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5" r:id="rId2"/>
  </p:sldMasterIdLst>
  <p:notesMasterIdLst>
    <p:notesMasterId r:id="rId31"/>
  </p:notesMasterIdLst>
  <p:sldIdLst>
    <p:sldId id="256" r:id="rId3"/>
    <p:sldId id="257" r:id="rId4"/>
    <p:sldId id="258" r:id="rId5"/>
    <p:sldId id="259" r:id="rId6"/>
    <p:sldId id="260" r:id="rId7"/>
    <p:sldId id="283" r:id="rId8"/>
    <p:sldId id="284" r:id="rId9"/>
    <p:sldId id="263" r:id="rId10"/>
    <p:sldId id="264" r:id="rId11"/>
    <p:sldId id="28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6" r:id="rId30"/>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userDrawn="1">
          <p15:clr>
            <a:srgbClr val="A4A3A4"/>
          </p15:clr>
        </p15:guide>
        <p15:guide id="6" orient="horz" pos="1003" userDrawn="1">
          <p15:clr>
            <a:srgbClr val="A4A3A4"/>
          </p15:clr>
        </p15:guide>
        <p15:guide id="7" orient="horz" pos="1434">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14" autoAdjust="0"/>
  </p:normalViewPr>
  <p:slideViewPr>
    <p:cSldViewPr snapToGrid="0" showGuides="1">
      <p:cViewPr varScale="1">
        <p:scale>
          <a:sx n="70" d="100"/>
          <a:sy n="70" d="100"/>
        </p:scale>
        <p:origin x="1132" y="48"/>
      </p:cViewPr>
      <p:guideLst>
        <p:guide orient="horz" pos="2183"/>
        <p:guide orient="horz" pos="300"/>
        <p:guide orient="horz" pos="3657"/>
        <p:guide orient="horz" pos="4110"/>
        <p:guide orient="horz" pos="1117"/>
        <p:guide orient="horz" pos="1003"/>
        <p:guide orient="horz" pos="1434"/>
        <p:guide pos="2880"/>
        <p:guide pos="295"/>
        <p:guide pos="5465"/>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439E1E59-D947-4D8C-935B-710BE3470D3B}" type="datetimeFigureOut">
              <a:rPr lang="fi-FI" smtClean="0"/>
              <a:t>9.3.2020</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340E8FF4-8ACE-42BB-A0AE-B7F340D121FB}" type="slidenum">
              <a:rPr lang="fi-FI" smtClean="0"/>
              <a:t>‹#›</a:t>
            </a:fld>
            <a:endParaRPr lang="fi-FI"/>
          </a:p>
        </p:txBody>
      </p:sp>
    </p:spTree>
    <p:extLst>
      <p:ext uri="{BB962C8B-B14F-4D97-AF65-F5344CB8AC3E}">
        <p14:creationId xmlns:p14="http://schemas.microsoft.com/office/powerpoint/2010/main" val="270767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inlex.fi/sv/laki/ajantasa/1999/19990132#a21.12.2012-95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b="1" dirty="0"/>
              <a:t>Energiprestanda</a:t>
            </a:r>
          </a:p>
          <a:p>
            <a:r>
              <a:rPr lang="sv-SE" dirty="0"/>
              <a:t>Den som påbörjar ett byggprojekt ska se till att byggnaden på det sätt som användningsändamålet förutsätter projekteras och uppförs så att den är energieffektiv i den meningen att energi och naturresurser förbrukas sparsamt. Beräkningar i fråga om energiförbrukning, energiförlust och energiform ska användas för att visa att minimikraven på energiprestanda blir uppfyllda. När koefficienterna för de energiformer som används i en byggnad (energiformsfaktorer) bestäms uppskattas förbrukningen av primärenergi, främjandet av förnybar energi och uppvärmningssätt med avseende på den allmänna effektiviteten i energiproduktionen. De produkter och installationstekniska system som används i byggnaden samt deras reglage och mätare ska vara sådana att energiförbrukningen och effektbehovet förblir låga när byggnaden och dess system används för avsett syfte och sådana att energiförbrukningen kan följas.</a:t>
            </a:r>
          </a:p>
          <a:p>
            <a:r>
              <a:rPr lang="sv-SE" dirty="0"/>
              <a:t>Energiprestanda ska förbättras när en byggnad repareras eller ändras eller dess användningsändamål ändras på ett sätt som kräver bygglov eller åtgärdstillstånd enligt denna lag, om det är tekniskt, funktionellt och ekonomiskt genomförbart. Denna skyldighet gäller inte de kategorier av byggnader som avses i artikel 4.2 i Europaparlamentets och rådets direktiv 2010/31/EU om byggnaders energiprestanda och inte heller byggnader vars användningsändamål oskäligt försvåras om det krävs bättre energiprestanda.</a:t>
            </a:r>
          </a:p>
          <a:p>
            <a:r>
              <a:rPr lang="sv-SE" dirty="0"/>
              <a:t>Närmare bestämmelser som behövs för uppförande av nya byggnader, reparation och ändring av byggnader och ändring av byggnaders användningsändamål får utfärdas genom förordning av miljöministeriet i fråga om</a:t>
            </a:r>
          </a:p>
          <a:p>
            <a:r>
              <a:rPr lang="sv-SE" dirty="0"/>
              <a:t>1) minimikraven på byggnaders, byggnadsdelars och installationssystems energiprestanda och hur de ska räknas ut i fråga om en byggnad,</a:t>
            </a:r>
          </a:p>
          <a:p>
            <a:r>
              <a:rPr lang="sv-SE" dirty="0"/>
              <a:t>2) utgångspunkterna för energiberäkningar,</a:t>
            </a:r>
          </a:p>
          <a:p>
            <a:r>
              <a:rPr lang="sv-SE" dirty="0"/>
              <a:t>3) överensstämmelse med gällande föreskrifter,</a:t>
            </a:r>
          </a:p>
          <a:p>
            <a:r>
              <a:rPr lang="sv-SE" dirty="0"/>
              <a:t>4) utredningar,</a:t>
            </a:r>
          </a:p>
          <a:p>
            <a:r>
              <a:rPr lang="sv-SE" dirty="0"/>
              <a:t>5) byggnaders uppvärmningssystem och andra installationstekniska system,</a:t>
            </a:r>
          </a:p>
          <a:p>
            <a:r>
              <a:rPr lang="sv-SE" dirty="0"/>
              <a:t>6) förbättring av energiprestanda och mätning av energiförbrukning,</a:t>
            </a:r>
          </a:p>
          <a:p>
            <a:r>
              <a:rPr lang="sv-SE" dirty="0"/>
              <a:t>7) avgränsning av kravens tillämpningsområde i fråga om byggnadskategorier och byggnader,</a:t>
            </a:r>
          </a:p>
          <a:p>
            <a:r>
              <a:rPr lang="sv-SE" dirty="0"/>
              <a:t>8) kravnivå på energiprestanda utifrån byggnaders användningsändamål,</a:t>
            </a:r>
          </a:p>
          <a:p>
            <a:r>
              <a:rPr lang="sv-SE" dirty="0"/>
              <a:t>9) byggprodukter,</a:t>
            </a:r>
          </a:p>
          <a:p>
            <a:r>
              <a:rPr lang="sv-SE" dirty="0"/>
              <a:t>10) avgränsning av tillämpningsområde och uppställande av kravnivå utifrån byggnaders användningsändamål.</a:t>
            </a:r>
          </a:p>
          <a:p>
            <a:r>
              <a:rPr lang="sv-SE" dirty="0"/>
              <a:t>Närmare bestämmelser som behövs för uppförande av nya byggnader, reparation och ändring av byggnader och ändring av byggnaders användningsändamål får utfärdas genom förordning av statsrådet i fråga om energiformsfaktorer.</a:t>
            </a:r>
          </a:p>
          <a:p>
            <a:r>
              <a:rPr lang="sv-SE" b="1" dirty="0"/>
              <a:t>117 h § </a:t>
            </a:r>
            <a:r>
              <a:rPr lang="sv-SE" b="1" dirty="0">
                <a:hlinkClick r:id="rId3" tooltip="Linkki muutossäädöksen voimaantulotietoihin"/>
              </a:rPr>
              <a:t>(21.12.2012/958)</a:t>
            </a:r>
            <a:endParaRPr lang="sv-SE" b="1" dirty="0"/>
          </a:p>
          <a:p>
            <a:r>
              <a:rPr lang="sv-SE" b="1" dirty="0"/>
              <a:t>Bedömning av uppvärmningssystem</a:t>
            </a:r>
          </a:p>
          <a:p>
            <a:r>
              <a:rPr lang="sv-SE" dirty="0"/>
              <a:t>Den som påbörjar ett byggprojekt ska bedöma uppvärmningssystemets tekniska, miljömässiga och ekonomiska genomförbarhet, om det system som väljs för en ny byggnad eller en byggnad som ska renoveras inte är ett decentraliserat energiförsörjningssystem baserat på energi från förnybara energikällor, ett system baserat på kraftvärme, ett system för fjärrvärme, närvärme, fjärrkyla eller </a:t>
            </a:r>
            <a:r>
              <a:rPr lang="sv-SE" dirty="0" err="1"/>
              <a:t>närkyla</a:t>
            </a:r>
            <a:r>
              <a:rPr lang="sv-SE" dirty="0"/>
              <a:t> eller värmepumpar, fastän ett sådant alternativ är tillgängligt och kan genomföras kostnadseffektivt. Bedömningen ska fogas till projektbeskrivningen.</a:t>
            </a:r>
          </a:p>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2</a:t>
            </a:fld>
            <a:endParaRPr lang="fi-FI"/>
          </a:p>
        </p:txBody>
      </p:sp>
    </p:spTree>
    <p:extLst>
      <p:ext uri="{BB962C8B-B14F-4D97-AF65-F5344CB8AC3E}">
        <p14:creationId xmlns:p14="http://schemas.microsoft.com/office/powerpoint/2010/main" val="270303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24</a:t>
            </a:fld>
            <a:endParaRPr lang="fi-FI"/>
          </a:p>
        </p:txBody>
      </p:sp>
    </p:spTree>
    <p:extLst>
      <p:ext uri="{BB962C8B-B14F-4D97-AF65-F5344CB8AC3E}">
        <p14:creationId xmlns:p14="http://schemas.microsoft.com/office/powerpoint/2010/main" val="2037729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25</a:t>
            </a:fld>
            <a:endParaRPr lang="fi-FI"/>
          </a:p>
        </p:txBody>
      </p:sp>
    </p:spTree>
    <p:extLst>
      <p:ext uri="{BB962C8B-B14F-4D97-AF65-F5344CB8AC3E}">
        <p14:creationId xmlns:p14="http://schemas.microsoft.com/office/powerpoint/2010/main" val="346836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4</a:t>
            </a:fld>
            <a:endParaRPr lang="fi-FI"/>
          </a:p>
        </p:txBody>
      </p:sp>
    </p:spTree>
    <p:extLst>
      <p:ext uri="{BB962C8B-B14F-4D97-AF65-F5344CB8AC3E}">
        <p14:creationId xmlns:p14="http://schemas.microsoft.com/office/powerpoint/2010/main" val="410848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9</a:t>
            </a:fld>
            <a:endParaRPr lang="fi-FI" dirty="0"/>
          </a:p>
        </p:txBody>
      </p:sp>
    </p:spTree>
    <p:extLst>
      <p:ext uri="{BB962C8B-B14F-4D97-AF65-F5344CB8AC3E}">
        <p14:creationId xmlns:p14="http://schemas.microsoft.com/office/powerpoint/2010/main" val="123803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dirty="0" err="1"/>
              <a:t>Exempel</a:t>
            </a:r>
            <a:r>
              <a:rPr lang="fi-FI" dirty="0"/>
              <a:t>:</a:t>
            </a:r>
          </a:p>
          <a:p>
            <a:pPr marL="165398" indent="-165398">
              <a:spcBef>
                <a:spcPct val="0"/>
              </a:spcBef>
              <a:buFontTx/>
              <a:buChar char="-"/>
            </a:pPr>
            <a:r>
              <a:rPr lang="fi-FI" baseline="0" dirty="0"/>
              <a:t>Talvella maanvaraisten laattojen valun jälkeen omakotitalojen seinissä nurkkien lähellä usein kosteus tiivistyy höyrynsulkumuovin pinnalle -&gt; sisäpuolen 50 mm eristys vasta, kun sisäilman kosteus on laskenut riittävän alas (RH noin 50%)</a:t>
            </a:r>
          </a:p>
          <a:p>
            <a:pPr marL="165398" indent="-165398">
              <a:spcBef>
                <a:spcPct val="0"/>
              </a:spcBef>
              <a:buFontTx/>
              <a:buChar char="-"/>
            </a:pPr>
            <a:r>
              <a:rPr lang="fi-FI" baseline="0" dirty="0"/>
              <a:t>Reiät kosteuseristeissä ja kolot lämmöneristeissä aiheuttavat tiivistymisen paikkoja, erityisesti talotekniikan läpimenot ovat riskipaikkoja</a:t>
            </a:r>
          </a:p>
          <a:p>
            <a:pPr marL="165398" indent="-165398">
              <a:spcBef>
                <a:spcPct val="0"/>
              </a:spcBef>
              <a:buFontTx/>
              <a:buChar char="-"/>
            </a:pPr>
            <a:r>
              <a:rPr lang="fi-FI" baseline="0" dirty="0"/>
              <a:t>Peltikaton alapinta sekä ulkoseinän betoni- tai tiiliverhouksen sisäpinta talvella</a:t>
            </a:r>
          </a:p>
          <a:p>
            <a:pPr marL="165398" indent="-165398">
              <a:spcBef>
                <a:spcPct val="0"/>
              </a:spcBef>
              <a:buFontTx/>
              <a:buChar char="-"/>
            </a:pPr>
            <a:r>
              <a:rPr lang="fi-FI" baseline="0" dirty="0"/>
              <a:t>Ilmanvaihdon tuloilmakanavat ja viemäreiden tuuletusputket sisällä, jos niitä ei ole eristetty</a:t>
            </a:r>
          </a:p>
          <a:p>
            <a:pPr marL="165398" indent="-165398">
              <a:spcBef>
                <a:spcPct val="0"/>
              </a:spcBef>
              <a:buFontTx/>
              <a:buChar char="-"/>
            </a:pPr>
            <a:r>
              <a:rPr lang="fi-FI" baseline="0" dirty="0" err="1"/>
              <a:t>Jäähdytyskonvektorit</a:t>
            </a:r>
            <a:r>
              <a:rPr lang="fi-FI" baseline="0" dirty="0"/>
              <a:t>, kylmävesiputket</a:t>
            </a:r>
          </a:p>
          <a:p>
            <a:pPr marL="165398" indent="-165398">
              <a:spcBef>
                <a:spcPct val="0"/>
              </a:spcBef>
              <a:buFontTx/>
              <a:buChar char="-"/>
            </a:pPr>
            <a:endParaRPr lang="fi-FI" baseline="0" dirty="0"/>
          </a:p>
          <a:p>
            <a:pPr marL="165398" indent="-165398">
              <a:spcBef>
                <a:spcPct val="0"/>
              </a:spcBef>
              <a:buFontTx/>
              <a:buChar char="-"/>
            </a:pPr>
            <a:endParaRPr lang="fi-FI" dirty="0"/>
          </a:p>
        </p:txBody>
      </p:sp>
      <p:sp>
        <p:nvSpPr>
          <p:cNvPr id="107524" name="Dian numeron paikkamerkki 3"/>
          <p:cNvSpPr txBox="1">
            <a:spLocks noGrp="1"/>
          </p:cNvSpPr>
          <p:nvPr/>
        </p:nvSpPr>
        <p:spPr bwMode="auto">
          <a:xfrm>
            <a:off x="5627204" y="6453037"/>
            <a:ext cx="4301978" cy="34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2" tIns="46051" rIns="92102" bIns="4605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62A8464-EA48-493F-9042-BD11901A0C43}" type="slidenum">
              <a:rPr lang="fi-FI" sz="1200"/>
              <a:pPr algn="r" eaLnBrk="1" hangingPunct="1"/>
              <a:t>11</a:t>
            </a:fld>
            <a:endParaRPr lang="fi-FI" sz="1200"/>
          </a:p>
        </p:txBody>
      </p:sp>
    </p:spTree>
    <p:extLst>
      <p:ext uri="{BB962C8B-B14F-4D97-AF65-F5344CB8AC3E}">
        <p14:creationId xmlns:p14="http://schemas.microsoft.com/office/powerpoint/2010/main" val="380174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fi-FI" altLang="fi-FI" dirty="0">
                <a:latin typeface="Myriad Pro" charset="0"/>
              </a:rPr>
              <a:t>Tilaan johdetaan kuivaa ilmaa ja siitä poistetaan kosteaa ilmaa. Rakenteissa oleva kosteus siirtyy itseään kuivempaan ilmaan ja sillä tavalla rakenne kuivaa. </a:t>
            </a:r>
          </a:p>
          <a:p>
            <a:r>
              <a:rPr lang="fi-FI" altLang="fi-FI" dirty="0">
                <a:latin typeface="Myriad Pro" charset="0"/>
              </a:rPr>
              <a:t>Ulkoilma on yleensä sitä kuivempaa, mitä kylmempää se on. Mitä lämpimämpää ilma on, sitä enemmän siihen mahtuu vesihöyryä. </a:t>
            </a:r>
          </a:p>
          <a:p>
            <a:r>
              <a:rPr lang="fi-FI" altLang="fi-FI" dirty="0">
                <a:latin typeface="Myriad Pro" charset="0"/>
              </a:rPr>
              <a:t>Kuivaa ulkoilmaa lämmittämällä saadaan lisättyä kosteuden siirtymispotentiaalia kostean rakenteen ja ilman välille. </a:t>
            </a:r>
            <a:endParaRPr lang="en-US" altLang="fi-FI" dirty="0"/>
          </a:p>
        </p:txBody>
      </p:sp>
      <p:sp>
        <p:nvSpPr>
          <p:cNvPr id="890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300">
                <a:solidFill>
                  <a:srgbClr val="000000"/>
                </a:solidFill>
                <a:latin typeface="Verdana" pitchFamily="34" charset="0"/>
                <a:ea typeface="MS PGothic" pitchFamily="34" charset="-128"/>
                <a:cs typeface="DejaVu Sans" pitchFamily="34" charset="0"/>
              </a:defRPr>
            </a:lvl1pPr>
            <a:lvl2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2pPr>
            <a:lvl3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3pPr>
            <a:lvl4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4pPr>
            <a:lvl5pPr eaLnBrk="0" hangingPunct="0">
              <a:spcBef>
                <a:spcPct val="30000"/>
              </a:spcBef>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5pPr>
            <a:lvl6pPr marL="2628150" indent="-238922" defTabSz="469550" eaLnBrk="0" fontAlgn="base" hangingPunct="0">
              <a:spcBef>
                <a:spcPct val="30000"/>
              </a:spcBef>
              <a:spcAft>
                <a:spcPct val="0"/>
              </a:spcAft>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6pPr>
            <a:lvl7pPr marL="3105994" indent="-238922" defTabSz="469550" eaLnBrk="0" fontAlgn="base" hangingPunct="0">
              <a:spcBef>
                <a:spcPct val="30000"/>
              </a:spcBef>
              <a:spcAft>
                <a:spcPct val="0"/>
              </a:spcAft>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7pPr>
            <a:lvl8pPr marL="3583840" indent="-238922" defTabSz="469550" eaLnBrk="0" fontAlgn="base" hangingPunct="0">
              <a:spcBef>
                <a:spcPct val="30000"/>
              </a:spcBef>
              <a:spcAft>
                <a:spcPct val="0"/>
              </a:spcAft>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8pPr>
            <a:lvl9pPr marL="4061685" indent="-238922" defTabSz="469550" eaLnBrk="0" fontAlgn="base" hangingPunct="0">
              <a:spcBef>
                <a:spcPct val="30000"/>
              </a:spcBef>
              <a:spcAft>
                <a:spcPct val="0"/>
              </a:spcAft>
              <a:buClr>
                <a:srgbClr val="000000"/>
              </a:buClr>
              <a:buSzPct val="100000"/>
              <a:buFont typeface="Times New Roman" pitchFamily="18" charset="0"/>
              <a:tabLst>
                <a:tab pos="756588" algn="l"/>
                <a:tab pos="1513177" algn="l"/>
                <a:tab pos="2269765" algn="l"/>
                <a:tab pos="3026354" algn="l"/>
              </a:tabLst>
              <a:defRPr sz="1200">
                <a:solidFill>
                  <a:srgbClr val="000000"/>
                </a:solidFill>
                <a:latin typeface="Verdana" pitchFamily="34" charset="0"/>
                <a:ea typeface="DejaVu Sans" pitchFamily="34" charset="0"/>
                <a:cs typeface="DejaVu Sans" pitchFamily="34" charset="0"/>
              </a:defRPr>
            </a:lvl9pPr>
          </a:lstStyle>
          <a:p>
            <a:pPr eaLnBrk="1">
              <a:spcBef>
                <a:spcPct val="0"/>
              </a:spcBef>
            </a:pPr>
            <a:fld id="{C3EF3A34-77D2-4F22-9246-BDDA67FF6F2B}" type="slidenum">
              <a:rPr lang="fi-FI" altLang="fi-FI">
                <a:latin typeface="Times New Roman" pitchFamily="18" charset="0"/>
              </a:rPr>
              <a:pPr eaLnBrk="1">
                <a:spcBef>
                  <a:spcPct val="0"/>
                </a:spcBef>
              </a:pPr>
              <a:t>12</a:t>
            </a:fld>
            <a:endParaRPr lang="fi-FI" altLang="fi-FI">
              <a:latin typeface="Times New Roman" pitchFamily="18" charset="0"/>
            </a:endParaRPr>
          </a:p>
        </p:txBody>
      </p:sp>
    </p:spTree>
    <p:extLst>
      <p:ext uri="{BB962C8B-B14F-4D97-AF65-F5344CB8AC3E}">
        <p14:creationId xmlns:p14="http://schemas.microsoft.com/office/powerpoint/2010/main" val="34019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13</a:t>
            </a:fld>
            <a:endParaRPr lang="fi-FI"/>
          </a:p>
        </p:txBody>
      </p:sp>
    </p:spTree>
    <p:extLst>
      <p:ext uri="{BB962C8B-B14F-4D97-AF65-F5344CB8AC3E}">
        <p14:creationId xmlns:p14="http://schemas.microsoft.com/office/powerpoint/2010/main" val="50328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Alternativt</a:t>
            </a:r>
            <a:r>
              <a:rPr lang="fi-FI" dirty="0"/>
              <a:t> </a:t>
            </a:r>
            <a:r>
              <a:rPr lang="fi-FI" dirty="0" err="1"/>
              <a:t>ka</a:t>
            </a:r>
            <a:r>
              <a:rPr lang="fi-FI" baseline="0" dirty="0" err="1"/>
              <a:t>n</a:t>
            </a:r>
            <a:r>
              <a:rPr lang="fi-FI" baseline="0" dirty="0"/>
              <a:t> </a:t>
            </a:r>
            <a:r>
              <a:rPr lang="fi-FI" baseline="0" dirty="0" err="1"/>
              <a:t>den</a:t>
            </a:r>
            <a:r>
              <a:rPr lang="fi-FI" baseline="0" dirty="0"/>
              <a:t> 50mm </a:t>
            </a:r>
            <a:r>
              <a:rPr lang="fi-FI" baseline="0" dirty="0" err="1"/>
              <a:t>tjocka</a:t>
            </a:r>
            <a:r>
              <a:rPr lang="fi-FI" baseline="0" dirty="0"/>
              <a:t> </a:t>
            </a:r>
            <a:r>
              <a:rPr lang="fi-FI" baseline="0" dirty="0" err="1"/>
              <a:t>inre</a:t>
            </a:r>
            <a:r>
              <a:rPr lang="fi-FI" baseline="0" dirty="0"/>
              <a:t> </a:t>
            </a:r>
            <a:r>
              <a:rPr lang="fi-FI" baseline="0" dirty="0" err="1"/>
              <a:t>isoleringen</a:t>
            </a:r>
            <a:r>
              <a:rPr lang="fi-FI" baseline="0" dirty="0"/>
              <a:t> </a:t>
            </a:r>
            <a:r>
              <a:rPr lang="fi-FI" baseline="0" dirty="0" err="1"/>
              <a:t>monteras</a:t>
            </a:r>
            <a:r>
              <a:rPr lang="fi-FI" baseline="0" dirty="0"/>
              <a:t> </a:t>
            </a:r>
            <a:r>
              <a:rPr lang="fi-FI" baseline="0" dirty="0" err="1"/>
              <a:t>efter</a:t>
            </a:r>
            <a:r>
              <a:rPr lang="fi-FI" baseline="0" dirty="0"/>
              <a:t> </a:t>
            </a:r>
            <a:r>
              <a:rPr lang="fi-FI" baseline="0" dirty="0" err="1"/>
              <a:t>att</a:t>
            </a:r>
            <a:r>
              <a:rPr lang="fi-FI" baseline="0" dirty="0"/>
              <a:t> </a:t>
            </a:r>
            <a:r>
              <a:rPr lang="fi-FI" baseline="0" dirty="0" err="1"/>
              <a:t>betoneringen</a:t>
            </a:r>
            <a:r>
              <a:rPr lang="fi-FI" baseline="0" dirty="0"/>
              <a:t> </a:t>
            </a:r>
            <a:r>
              <a:rPr lang="fi-FI" baseline="0" dirty="0" err="1"/>
              <a:t>har</a:t>
            </a:r>
            <a:r>
              <a:rPr lang="fi-FI" baseline="0" dirty="0"/>
              <a:t> </a:t>
            </a:r>
            <a:r>
              <a:rPr lang="fi-FI" baseline="0" dirty="0" err="1"/>
              <a:t>torkat</a:t>
            </a:r>
            <a:r>
              <a:rPr lang="fi-FI" baseline="0" dirty="0"/>
              <a:t> </a:t>
            </a:r>
            <a:r>
              <a:rPr lang="fi-FI" baseline="0" dirty="0" err="1"/>
              <a:t>tillräckligt</a:t>
            </a:r>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19</a:t>
            </a:fld>
            <a:endParaRPr lang="fi-FI"/>
          </a:p>
        </p:txBody>
      </p:sp>
    </p:spTree>
    <p:extLst>
      <p:ext uri="{BB962C8B-B14F-4D97-AF65-F5344CB8AC3E}">
        <p14:creationId xmlns:p14="http://schemas.microsoft.com/office/powerpoint/2010/main" val="21291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Översta</a:t>
            </a:r>
            <a:r>
              <a:rPr lang="fi-FI" baseline="0" dirty="0"/>
              <a:t> </a:t>
            </a:r>
            <a:r>
              <a:rPr lang="fi-FI" baseline="0" dirty="0" err="1"/>
              <a:t>bilden</a:t>
            </a:r>
            <a:r>
              <a:rPr lang="fi-FI" baseline="0" dirty="0"/>
              <a:t>: </a:t>
            </a:r>
            <a:r>
              <a:rPr lang="fi-FI" baseline="0" dirty="0" err="1"/>
              <a:t>Fasadens</a:t>
            </a:r>
            <a:r>
              <a:rPr lang="fi-FI" baseline="0" dirty="0"/>
              <a:t> </a:t>
            </a:r>
            <a:r>
              <a:rPr lang="fi-FI" baseline="0" dirty="0" err="1"/>
              <a:t>dranering</a:t>
            </a:r>
            <a:r>
              <a:rPr lang="fi-FI" baseline="0" dirty="0"/>
              <a:t> </a:t>
            </a:r>
            <a:r>
              <a:rPr lang="fi-FI" baseline="0" dirty="0" err="1"/>
              <a:t>har</a:t>
            </a:r>
            <a:r>
              <a:rPr lang="fi-FI" baseline="0" dirty="0"/>
              <a:t> </a:t>
            </a:r>
            <a:r>
              <a:rPr lang="fi-FI" baseline="0" dirty="0" err="1"/>
              <a:t>misslyckats</a:t>
            </a:r>
            <a:endParaRPr lang="fi-FI" dirty="0"/>
          </a:p>
          <a:p>
            <a:r>
              <a:rPr lang="fi-FI" dirty="0" err="1"/>
              <a:t>Mittersta</a:t>
            </a:r>
            <a:r>
              <a:rPr lang="fi-FI" dirty="0"/>
              <a:t> </a:t>
            </a:r>
            <a:r>
              <a:rPr lang="fi-FI" dirty="0" err="1"/>
              <a:t>bilden</a:t>
            </a:r>
            <a:r>
              <a:rPr lang="fi-FI" dirty="0"/>
              <a:t>: </a:t>
            </a:r>
            <a:r>
              <a:rPr lang="fi-FI" dirty="0" err="1"/>
              <a:t>Räfflad</a:t>
            </a:r>
            <a:r>
              <a:rPr lang="fi-FI" dirty="0"/>
              <a:t> </a:t>
            </a:r>
            <a:r>
              <a:rPr lang="fi-FI" dirty="0" err="1"/>
              <a:t>isolering</a:t>
            </a:r>
            <a:r>
              <a:rPr lang="fi-FI" baseline="0" dirty="0"/>
              <a:t> </a:t>
            </a:r>
            <a:r>
              <a:rPr lang="fi-FI" baseline="0" dirty="0" err="1"/>
              <a:t>och</a:t>
            </a:r>
            <a:r>
              <a:rPr lang="fi-FI" baseline="0" dirty="0"/>
              <a:t> </a:t>
            </a:r>
            <a:r>
              <a:rPr lang="fi-FI" baseline="0" dirty="0" err="1"/>
              <a:t>vattendraneringshål</a:t>
            </a:r>
            <a:r>
              <a:rPr lang="fi-FI" baseline="0" dirty="0"/>
              <a:t> i </a:t>
            </a:r>
            <a:r>
              <a:rPr lang="fi-FI" baseline="0" dirty="0" err="1"/>
              <a:t>h</a:t>
            </a:r>
            <a:r>
              <a:rPr lang="fi-FI" dirty="0" err="1"/>
              <a:t>usgrunden</a:t>
            </a:r>
            <a:r>
              <a:rPr lang="fi-FI" dirty="0"/>
              <a:t> </a:t>
            </a:r>
          </a:p>
          <a:p>
            <a:r>
              <a:rPr lang="fi-FI" dirty="0"/>
              <a:t>I </a:t>
            </a:r>
            <a:r>
              <a:rPr lang="fi-FI" dirty="0" err="1"/>
              <a:t>den</a:t>
            </a:r>
            <a:r>
              <a:rPr lang="fi-FI" dirty="0"/>
              <a:t> </a:t>
            </a:r>
            <a:r>
              <a:rPr lang="fi-FI" dirty="0" err="1"/>
              <a:t>nedersta</a:t>
            </a:r>
            <a:r>
              <a:rPr lang="fi-FI" dirty="0"/>
              <a:t> </a:t>
            </a:r>
            <a:r>
              <a:rPr lang="fi-FI" dirty="0" err="1"/>
              <a:t>bilden</a:t>
            </a:r>
            <a:r>
              <a:rPr lang="fi-FI" baseline="0" dirty="0"/>
              <a:t> </a:t>
            </a:r>
            <a:r>
              <a:rPr lang="fi-FI" baseline="0" dirty="0" err="1"/>
              <a:t>håller</a:t>
            </a:r>
            <a:r>
              <a:rPr lang="fi-FI" baseline="0" dirty="0"/>
              <a:t> </a:t>
            </a:r>
            <a:r>
              <a:rPr lang="fi-FI" baseline="0" dirty="0" err="1"/>
              <a:t>man</a:t>
            </a:r>
            <a:r>
              <a:rPr lang="fi-FI" baseline="0" dirty="0"/>
              <a:t> </a:t>
            </a:r>
            <a:r>
              <a:rPr lang="fi-FI" baseline="0" dirty="0" err="1"/>
              <a:t>på</a:t>
            </a:r>
            <a:r>
              <a:rPr lang="fi-FI" baseline="0" dirty="0"/>
              <a:t> </a:t>
            </a:r>
            <a:r>
              <a:rPr lang="fi-FI" baseline="0" dirty="0" err="1"/>
              <a:t>att</a:t>
            </a:r>
            <a:r>
              <a:rPr lang="fi-FI" baseline="0" dirty="0"/>
              <a:t> </a:t>
            </a:r>
            <a:r>
              <a:rPr lang="fi-FI" baseline="0" dirty="0" err="1"/>
              <a:t>torka</a:t>
            </a:r>
            <a:r>
              <a:rPr lang="fi-FI" baseline="0" dirty="0"/>
              <a:t> </a:t>
            </a:r>
            <a:r>
              <a:rPr lang="fi-FI" baseline="0" dirty="0" err="1"/>
              <a:t>golv</a:t>
            </a:r>
            <a:r>
              <a:rPr lang="fi-FI" baseline="0" dirty="0"/>
              <a:t> –</a:t>
            </a:r>
            <a:r>
              <a:rPr lang="fi-FI" baseline="0" dirty="0" err="1"/>
              <a:t>och</a:t>
            </a:r>
            <a:r>
              <a:rPr lang="fi-FI" baseline="0" dirty="0"/>
              <a:t> </a:t>
            </a:r>
            <a:r>
              <a:rPr lang="fi-FI" baseline="0" dirty="0" err="1"/>
              <a:t>väggstrukturer</a:t>
            </a:r>
            <a:r>
              <a:rPr lang="fi-FI" baseline="0" dirty="0"/>
              <a:t> </a:t>
            </a:r>
            <a:r>
              <a:rPr lang="fi-FI" baseline="0" dirty="0" err="1"/>
              <a:t>efter</a:t>
            </a:r>
            <a:r>
              <a:rPr lang="fi-FI" baseline="0" dirty="0"/>
              <a:t> </a:t>
            </a:r>
            <a:r>
              <a:rPr lang="fi-FI" baseline="0" dirty="0" err="1"/>
              <a:t>att</a:t>
            </a:r>
            <a:r>
              <a:rPr lang="fi-FI" baseline="0" dirty="0"/>
              <a:t> </a:t>
            </a:r>
            <a:r>
              <a:rPr lang="fi-FI" baseline="0" dirty="0" err="1"/>
              <a:t>det</a:t>
            </a:r>
            <a:r>
              <a:rPr lang="fi-FI" baseline="0" dirty="0"/>
              <a:t> </a:t>
            </a:r>
            <a:r>
              <a:rPr lang="fi-FI" baseline="0" dirty="0" err="1"/>
              <a:t>frusna</a:t>
            </a:r>
            <a:r>
              <a:rPr lang="fi-FI" baseline="0" dirty="0"/>
              <a:t> </a:t>
            </a:r>
            <a:r>
              <a:rPr lang="fi-FI" baseline="0" dirty="0" err="1"/>
              <a:t>vattnet</a:t>
            </a:r>
            <a:r>
              <a:rPr lang="fi-FI" baseline="0" dirty="0"/>
              <a:t> </a:t>
            </a:r>
            <a:r>
              <a:rPr lang="fi-FI" baseline="0" dirty="0" err="1"/>
              <a:t>hade</a:t>
            </a:r>
            <a:r>
              <a:rPr lang="fi-FI" baseline="0" dirty="0"/>
              <a:t> </a:t>
            </a:r>
            <a:r>
              <a:rPr lang="fi-FI" baseline="0" dirty="0" err="1"/>
              <a:t>smultit</a:t>
            </a:r>
            <a:r>
              <a:rPr lang="fi-FI" baseline="0" dirty="0"/>
              <a:t> </a:t>
            </a:r>
            <a:r>
              <a:rPr lang="fi-FI" baseline="0" dirty="0" err="1"/>
              <a:t>efter</a:t>
            </a:r>
            <a:r>
              <a:rPr lang="fi-FI" baseline="0" dirty="0"/>
              <a:t> en </a:t>
            </a:r>
            <a:r>
              <a:rPr lang="fi-FI" baseline="0" dirty="0" err="1"/>
              <a:t>lång</a:t>
            </a:r>
            <a:r>
              <a:rPr lang="fi-FI" baseline="0" dirty="0"/>
              <a:t> </a:t>
            </a:r>
            <a:r>
              <a:rPr lang="fi-FI" baseline="0" dirty="0" err="1"/>
              <a:t>köldperiod</a:t>
            </a:r>
            <a:r>
              <a:rPr lang="fi-FI" baseline="0" dirty="0"/>
              <a:t>. </a:t>
            </a:r>
            <a:r>
              <a:rPr lang="fi-FI" baseline="0" dirty="0" err="1"/>
              <a:t>Gålvmaterialet</a:t>
            </a:r>
            <a:r>
              <a:rPr lang="fi-FI" baseline="0" dirty="0"/>
              <a:t> </a:t>
            </a:r>
            <a:r>
              <a:rPr lang="fi-FI" baseline="0" dirty="0" err="1"/>
              <a:t>blev</a:t>
            </a:r>
            <a:r>
              <a:rPr lang="fi-FI" baseline="0" dirty="0"/>
              <a:t> </a:t>
            </a:r>
            <a:r>
              <a:rPr lang="fi-FI" baseline="0" dirty="0" err="1"/>
              <a:t>helt</a:t>
            </a:r>
            <a:r>
              <a:rPr lang="fi-FI" baseline="0" dirty="0"/>
              <a:t> </a:t>
            </a:r>
            <a:r>
              <a:rPr lang="fi-FI" baseline="0" dirty="0" err="1"/>
              <a:t>förstörd</a:t>
            </a:r>
            <a:r>
              <a:rPr lang="fi-FI" baseline="0" dirty="0"/>
              <a:t> i 16 </a:t>
            </a:r>
            <a:r>
              <a:rPr lang="fi-FI" baseline="0" dirty="0" err="1"/>
              <a:t>stycken</a:t>
            </a:r>
            <a:r>
              <a:rPr lang="fi-FI" baseline="0" dirty="0"/>
              <a:t> </a:t>
            </a:r>
            <a:r>
              <a:rPr lang="fi-FI" baseline="0" dirty="0" err="1"/>
              <a:t>lägenheter</a:t>
            </a:r>
            <a:r>
              <a:rPr lang="fi-FI" baseline="0" dirty="0"/>
              <a:t>.</a:t>
            </a:r>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20</a:t>
            </a:fld>
            <a:endParaRPr lang="fi-FI"/>
          </a:p>
        </p:txBody>
      </p:sp>
    </p:spTree>
    <p:extLst>
      <p:ext uri="{BB962C8B-B14F-4D97-AF65-F5344CB8AC3E}">
        <p14:creationId xmlns:p14="http://schemas.microsoft.com/office/powerpoint/2010/main" val="377229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23</a:t>
            </a:fld>
            <a:endParaRPr lang="fi-FI"/>
          </a:p>
        </p:txBody>
      </p:sp>
    </p:spTree>
    <p:extLst>
      <p:ext uri="{BB962C8B-B14F-4D97-AF65-F5344CB8AC3E}">
        <p14:creationId xmlns:p14="http://schemas.microsoft.com/office/powerpoint/2010/main" val="453489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78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8153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33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76682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90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095685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066641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pic>
        <p:nvPicPr>
          <p:cNvPr id="7" name="Picture 6">
            <a:extLst>
              <a:ext uri="{FF2B5EF4-FFF2-40B4-BE49-F238E27FC236}">
                <a16:creationId xmlns:a16="http://schemas.microsoft.com/office/drawing/2014/main" id="{6547583D-8460-4D08-A104-66042EDED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626" y="5464430"/>
            <a:ext cx="1867062" cy="579170"/>
          </a:xfrm>
          <a:prstGeom prst="rect">
            <a:avLst/>
          </a:prstGeom>
        </p:spPr>
      </p:pic>
      <p:sp>
        <p:nvSpPr>
          <p:cNvPr id="2" name="Title 1"/>
          <p:cNvSpPr>
            <a:spLocks noGrp="1"/>
          </p:cNvSpPr>
          <p:nvPr>
            <p:ph type="ctrTitle"/>
          </p:nvPr>
        </p:nvSpPr>
        <p:spPr>
          <a:xfrm>
            <a:off x="468313" y="3904488"/>
            <a:ext cx="5475287" cy="2549840"/>
          </a:xfrm>
        </p:spPr>
        <p:txBody>
          <a:bodyPr/>
          <a:lstStyle>
            <a:lvl1pPr algn="l">
              <a:defRPr/>
            </a:lvl1pPr>
          </a:lstStyle>
          <a:p>
            <a:r>
              <a:rPr lang="en-US"/>
              <a:t>Click to edit Master title style</a:t>
            </a:r>
            <a:endParaRPr lang="fi-FI" dirty="0"/>
          </a:p>
        </p:txBody>
      </p:sp>
    </p:spTree>
    <p:extLst>
      <p:ext uri="{BB962C8B-B14F-4D97-AF65-F5344CB8AC3E}">
        <p14:creationId xmlns:p14="http://schemas.microsoft.com/office/powerpoint/2010/main" val="2734621301"/>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567538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4001092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13559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595177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53996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387335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936284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868575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746640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772415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2845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648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58396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37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6137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19811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5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6602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Energiatehokas rakentaminen - sääsuojaus ja olosuhdehallinta</a:t>
            </a:r>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16716757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 Id="rId5" Type="http://schemas.openxmlformats.org/officeDocument/2006/relationships/image" Target="../media/image29.jpe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3428-B2E1-408D-BE5A-00A75FFDD110}"/>
              </a:ext>
            </a:extLst>
          </p:cNvPr>
          <p:cNvSpPr>
            <a:spLocks noGrp="1"/>
          </p:cNvSpPr>
          <p:nvPr>
            <p:ph type="ctrTitle"/>
          </p:nvPr>
        </p:nvSpPr>
        <p:spPr/>
        <p:txBody>
          <a:bodyPr>
            <a:normAutofit fontScale="90000"/>
          </a:bodyPr>
          <a:lstStyle/>
          <a:p>
            <a:br>
              <a:rPr lang="sv-FI" dirty="0"/>
            </a:br>
            <a:r>
              <a:rPr lang="sv-FI" dirty="0"/>
              <a:t>De bästa praxisen för</a:t>
            </a:r>
            <a:br>
              <a:rPr lang="sv-FI" dirty="0"/>
            </a:br>
            <a:r>
              <a:rPr lang="sv-FI" dirty="0"/>
              <a:t>energieffektivt byggande: </a:t>
            </a:r>
            <a:br>
              <a:rPr lang="sv-FI" dirty="0"/>
            </a:br>
            <a:r>
              <a:rPr lang="sv-FI" dirty="0"/>
              <a:t>Grunderna</a:t>
            </a:r>
            <a:br>
              <a:rPr lang="fi-FI" dirty="0"/>
            </a:br>
            <a:endParaRPr lang="fi-FI" dirty="0"/>
          </a:p>
        </p:txBody>
      </p:sp>
    </p:spTree>
    <p:extLst>
      <p:ext uri="{BB962C8B-B14F-4D97-AF65-F5344CB8AC3E}">
        <p14:creationId xmlns:p14="http://schemas.microsoft.com/office/powerpoint/2010/main" val="2535582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D1BA-64ED-4B7A-B4CE-7FF45D78B850}"/>
              </a:ext>
            </a:extLst>
          </p:cNvPr>
          <p:cNvSpPr>
            <a:spLocks noGrp="1"/>
          </p:cNvSpPr>
          <p:nvPr>
            <p:ph type="title"/>
          </p:nvPr>
        </p:nvSpPr>
        <p:spPr/>
        <p:txBody>
          <a:bodyPr>
            <a:normAutofit/>
          </a:bodyPr>
          <a:lstStyle/>
          <a:p>
            <a:r>
              <a:rPr lang="fi-FI" sz="2800" dirty="0" err="1">
                <a:latin typeface="+mn-lt"/>
              </a:rPr>
              <a:t>Graddagtal</a:t>
            </a:r>
            <a:r>
              <a:rPr lang="fi-FI" sz="2800" dirty="0">
                <a:latin typeface="+mn-lt"/>
              </a:rPr>
              <a:t> </a:t>
            </a:r>
            <a:r>
              <a:rPr lang="fi-FI" altLang="fi-FI" sz="2800" dirty="0">
                <a:latin typeface="+mn-lt"/>
                <a:cs typeface="Arial" charset="0"/>
              </a:rPr>
              <a:t>1981-2010</a:t>
            </a:r>
            <a:br>
              <a:rPr lang="fi-FI" altLang="fi-FI" sz="2800" dirty="0">
                <a:latin typeface="+mn-lt"/>
                <a:cs typeface="Arial" charset="0"/>
              </a:rPr>
            </a:br>
            <a:endParaRPr lang="fi-FI" sz="2800" dirty="0">
              <a:latin typeface="+mn-lt"/>
            </a:endParaRPr>
          </a:p>
        </p:txBody>
      </p:sp>
      <p:sp>
        <p:nvSpPr>
          <p:cNvPr id="4" name="Date Placeholder 3">
            <a:extLst>
              <a:ext uri="{FF2B5EF4-FFF2-40B4-BE49-F238E27FC236}">
                <a16:creationId xmlns:a16="http://schemas.microsoft.com/office/drawing/2014/main" id="{4E2B8BD2-C4D7-4BDA-AD5C-D618872E22E3}"/>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53B15B78-462E-4C1E-A425-C2AB6F7C881B}"/>
              </a:ext>
            </a:extLst>
          </p:cNvPr>
          <p:cNvSpPr>
            <a:spLocks noGrp="1"/>
          </p:cNvSpPr>
          <p:nvPr>
            <p:ph type="sldNum" sz="quarter" idx="4"/>
          </p:nvPr>
        </p:nvSpPr>
        <p:spPr/>
        <p:txBody>
          <a:bodyPr/>
          <a:lstStyle/>
          <a:p>
            <a:fld id="{0168ACF4-E7A5-495E-8C31-8E9E3D5B0BFC}" type="slidenum">
              <a:rPr lang="fi-FI" smtClean="0"/>
              <a:pPr/>
              <a:t>10</a:t>
            </a:fld>
            <a:endParaRPr lang="fi-FI" dirty="0"/>
          </a:p>
        </p:txBody>
      </p:sp>
      <p:graphicFrame>
        <p:nvGraphicFramePr>
          <p:cNvPr id="6" name="Table 5">
            <a:extLst>
              <a:ext uri="{FF2B5EF4-FFF2-40B4-BE49-F238E27FC236}">
                <a16:creationId xmlns:a16="http://schemas.microsoft.com/office/drawing/2014/main" id="{39D27D35-331F-4576-8C45-AA8AD7151409}"/>
              </a:ext>
            </a:extLst>
          </p:cNvPr>
          <p:cNvGraphicFramePr>
            <a:graphicFrameLocks noGrp="1"/>
          </p:cNvGraphicFramePr>
          <p:nvPr>
            <p:extLst>
              <p:ext uri="{D42A27DB-BD31-4B8C-83A1-F6EECF244321}">
                <p14:modId xmlns:p14="http://schemas.microsoft.com/office/powerpoint/2010/main" val="4256739998"/>
              </p:ext>
            </p:extLst>
          </p:nvPr>
        </p:nvGraphicFramePr>
        <p:xfrm>
          <a:off x="468313" y="898274"/>
          <a:ext cx="8230233" cy="4968769"/>
        </p:xfrm>
        <a:graphic>
          <a:graphicData uri="http://schemas.openxmlformats.org/drawingml/2006/table">
            <a:tbl>
              <a:tblPr>
                <a:tableStyleId>{125E5076-3810-47DD-B79F-674D7AD40C01}</a:tableStyleId>
              </a:tblPr>
              <a:tblGrid>
                <a:gridCol w="1223367">
                  <a:extLst>
                    <a:ext uri="{9D8B030D-6E8A-4147-A177-3AD203B41FA5}">
                      <a16:colId xmlns:a16="http://schemas.microsoft.com/office/drawing/2014/main" val="20000"/>
                    </a:ext>
                  </a:extLst>
                </a:gridCol>
                <a:gridCol w="536226">
                  <a:extLst>
                    <a:ext uri="{9D8B030D-6E8A-4147-A177-3AD203B41FA5}">
                      <a16:colId xmlns:a16="http://schemas.microsoft.com/office/drawing/2014/main" val="20001"/>
                    </a:ext>
                  </a:extLst>
                </a:gridCol>
                <a:gridCol w="536226">
                  <a:extLst>
                    <a:ext uri="{9D8B030D-6E8A-4147-A177-3AD203B41FA5}">
                      <a16:colId xmlns:a16="http://schemas.microsoft.com/office/drawing/2014/main" val="20002"/>
                    </a:ext>
                  </a:extLst>
                </a:gridCol>
                <a:gridCol w="536226">
                  <a:extLst>
                    <a:ext uri="{9D8B030D-6E8A-4147-A177-3AD203B41FA5}">
                      <a16:colId xmlns:a16="http://schemas.microsoft.com/office/drawing/2014/main" val="20003"/>
                    </a:ext>
                  </a:extLst>
                </a:gridCol>
                <a:gridCol w="536226">
                  <a:extLst>
                    <a:ext uri="{9D8B030D-6E8A-4147-A177-3AD203B41FA5}">
                      <a16:colId xmlns:a16="http://schemas.microsoft.com/office/drawing/2014/main" val="20004"/>
                    </a:ext>
                  </a:extLst>
                </a:gridCol>
                <a:gridCol w="536226">
                  <a:extLst>
                    <a:ext uri="{9D8B030D-6E8A-4147-A177-3AD203B41FA5}">
                      <a16:colId xmlns:a16="http://schemas.microsoft.com/office/drawing/2014/main" val="20005"/>
                    </a:ext>
                  </a:extLst>
                </a:gridCol>
                <a:gridCol w="536226">
                  <a:extLst>
                    <a:ext uri="{9D8B030D-6E8A-4147-A177-3AD203B41FA5}">
                      <a16:colId xmlns:a16="http://schemas.microsoft.com/office/drawing/2014/main" val="20006"/>
                    </a:ext>
                  </a:extLst>
                </a:gridCol>
                <a:gridCol w="536226">
                  <a:extLst>
                    <a:ext uri="{9D8B030D-6E8A-4147-A177-3AD203B41FA5}">
                      <a16:colId xmlns:a16="http://schemas.microsoft.com/office/drawing/2014/main" val="20007"/>
                    </a:ext>
                  </a:extLst>
                </a:gridCol>
                <a:gridCol w="536226">
                  <a:extLst>
                    <a:ext uri="{9D8B030D-6E8A-4147-A177-3AD203B41FA5}">
                      <a16:colId xmlns:a16="http://schemas.microsoft.com/office/drawing/2014/main" val="20008"/>
                    </a:ext>
                  </a:extLst>
                </a:gridCol>
                <a:gridCol w="536226">
                  <a:extLst>
                    <a:ext uri="{9D8B030D-6E8A-4147-A177-3AD203B41FA5}">
                      <a16:colId xmlns:a16="http://schemas.microsoft.com/office/drawing/2014/main" val="20009"/>
                    </a:ext>
                  </a:extLst>
                </a:gridCol>
                <a:gridCol w="536226">
                  <a:extLst>
                    <a:ext uri="{9D8B030D-6E8A-4147-A177-3AD203B41FA5}">
                      <a16:colId xmlns:a16="http://schemas.microsoft.com/office/drawing/2014/main" val="20010"/>
                    </a:ext>
                  </a:extLst>
                </a:gridCol>
                <a:gridCol w="536226">
                  <a:extLst>
                    <a:ext uri="{9D8B030D-6E8A-4147-A177-3AD203B41FA5}">
                      <a16:colId xmlns:a16="http://schemas.microsoft.com/office/drawing/2014/main" val="20011"/>
                    </a:ext>
                  </a:extLst>
                </a:gridCol>
                <a:gridCol w="536226">
                  <a:extLst>
                    <a:ext uri="{9D8B030D-6E8A-4147-A177-3AD203B41FA5}">
                      <a16:colId xmlns:a16="http://schemas.microsoft.com/office/drawing/2014/main" val="20012"/>
                    </a:ext>
                  </a:extLst>
                </a:gridCol>
                <a:gridCol w="572154">
                  <a:extLst>
                    <a:ext uri="{9D8B030D-6E8A-4147-A177-3AD203B41FA5}">
                      <a16:colId xmlns:a16="http://schemas.microsoft.com/office/drawing/2014/main" val="20013"/>
                    </a:ext>
                  </a:extLst>
                </a:gridCol>
              </a:tblGrid>
              <a:tr h="345153">
                <a:tc>
                  <a:txBody>
                    <a:bodyPr/>
                    <a:lstStyle/>
                    <a:p>
                      <a:endParaRPr lang="fi-FI" sz="1100" b="1" dirty="0"/>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dirty="0">
                          <a:effectLst/>
                        </a:rPr>
                        <a:t>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dirty="0">
                          <a:effectLst/>
                        </a:rPr>
                        <a:t>II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III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IV</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V</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VI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VII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VIII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IX</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X</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XI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a:effectLst/>
                        </a:rPr>
                        <a:t>XII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i-FI" sz="1100" dirty="0"/>
                        <a:t>Vuosi</a:t>
                      </a:r>
                    </a:p>
                  </a:txBody>
                  <a:tcPr marL="17506" marR="17506" marT="8753" marB="87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88976">
                <a:tc>
                  <a:txBody>
                    <a:bodyPr/>
                    <a:lstStyle/>
                    <a:p>
                      <a:pPr algn="l"/>
                      <a:r>
                        <a:rPr lang="fi-FI" sz="1100" dirty="0">
                          <a:effectLst/>
                        </a:rPr>
                        <a:t>Mariehamn</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592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567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551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406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216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135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308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432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542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3803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88976">
                <a:tc>
                  <a:txBody>
                    <a:bodyPr/>
                    <a:lstStyle/>
                    <a:p>
                      <a:pPr algn="l"/>
                      <a:r>
                        <a:rPr lang="fi-FI" sz="1100" dirty="0" err="1">
                          <a:effectLst/>
                        </a:rPr>
                        <a:t>Vanda</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682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640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586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376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146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158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348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497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625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4097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88976">
                <a:tc>
                  <a:txBody>
                    <a:bodyPr/>
                    <a:lstStyle/>
                    <a:p>
                      <a:pPr algn="l"/>
                      <a:r>
                        <a:rPr lang="fi-FI" sz="1100" dirty="0">
                          <a:effectLst/>
                        </a:rPr>
                        <a:t>Helsingfors</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647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612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566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383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153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12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125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316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464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588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3878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88976">
                <a:tc>
                  <a:txBody>
                    <a:bodyPr/>
                    <a:lstStyle/>
                    <a:p>
                      <a:pPr algn="l"/>
                      <a:r>
                        <a:rPr lang="fi-FI" sz="1100" dirty="0" err="1">
                          <a:effectLst/>
                        </a:rPr>
                        <a:t>Björneborg</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677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633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585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389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181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171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352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497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622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4161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88976">
                <a:tc>
                  <a:txBody>
                    <a:bodyPr/>
                    <a:lstStyle/>
                    <a:p>
                      <a:pPr algn="l"/>
                      <a:r>
                        <a:rPr lang="fi-FI" sz="1100" dirty="0">
                          <a:effectLst/>
                        </a:rPr>
                        <a:t>Åbo</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663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625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575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377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161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149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338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486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608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4021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88976">
                <a:tc>
                  <a:txBody>
                    <a:bodyPr/>
                    <a:lstStyle/>
                    <a:p>
                      <a:pPr algn="l"/>
                      <a:r>
                        <a:rPr lang="fi-FI" sz="1100" dirty="0" err="1">
                          <a:effectLst/>
                        </a:rPr>
                        <a:t>Tammerforss</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724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675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612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400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176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192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382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529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667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4424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88976">
                <a:tc>
                  <a:txBody>
                    <a:bodyPr/>
                    <a:lstStyle/>
                    <a:p>
                      <a:pPr algn="l"/>
                      <a:r>
                        <a:rPr lang="fi-FI" sz="1100" dirty="0" err="1">
                          <a:effectLst/>
                        </a:rPr>
                        <a:t>Lahtis</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726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677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610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395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159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191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383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528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668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4392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88976">
                <a:tc>
                  <a:txBody>
                    <a:bodyPr/>
                    <a:lstStyle/>
                    <a:p>
                      <a:pPr algn="l"/>
                      <a:r>
                        <a:rPr lang="fi-FI" sz="1100" b="1" dirty="0" err="1">
                          <a:effectLst/>
                        </a:rPr>
                        <a:t>Villmansstrand</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759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699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621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403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165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184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386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546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692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4510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288976">
                <a:tc>
                  <a:txBody>
                    <a:bodyPr/>
                    <a:lstStyle/>
                    <a:p>
                      <a:pPr algn="l"/>
                      <a:r>
                        <a:rPr lang="fi-FI" sz="1100" dirty="0">
                          <a:effectLst/>
                        </a:rPr>
                        <a:t>Jyväskylä</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785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721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646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440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206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227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414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569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718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4832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288976">
                <a:tc>
                  <a:txBody>
                    <a:bodyPr/>
                    <a:lstStyle/>
                    <a:p>
                      <a:pPr algn="l"/>
                      <a:r>
                        <a:rPr lang="fi-FI" sz="1100" dirty="0">
                          <a:effectLst/>
                        </a:rPr>
                        <a:t>Vasa</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719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666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619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424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214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29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192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377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526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663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4469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288976">
                <a:tc>
                  <a:txBody>
                    <a:bodyPr/>
                    <a:lstStyle/>
                    <a:p>
                      <a:pPr algn="l"/>
                      <a:r>
                        <a:rPr lang="fi-FI" sz="1100" dirty="0">
                          <a:effectLst/>
                        </a:rPr>
                        <a:t>Kuopio</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812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741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653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445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198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194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400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571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735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4825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288976">
                <a:tc>
                  <a:txBody>
                    <a:bodyPr/>
                    <a:lstStyle/>
                    <a:p>
                      <a:pPr algn="l"/>
                      <a:r>
                        <a:rPr lang="fi-FI" sz="1100" dirty="0">
                          <a:effectLst/>
                        </a:rPr>
                        <a:t>Joensuu</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826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753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665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456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216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215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416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589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752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4984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288976">
                <a:tc>
                  <a:txBody>
                    <a:bodyPr/>
                    <a:lstStyle/>
                    <a:p>
                      <a:pPr algn="l"/>
                      <a:r>
                        <a:rPr lang="fi-FI" sz="1100" dirty="0" err="1">
                          <a:effectLst/>
                        </a:rPr>
                        <a:t>Kajana</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864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777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695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479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251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245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441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618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785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5304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288976">
                <a:tc>
                  <a:txBody>
                    <a:bodyPr/>
                    <a:lstStyle/>
                    <a:p>
                      <a:pPr algn="l"/>
                      <a:r>
                        <a:rPr lang="fi-FI" sz="1100" dirty="0" err="1">
                          <a:effectLst/>
                        </a:rPr>
                        <a:t>Uleåborg</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824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742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677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465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249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224</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423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593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749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5057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r h="288976">
                <a:tc>
                  <a:txBody>
                    <a:bodyPr/>
                    <a:lstStyle/>
                    <a:p>
                      <a:pPr algn="l"/>
                      <a:r>
                        <a:rPr lang="fi-FI" sz="1100" dirty="0">
                          <a:effectLst/>
                        </a:rPr>
                        <a:t>Sodankylä</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946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838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760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548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345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106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49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136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316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523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a:effectLst/>
                        </a:rPr>
                        <a:t>722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891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6180</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5"/>
                  </a:ext>
                </a:extLst>
              </a:tr>
              <a:tr h="288976">
                <a:tc>
                  <a:txBody>
                    <a:bodyPr/>
                    <a:lstStyle/>
                    <a:p>
                      <a:pPr algn="l"/>
                      <a:r>
                        <a:rPr lang="fi-FI" sz="1100" dirty="0">
                          <a:effectLst/>
                        </a:rPr>
                        <a:t>Ivalo</a:t>
                      </a:r>
                      <a:endParaRPr lang="fi-FI" sz="1100" b="1" dirty="0">
                        <a:effectLs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923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819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755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557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377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146</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69</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147</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318</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523</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722</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875</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fi-FI" sz="1100" dirty="0">
                          <a:effectLst/>
                        </a:rPr>
                        <a:t>6231</a:t>
                      </a:r>
                    </a:p>
                  </a:txBody>
                  <a:tcPr marL="17506" marR="17506" marT="7294" marB="729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7935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p:nvPr>
        </p:nvSpPr>
        <p:spPr/>
        <p:txBody>
          <a:bodyPr/>
          <a:lstStyle/>
          <a:p>
            <a:pPr eaLnBrk="1" hangingPunct="1"/>
            <a:r>
              <a:rPr lang="sv-FI" sz="2800" dirty="0"/>
              <a:t>Luftfuktighet och daggpunkt</a:t>
            </a:r>
          </a:p>
        </p:txBody>
      </p:sp>
      <p:sp>
        <p:nvSpPr>
          <p:cNvPr id="3" name="Content Placeholder 2">
            <a:extLst>
              <a:ext uri="{FF2B5EF4-FFF2-40B4-BE49-F238E27FC236}">
                <a16:creationId xmlns:a16="http://schemas.microsoft.com/office/drawing/2014/main" id="{F3A99198-FAF2-4CB2-AB92-60CF62F8E875}"/>
              </a:ext>
            </a:extLst>
          </p:cNvPr>
          <p:cNvSpPr>
            <a:spLocks noGrp="1"/>
          </p:cNvSpPr>
          <p:nvPr>
            <p:ph idx="1"/>
          </p:nvPr>
        </p:nvSpPr>
        <p:spPr>
          <a:xfrm>
            <a:off x="4023360" y="1592262"/>
            <a:ext cx="4663440" cy="4213225"/>
          </a:xfrm>
        </p:spPr>
        <p:txBody>
          <a:bodyPr>
            <a:normAutofit fontScale="85000" lnSpcReduction="10000"/>
          </a:bodyPr>
          <a:lstStyle/>
          <a:p>
            <a:pPr marL="0" indent="0">
              <a:buNone/>
            </a:pPr>
            <a:r>
              <a:rPr lang="sv-FI" b="1" dirty="0"/>
              <a:t>Exempel:</a:t>
            </a:r>
          </a:p>
          <a:p>
            <a:pPr marL="285750" indent="-285750"/>
            <a:r>
              <a:rPr lang="sv-FI" dirty="0"/>
              <a:t>I december är det -20 </a:t>
            </a:r>
            <a:r>
              <a:rPr lang="sv-FI" baseline="30000" dirty="0"/>
              <a:t>o </a:t>
            </a:r>
            <a:r>
              <a:rPr lang="sv-FI" dirty="0"/>
              <a:t>C kallt.</a:t>
            </a:r>
          </a:p>
          <a:p>
            <a:pPr marL="285750" indent="-285750"/>
            <a:r>
              <a:rPr lang="sv-FI" dirty="0"/>
              <a:t>Arbetet med yttertaket är försenad</a:t>
            </a:r>
          </a:p>
          <a:p>
            <a:pPr marL="285750" indent="-285750"/>
            <a:r>
              <a:rPr lang="sv-FI" dirty="0"/>
              <a:t>Isoleringen för vindsbjälkslaget har inte kunnat monteras</a:t>
            </a:r>
          </a:p>
          <a:p>
            <a:pPr marL="285750" indent="-285750"/>
            <a:r>
              <a:rPr lang="sv-FI" dirty="0"/>
              <a:t>Värmet har just fåtts igång.</a:t>
            </a:r>
          </a:p>
          <a:p>
            <a:endParaRPr lang="sv-FI" dirty="0"/>
          </a:p>
          <a:p>
            <a:r>
              <a:rPr lang="sv-FI" dirty="0"/>
              <a:t>Bjälklaget är kallt, och den fuktiga inneluften når sin daggpunkt.</a:t>
            </a:r>
          </a:p>
          <a:p>
            <a:endParaRPr lang="fi-FI" dirty="0"/>
          </a:p>
        </p:txBody>
      </p:sp>
      <p:sp>
        <p:nvSpPr>
          <p:cNvPr id="4" name="Date Placeholder 3">
            <a:extLst>
              <a:ext uri="{FF2B5EF4-FFF2-40B4-BE49-F238E27FC236}">
                <a16:creationId xmlns:a16="http://schemas.microsoft.com/office/drawing/2014/main" id="{6349C5B2-C115-4B96-B9D1-1E0BD040D78C}"/>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A19B5358-30D1-477C-AE69-AB33E6153FDD}"/>
              </a:ext>
            </a:extLst>
          </p:cNvPr>
          <p:cNvSpPr>
            <a:spLocks noGrp="1"/>
          </p:cNvSpPr>
          <p:nvPr>
            <p:ph type="sldNum" sz="quarter" idx="4"/>
          </p:nvPr>
        </p:nvSpPr>
        <p:spPr/>
        <p:txBody>
          <a:bodyPr/>
          <a:lstStyle/>
          <a:p>
            <a:fld id="{0168ACF4-E7A5-495E-8C31-8E9E3D5B0BFC}" type="slidenum">
              <a:rPr lang="fi-FI" smtClean="0"/>
              <a:pPr/>
              <a:t>11</a:t>
            </a:fld>
            <a:endParaRPr lang="fi-FI" dirty="0"/>
          </a:p>
        </p:txBody>
      </p:sp>
      <p:pic>
        <p:nvPicPr>
          <p:cNvPr id="22532" name="Picture 2" descr="G:\Documents\Koha Pohjola\valokuvia\PC1000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92263"/>
            <a:ext cx="33829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08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title"/>
          </p:nvPr>
        </p:nvSpPr>
        <p:spPr/>
        <p:txBody>
          <a:bodyPr/>
          <a:lstStyle/>
          <a:p>
            <a:r>
              <a:rPr lang="sv-FI" altLang="fi-FI" dirty="0">
                <a:latin typeface="Myriad Pro" charset="0"/>
                <a:ea typeface="DejaVu Sans" pitchFamily="34" charset="0"/>
                <a:cs typeface="DejaVu Sans" pitchFamily="34" charset="0"/>
              </a:rPr>
              <a:t>Grundbegrepp</a:t>
            </a:r>
          </a:p>
        </p:txBody>
      </p:sp>
      <p:sp>
        <p:nvSpPr>
          <p:cNvPr id="2" name="Content Placeholder 1">
            <a:extLst>
              <a:ext uri="{FF2B5EF4-FFF2-40B4-BE49-F238E27FC236}">
                <a16:creationId xmlns:a16="http://schemas.microsoft.com/office/drawing/2014/main" id="{49D14EDE-D3EB-4F46-A153-09ABB89B7AE1}"/>
              </a:ext>
            </a:extLst>
          </p:cNvPr>
          <p:cNvSpPr>
            <a:spLocks noGrp="1"/>
          </p:cNvSpPr>
          <p:nvPr>
            <p:ph idx="1"/>
          </p:nvPr>
        </p:nvSpPr>
        <p:spPr/>
        <p:txBody>
          <a:bodyPr>
            <a:normAutofit fontScale="92500" lnSpcReduction="20000"/>
          </a:bodyPr>
          <a:lstStyle/>
          <a:p>
            <a:pPr>
              <a:spcAft>
                <a:spcPts val="600"/>
              </a:spcAft>
            </a:pPr>
            <a:r>
              <a:rPr lang="sv-FI" b="1" dirty="0"/>
              <a:t>Absolut fuktighet</a:t>
            </a:r>
            <a:r>
              <a:rPr lang="sv-FI" dirty="0"/>
              <a:t> berättar hur många gram vatten finns i en kubikmeter luft.</a:t>
            </a:r>
          </a:p>
          <a:p>
            <a:pPr>
              <a:spcAft>
                <a:spcPts val="600"/>
              </a:spcAft>
            </a:pPr>
            <a:r>
              <a:rPr lang="sv-FI" dirty="0"/>
              <a:t>Det finns en övre gräns för absolut fuktighet, </a:t>
            </a:r>
            <a:r>
              <a:rPr lang="sv-FI" b="1" dirty="0"/>
              <a:t>mättnadsånghalt</a:t>
            </a:r>
            <a:r>
              <a:rPr lang="sv-FI" dirty="0"/>
              <a:t>, som definierar hur mycket vattenånga kan finnas i luften i varje temperatur. Varm luft kan innehålla mer vattenånga än kall luft. </a:t>
            </a:r>
          </a:p>
          <a:p>
            <a:pPr>
              <a:spcAft>
                <a:spcPts val="600"/>
              </a:spcAft>
            </a:pPr>
            <a:r>
              <a:rPr lang="sv-FI" b="1" dirty="0"/>
              <a:t>Daggpunkt </a:t>
            </a:r>
            <a:r>
              <a:rPr lang="sv-FI" dirty="0"/>
              <a:t>(daggpunktstemperatur) är den temperatur i vilken mättnadsånghalten nås.</a:t>
            </a:r>
          </a:p>
          <a:p>
            <a:pPr>
              <a:spcAft>
                <a:spcPts val="600"/>
              </a:spcAft>
            </a:pPr>
            <a:r>
              <a:rPr lang="sv-FI" b="1" dirty="0"/>
              <a:t>Relativ fuktighet</a:t>
            </a:r>
            <a:r>
              <a:rPr lang="sv-FI" dirty="0"/>
              <a:t> berättar hur många procent den absoluta fuktigheten är av mättnadsånghalten under rådande temperatur .</a:t>
            </a:r>
          </a:p>
          <a:p>
            <a:pPr>
              <a:spcAft>
                <a:spcPts val="600"/>
              </a:spcAft>
            </a:pPr>
            <a:endParaRPr lang="fi-FI" dirty="0"/>
          </a:p>
          <a:p>
            <a:endParaRPr lang="fi-FI" dirty="0"/>
          </a:p>
        </p:txBody>
      </p:sp>
    </p:spTree>
    <p:extLst>
      <p:ext uri="{BB962C8B-B14F-4D97-AF65-F5344CB8AC3E}">
        <p14:creationId xmlns:p14="http://schemas.microsoft.com/office/powerpoint/2010/main" val="339015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FI" dirty="0"/>
              <a:t>Daggpunkt</a:t>
            </a:r>
          </a:p>
        </p:txBody>
      </p:sp>
      <p:sp>
        <p:nvSpPr>
          <p:cNvPr id="4" name="Content Placeholder 3"/>
          <p:cNvSpPr>
            <a:spLocks noGrp="1"/>
          </p:cNvSpPr>
          <p:nvPr>
            <p:ph idx="1"/>
          </p:nvPr>
        </p:nvSpPr>
        <p:spPr>
          <a:xfrm>
            <a:off x="468312" y="4517224"/>
            <a:ext cx="8207375" cy="1584325"/>
          </a:xfrm>
        </p:spPr>
        <p:txBody>
          <a:bodyPr>
            <a:noAutofit/>
          </a:bodyPr>
          <a:lstStyle/>
          <a:p>
            <a:pPr marL="0" indent="0">
              <a:buNone/>
            </a:pPr>
            <a:r>
              <a:rPr lang="sv-FI" altLang="fi-FI" sz="1700" b="1" dirty="0">
                <a:ea typeface="DejaVu Sans" pitchFamily="34" charset="0"/>
                <a:cs typeface="DejaVu Sans" pitchFamily="34" charset="0"/>
              </a:rPr>
              <a:t>Att tänka på: När uppstår en daggpunkt in i strukturen ?</a:t>
            </a:r>
            <a:br>
              <a:rPr lang="sv-FI" altLang="fi-FI" sz="1700" b="1" dirty="0">
                <a:ea typeface="DejaVu Sans" pitchFamily="34" charset="0"/>
                <a:cs typeface="DejaVu Sans" pitchFamily="34" charset="0"/>
              </a:rPr>
            </a:br>
            <a:r>
              <a:rPr lang="sv-FI" altLang="fi-FI" sz="1700" b="1" dirty="0">
                <a:ea typeface="DejaVu Sans" pitchFamily="34" charset="0"/>
                <a:cs typeface="DejaVu Sans" pitchFamily="34" charset="0"/>
              </a:rPr>
              <a:t>I vilka fall är den skadlig och i vilka fall är den ofarlig ?</a:t>
            </a:r>
          </a:p>
          <a:p>
            <a:pPr marL="0" indent="0">
              <a:buNone/>
            </a:pPr>
            <a:r>
              <a:rPr lang="sv-FI" sz="1700" dirty="0"/>
              <a:t>Skadlig: På vintern då den formas på den inre ytan av en sandwich-elements ytterskal. Om luftomväxlingen är fungerande, uppstår det ingen skada av kondenseringen. Ofarlig: Plåttakets nedre ytan på vintern när plåttaket har </a:t>
            </a:r>
            <a:r>
              <a:rPr lang="fi-FI" sz="1700" dirty="0"/>
              <a:t>en </a:t>
            </a:r>
            <a:r>
              <a:rPr lang="fi-FI" sz="1700" dirty="0" err="1"/>
              <a:t>vattenavledande</a:t>
            </a:r>
            <a:r>
              <a:rPr lang="fi-FI" sz="1700" dirty="0"/>
              <a:t> </a:t>
            </a:r>
            <a:r>
              <a:rPr lang="fi-FI" sz="1700" dirty="0" err="1"/>
              <a:t>underlag</a:t>
            </a:r>
            <a:r>
              <a:rPr lang="fi-FI" sz="1700" dirty="0"/>
              <a:t>.</a:t>
            </a:r>
            <a:endParaRPr lang="fi-FI" altLang="fi-FI" sz="1700" dirty="0">
              <a:ea typeface="DejaVu Sans" pitchFamily="34" charset="0"/>
              <a:cs typeface="DejaVu Sans" pitchFamily="34" charset="0"/>
            </a:endParaRPr>
          </a:p>
          <a:p>
            <a:endParaRPr lang="fi-FI" sz="1600" dirty="0"/>
          </a:p>
        </p:txBody>
      </p:sp>
      <p:sp>
        <p:nvSpPr>
          <p:cNvPr id="7" name="Date Placeholder 6">
            <a:extLst>
              <a:ext uri="{FF2B5EF4-FFF2-40B4-BE49-F238E27FC236}">
                <a16:creationId xmlns:a16="http://schemas.microsoft.com/office/drawing/2014/main" id="{5E925213-4567-4F61-BD7C-39F40E3A5A4F}"/>
              </a:ext>
            </a:extLst>
          </p:cNvPr>
          <p:cNvSpPr>
            <a:spLocks noGrp="1"/>
          </p:cNvSpPr>
          <p:nvPr>
            <p:ph type="dt" sz="half" idx="2"/>
          </p:nvPr>
        </p:nvSpPr>
        <p:spPr/>
        <p:txBody>
          <a:bodyPr/>
          <a:lstStyle/>
          <a:p>
            <a:r>
              <a:rPr lang="fi-FI"/>
              <a:t>2019</a:t>
            </a:r>
            <a:endParaRPr lang="fi-FI" dirty="0"/>
          </a:p>
        </p:txBody>
      </p:sp>
      <p:sp>
        <p:nvSpPr>
          <p:cNvPr id="5" name="Slide Number Placeholder 4"/>
          <p:cNvSpPr>
            <a:spLocks noGrp="1"/>
          </p:cNvSpPr>
          <p:nvPr>
            <p:ph type="sldNum" sz="quarter" idx="4"/>
          </p:nvPr>
        </p:nvSpPr>
        <p:spPr/>
        <p:txBody>
          <a:bodyPr/>
          <a:lstStyle/>
          <a:p>
            <a:pPr>
              <a:defRPr/>
            </a:pPr>
            <a:fld id="{D0B1668D-8FF8-43CC-892A-1C8F649AD919}" type="slidenum">
              <a:rPr lang="fi-FI" altLang="fi-FI" smtClean="0"/>
              <a:pPr>
                <a:defRPr/>
              </a:pPr>
              <a:t>13</a:t>
            </a:fld>
            <a:endParaRPr lang="fi-FI" altLang="fi-FI"/>
          </a:p>
        </p:txBody>
      </p:sp>
      <p:sp>
        <p:nvSpPr>
          <p:cNvPr id="9" name="Content Placeholder 3"/>
          <p:cNvSpPr>
            <a:spLocks noGrp="1"/>
          </p:cNvSpPr>
          <p:nvPr>
            <p:ph sz="quarter" idx="4294967295"/>
          </p:nvPr>
        </p:nvSpPr>
        <p:spPr>
          <a:xfrm>
            <a:off x="0" y="3790950"/>
            <a:ext cx="4929188" cy="936625"/>
          </a:xfrm>
        </p:spPr>
        <p:txBody>
          <a:bodyPr>
            <a:normAutofit/>
          </a:bodyPr>
          <a:lstStyle/>
          <a:p>
            <a:pPr marL="0" indent="0">
              <a:buNone/>
            </a:pPr>
            <a:r>
              <a:rPr lang="sv-FI" altLang="fi-FI" sz="1600" dirty="0">
                <a:ea typeface="DejaVu Sans" pitchFamily="34" charset="0"/>
                <a:cs typeface="DejaVu Sans" pitchFamily="34" charset="0"/>
              </a:rPr>
              <a:t>Kurvan visar de största möjliga mängderna av fukt som kan framkomma i luft, i olika  temperaturer.</a:t>
            </a:r>
          </a:p>
        </p:txBody>
      </p:sp>
      <p:sp>
        <p:nvSpPr>
          <p:cNvPr id="10" name="Content Placeholder 3"/>
          <p:cNvSpPr>
            <a:spLocks noGrp="1"/>
          </p:cNvSpPr>
          <p:nvPr>
            <p:ph sz="quarter" idx="4294967295"/>
          </p:nvPr>
        </p:nvSpPr>
        <p:spPr>
          <a:xfrm>
            <a:off x="5986463" y="3370263"/>
            <a:ext cx="3157537" cy="817562"/>
          </a:xfrm>
        </p:spPr>
        <p:txBody>
          <a:bodyPr>
            <a:normAutofit/>
          </a:bodyPr>
          <a:lstStyle/>
          <a:p>
            <a:pPr marL="0" indent="0">
              <a:buNone/>
            </a:pPr>
            <a:r>
              <a:rPr lang="sv-FI" altLang="fi-FI" sz="1600" dirty="0">
                <a:ea typeface="DejaVu Sans" pitchFamily="34" charset="0"/>
                <a:cs typeface="DejaVu Sans" pitchFamily="34" charset="0"/>
              </a:rPr>
              <a:t>Bilden: Luftfuktighet har kondenserat sig på en kall väggyta.</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4001"/>
          <a:stretch/>
        </p:blipFill>
        <p:spPr>
          <a:xfrm>
            <a:off x="5518448" y="475869"/>
            <a:ext cx="3168352" cy="2786323"/>
          </a:xfrm>
          <a:prstGeom prst="rect">
            <a:avLst/>
          </a:prstGeom>
        </p:spPr>
      </p:pic>
      <p:grpSp>
        <p:nvGrpSpPr>
          <p:cNvPr id="8" name="Group 7">
            <a:extLst>
              <a:ext uri="{FF2B5EF4-FFF2-40B4-BE49-F238E27FC236}">
                <a16:creationId xmlns:a16="http://schemas.microsoft.com/office/drawing/2014/main" id="{A4A7607E-D586-42C1-B6E1-6B9F53C083A7}"/>
              </a:ext>
            </a:extLst>
          </p:cNvPr>
          <p:cNvGrpSpPr/>
          <p:nvPr/>
        </p:nvGrpSpPr>
        <p:grpSpPr>
          <a:xfrm>
            <a:off x="428019" y="1104938"/>
            <a:ext cx="4450485" cy="2626459"/>
            <a:chOff x="251520" y="980727"/>
            <a:chExt cx="4450485" cy="2626459"/>
          </a:xfrm>
        </p:grpSpPr>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980727"/>
              <a:ext cx="4450485" cy="262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
            <p:cNvSpPr/>
            <p:nvPr/>
          </p:nvSpPr>
          <p:spPr>
            <a:xfrm>
              <a:off x="1854467" y="3370178"/>
              <a:ext cx="1512168" cy="2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err="1">
                  <a:solidFill>
                    <a:schemeClr val="tx2"/>
                  </a:solidFill>
                </a:rPr>
                <a:t>Temperatur</a:t>
              </a:r>
              <a:r>
                <a:rPr lang="fi-FI" sz="1000" dirty="0">
                  <a:solidFill>
                    <a:schemeClr val="tx2"/>
                  </a:solidFill>
                </a:rPr>
                <a:t> [C]</a:t>
              </a:r>
              <a:endParaRPr lang="en-US" sz="1000" dirty="0">
                <a:solidFill>
                  <a:schemeClr val="tx2"/>
                </a:solidFill>
              </a:endParaRPr>
            </a:p>
          </p:txBody>
        </p:sp>
        <p:sp>
          <p:nvSpPr>
            <p:cNvPr id="14" name="Rectangle 7"/>
            <p:cNvSpPr/>
            <p:nvPr/>
          </p:nvSpPr>
          <p:spPr>
            <a:xfrm>
              <a:off x="355416" y="1303846"/>
              <a:ext cx="145207" cy="198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i-FI" sz="1000" dirty="0">
                  <a:solidFill>
                    <a:schemeClr val="tx2"/>
                  </a:solidFill>
                </a:rPr>
                <a:t>Absolut  </a:t>
              </a:r>
              <a:r>
                <a:rPr lang="fi-FI" sz="1000" dirty="0" err="1">
                  <a:solidFill>
                    <a:schemeClr val="tx2"/>
                  </a:solidFill>
                </a:rPr>
                <a:t>fuktighet</a:t>
              </a:r>
              <a:r>
                <a:rPr lang="fi-FI" sz="1000" dirty="0">
                  <a:solidFill>
                    <a:schemeClr val="tx2"/>
                  </a:solidFill>
                </a:rPr>
                <a:t> [g/m</a:t>
              </a:r>
              <a:r>
                <a:rPr lang="fi-FI" sz="1000" spc="600" baseline="30000" dirty="0">
                  <a:solidFill>
                    <a:schemeClr val="tx2"/>
                  </a:solidFill>
                </a:rPr>
                <a:t>3</a:t>
              </a:r>
              <a:r>
                <a:rPr lang="fi-FI" sz="1000" dirty="0">
                  <a:solidFill>
                    <a:schemeClr val="tx2"/>
                  </a:solidFill>
                </a:rPr>
                <a:t>]</a:t>
              </a:r>
              <a:endParaRPr lang="en-US" sz="1000" dirty="0">
                <a:solidFill>
                  <a:schemeClr val="tx2"/>
                </a:solidFill>
              </a:endParaRPr>
            </a:p>
          </p:txBody>
        </p:sp>
      </p:grpSp>
    </p:spTree>
    <p:extLst>
      <p:ext uri="{BB962C8B-B14F-4D97-AF65-F5344CB8AC3E}">
        <p14:creationId xmlns:p14="http://schemas.microsoft.com/office/powerpoint/2010/main" val="193322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FI" dirty="0"/>
              <a:t>Torrläggning</a:t>
            </a:r>
          </a:p>
        </p:txBody>
      </p:sp>
      <p:sp>
        <p:nvSpPr>
          <p:cNvPr id="3" name="Content Placeholder 2"/>
          <p:cNvSpPr>
            <a:spLocks noGrp="1"/>
          </p:cNvSpPr>
          <p:nvPr>
            <p:ph idx="1"/>
          </p:nvPr>
        </p:nvSpPr>
        <p:spPr/>
        <p:txBody>
          <a:bodyPr>
            <a:normAutofit fontScale="70000" lnSpcReduction="20000"/>
          </a:bodyPr>
          <a:lstStyle/>
          <a:p>
            <a:r>
              <a:rPr lang="sv-FI" dirty="0"/>
              <a:t>Vattenavdunstning binder energi.</a:t>
            </a:r>
          </a:p>
          <a:p>
            <a:r>
              <a:rPr lang="sv-FI" dirty="0"/>
              <a:t>I betongbyggande går ungefär 10 % av byggets energiförbrukning till vattenavdunstning.</a:t>
            </a:r>
          </a:p>
          <a:p>
            <a:r>
              <a:rPr lang="sv-FI" dirty="0"/>
              <a:t>Det avdunstade vattnet avlägsnas med hjälp av ventilation. Uppvärmningen av ventilationsluften utför ungefär hälften av hela byggets energiförbrukning.</a:t>
            </a:r>
          </a:p>
          <a:p>
            <a:r>
              <a:rPr lang="sv-FI" dirty="0"/>
              <a:t>Betong bör torkas i flera veckor innan påbörjandet av beläggningsarbete.</a:t>
            </a:r>
          </a:p>
          <a:p>
            <a:r>
              <a:rPr lang="sv-FI" dirty="0"/>
              <a:t>Långsam torkning i början hindrar torrsprickor att utforma. </a:t>
            </a:r>
          </a:p>
          <a:p>
            <a:r>
              <a:rPr lang="sv-FI" dirty="0"/>
              <a:t>Ett plastskydd på gjutningen eller förbrukning av krympspärr kommer att fördröja torkningen på ett lämpligt sätt.</a:t>
            </a:r>
          </a:p>
          <a:p>
            <a:r>
              <a:rPr lang="sv-FI" dirty="0"/>
              <a:t>Det korrekta sättet att torka inverkar väsentligt på både energiförbrukningen och tryggandet av byggandets kvalitet samt tidtabell.</a:t>
            </a:r>
          </a:p>
          <a:p>
            <a:endParaRPr lang="fi-FI" dirty="0"/>
          </a:p>
        </p:txBody>
      </p:sp>
      <p:sp>
        <p:nvSpPr>
          <p:cNvPr id="4" name="Date Placeholder 3">
            <a:extLst>
              <a:ext uri="{FF2B5EF4-FFF2-40B4-BE49-F238E27FC236}">
                <a16:creationId xmlns:a16="http://schemas.microsoft.com/office/drawing/2014/main" id="{24FE9485-AD1D-42AA-8A95-F507816F24A5}"/>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88FBCF64-F961-4147-953B-B65E71B120A1}"/>
              </a:ext>
            </a:extLst>
          </p:cNvPr>
          <p:cNvSpPr>
            <a:spLocks noGrp="1"/>
          </p:cNvSpPr>
          <p:nvPr>
            <p:ph type="sldNum" sz="quarter" idx="4"/>
          </p:nvPr>
        </p:nvSpPr>
        <p:spPr/>
        <p:txBody>
          <a:bodyPr/>
          <a:lstStyle/>
          <a:p>
            <a:fld id="{0168ACF4-E7A5-495E-8C31-8E9E3D5B0BFC}" type="slidenum">
              <a:rPr lang="fi-FI" smtClean="0"/>
              <a:pPr/>
              <a:t>14</a:t>
            </a:fld>
            <a:endParaRPr lang="fi-FI" dirty="0"/>
          </a:p>
        </p:txBody>
      </p:sp>
    </p:spTree>
    <p:extLst>
      <p:ext uri="{BB962C8B-B14F-4D97-AF65-F5344CB8AC3E}">
        <p14:creationId xmlns:p14="http://schemas.microsoft.com/office/powerpoint/2010/main" val="25001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275088" y="195391"/>
            <a:ext cx="5400600" cy="3744416"/>
            <a:chOff x="179512" y="779942"/>
            <a:chExt cx="7609783" cy="5304682"/>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9512" y="779942"/>
              <a:ext cx="7609783" cy="5304682"/>
            </a:xfrm>
            <a:prstGeom prst="rect">
              <a:avLst/>
            </a:prstGeom>
          </p:spPr>
        </p:pic>
        <p:sp>
          <p:nvSpPr>
            <p:cNvPr id="3" name="Freeform 2"/>
            <p:cNvSpPr/>
            <p:nvPr/>
          </p:nvSpPr>
          <p:spPr>
            <a:xfrm>
              <a:off x="2133600" y="3895725"/>
              <a:ext cx="5048250" cy="1009650"/>
            </a:xfrm>
            <a:custGeom>
              <a:avLst/>
              <a:gdLst>
                <a:gd name="connsiteX0" fmla="*/ 0 w 5048250"/>
                <a:gd name="connsiteY0" fmla="*/ 180975 h 1009650"/>
                <a:gd name="connsiteX1" fmla="*/ 2857500 w 5048250"/>
                <a:gd name="connsiteY1" fmla="*/ 0 h 1009650"/>
                <a:gd name="connsiteX2" fmla="*/ 5048250 w 5048250"/>
                <a:gd name="connsiteY2" fmla="*/ 447675 h 1009650"/>
                <a:gd name="connsiteX3" fmla="*/ 19050 w 5048250"/>
                <a:gd name="connsiteY3" fmla="*/ 1009650 h 1009650"/>
                <a:gd name="connsiteX4" fmla="*/ 0 w 5048250"/>
                <a:gd name="connsiteY4" fmla="*/ 180975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50" h="1009650">
                  <a:moveTo>
                    <a:pt x="0" y="180975"/>
                  </a:moveTo>
                  <a:lnTo>
                    <a:pt x="2857500" y="0"/>
                  </a:lnTo>
                  <a:lnTo>
                    <a:pt x="5048250" y="447675"/>
                  </a:lnTo>
                  <a:lnTo>
                    <a:pt x="19050" y="1009650"/>
                  </a:lnTo>
                  <a:lnTo>
                    <a:pt x="0" y="180975"/>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Freeform 3"/>
            <p:cNvSpPr/>
            <p:nvPr/>
          </p:nvSpPr>
          <p:spPr>
            <a:xfrm>
              <a:off x="2006574" y="4924425"/>
              <a:ext cx="108197" cy="171450"/>
            </a:xfrm>
            <a:custGeom>
              <a:avLst/>
              <a:gdLst>
                <a:gd name="connsiteX0" fmla="*/ 60351 w 108197"/>
                <a:gd name="connsiteY0" fmla="*/ 0 h 171450"/>
                <a:gd name="connsiteX1" fmla="*/ 60351 w 108197"/>
                <a:gd name="connsiteY1" fmla="*/ 0 h 171450"/>
                <a:gd name="connsiteX2" fmla="*/ 88926 w 108197"/>
                <a:gd name="connsiteY2" fmla="*/ 85725 h 171450"/>
                <a:gd name="connsiteX3" fmla="*/ 107976 w 108197"/>
                <a:gd name="connsiteY3" fmla="*/ 114300 h 171450"/>
                <a:gd name="connsiteX4" fmla="*/ 98451 w 108197"/>
                <a:gd name="connsiteY4" fmla="*/ 142875 h 171450"/>
                <a:gd name="connsiteX5" fmla="*/ 3201 w 108197"/>
                <a:gd name="connsiteY5" fmla="*/ 133350 h 171450"/>
                <a:gd name="connsiteX6" fmla="*/ 50826 w 108197"/>
                <a:gd name="connsiteY6" fmla="*/ 142875 h 171450"/>
                <a:gd name="connsiteX7" fmla="*/ 69876 w 108197"/>
                <a:gd name="connsiteY7" fmla="*/ 171450 h 171450"/>
                <a:gd name="connsiteX8" fmla="*/ 69876 w 108197"/>
                <a:gd name="connsiteY8" fmla="*/ 14287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97" h="171450">
                  <a:moveTo>
                    <a:pt x="60351" y="0"/>
                  </a:moveTo>
                  <a:lnTo>
                    <a:pt x="60351" y="0"/>
                  </a:lnTo>
                  <a:cubicBezTo>
                    <a:pt x="69876" y="28575"/>
                    <a:pt x="77341" y="57921"/>
                    <a:pt x="88926" y="85725"/>
                  </a:cubicBezTo>
                  <a:cubicBezTo>
                    <a:pt x="93329" y="96292"/>
                    <a:pt x="106094" y="103008"/>
                    <a:pt x="107976" y="114300"/>
                  </a:cubicBezTo>
                  <a:cubicBezTo>
                    <a:pt x="109627" y="124204"/>
                    <a:pt x="101626" y="133350"/>
                    <a:pt x="98451" y="142875"/>
                  </a:cubicBezTo>
                  <a:cubicBezTo>
                    <a:pt x="66701" y="139700"/>
                    <a:pt x="35109" y="133350"/>
                    <a:pt x="3201" y="133350"/>
                  </a:cubicBezTo>
                  <a:cubicBezTo>
                    <a:pt x="-12988" y="133350"/>
                    <a:pt x="36770" y="134843"/>
                    <a:pt x="50826" y="142875"/>
                  </a:cubicBezTo>
                  <a:cubicBezTo>
                    <a:pt x="60765" y="148555"/>
                    <a:pt x="58428" y="171450"/>
                    <a:pt x="69876" y="171450"/>
                  </a:cubicBezTo>
                  <a:cubicBezTo>
                    <a:pt x="79401" y="171450"/>
                    <a:pt x="69876" y="152400"/>
                    <a:pt x="69876" y="142875"/>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Freeform 6"/>
            <p:cNvSpPr/>
            <p:nvPr/>
          </p:nvSpPr>
          <p:spPr>
            <a:xfrm>
              <a:off x="2060812" y="4353636"/>
              <a:ext cx="5206621" cy="791570"/>
            </a:xfrm>
            <a:custGeom>
              <a:avLst/>
              <a:gdLst>
                <a:gd name="connsiteX0" fmla="*/ 6824 w 5206621"/>
                <a:gd name="connsiteY0" fmla="*/ 580030 h 791570"/>
                <a:gd name="connsiteX1" fmla="*/ 0 w 5206621"/>
                <a:gd name="connsiteY1" fmla="*/ 791570 h 791570"/>
                <a:gd name="connsiteX2" fmla="*/ 5192973 w 5206621"/>
                <a:gd name="connsiteY2" fmla="*/ 163773 h 791570"/>
                <a:gd name="connsiteX3" fmla="*/ 5206621 w 5206621"/>
                <a:gd name="connsiteY3" fmla="*/ 0 h 791570"/>
                <a:gd name="connsiteX4" fmla="*/ 6824 w 5206621"/>
                <a:gd name="connsiteY4" fmla="*/ 580030 h 79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21" h="791570">
                  <a:moveTo>
                    <a:pt x="6824" y="580030"/>
                  </a:moveTo>
                  <a:lnTo>
                    <a:pt x="0" y="791570"/>
                  </a:lnTo>
                  <a:lnTo>
                    <a:pt x="5192973" y="163773"/>
                  </a:lnTo>
                  <a:lnTo>
                    <a:pt x="5206621" y="0"/>
                  </a:lnTo>
                  <a:lnTo>
                    <a:pt x="6824" y="58003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Freeform 16"/>
            <p:cNvSpPr/>
            <p:nvPr/>
          </p:nvSpPr>
          <p:spPr>
            <a:xfrm>
              <a:off x="2163170" y="4510585"/>
              <a:ext cx="5036024" cy="852985"/>
            </a:xfrm>
            <a:custGeom>
              <a:avLst/>
              <a:gdLst>
                <a:gd name="connsiteX0" fmla="*/ 0 w 5036024"/>
                <a:gd name="connsiteY0" fmla="*/ 634621 h 852985"/>
                <a:gd name="connsiteX1" fmla="*/ 0 w 5036024"/>
                <a:gd name="connsiteY1" fmla="*/ 852985 h 852985"/>
                <a:gd name="connsiteX2" fmla="*/ 5015552 w 5036024"/>
                <a:gd name="connsiteY2" fmla="*/ 191069 h 852985"/>
                <a:gd name="connsiteX3" fmla="*/ 5036024 w 5036024"/>
                <a:gd name="connsiteY3" fmla="*/ 0 h 852985"/>
                <a:gd name="connsiteX4" fmla="*/ 0 w 5036024"/>
                <a:gd name="connsiteY4" fmla="*/ 634621 h 852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24" h="852985">
                  <a:moveTo>
                    <a:pt x="0" y="634621"/>
                  </a:moveTo>
                  <a:lnTo>
                    <a:pt x="0" y="852985"/>
                  </a:lnTo>
                  <a:lnTo>
                    <a:pt x="5015552" y="191069"/>
                  </a:lnTo>
                  <a:lnTo>
                    <a:pt x="5036024" y="0"/>
                  </a:lnTo>
                  <a:lnTo>
                    <a:pt x="0" y="634621"/>
                  </a:lnTo>
                  <a:close/>
                </a:path>
              </a:pathLst>
            </a:custGeom>
            <a:pattFill prst="openDmnd">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Freeform 21"/>
            <p:cNvSpPr/>
            <p:nvPr/>
          </p:nvSpPr>
          <p:spPr>
            <a:xfrm>
              <a:off x="2176818" y="4715301"/>
              <a:ext cx="5015552" cy="1262418"/>
            </a:xfrm>
            <a:custGeom>
              <a:avLst/>
              <a:gdLst>
                <a:gd name="connsiteX0" fmla="*/ 0 w 5015552"/>
                <a:gd name="connsiteY0" fmla="*/ 634621 h 1262418"/>
                <a:gd name="connsiteX1" fmla="*/ 0 w 5015552"/>
                <a:gd name="connsiteY1" fmla="*/ 962168 h 1262418"/>
                <a:gd name="connsiteX2" fmla="*/ 88710 w 5015552"/>
                <a:gd name="connsiteY2" fmla="*/ 955344 h 1262418"/>
                <a:gd name="connsiteX3" fmla="*/ 88710 w 5015552"/>
                <a:gd name="connsiteY3" fmla="*/ 1262418 h 1262418"/>
                <a:gd name="connsiteX4" fmla="*/ 4940489 w 5015552"/>
                <a:gd name="connsiteY4" fmla="*/ 477672 h 1262418"/>
                <a:gd name="connsiteX5" fmla="*/ 4954137 w 5015552"/>
                <a:gd name="connsiteY5" fmla="*/ 252484 h 1262418"/>
                <a:gd name="connsiteX6" fmla="*/ 5015552 w 5015552"/>
                <a:gd name="connsiteY6" fmla="*/ 252484 h 1262418"/>
                <a:gd name="connsiteX7" fmla="*/ 5008728 w 5015552"/>
                <a:gd name="connsiteY7" fmla="*/ 0 h 1262418"/>
                <a:gd name="connsiteX8" fmla="*/ 0 w 5015552"/>
                <a:gd name="connsiteY8" fmla="*/ 634621 h 126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5552" h="1262418">
                  <a:moveTo>
                    <a:pt x="0" y="634621"/>
                  </a:moveTo>
                  <a:lnTo>
                    <a:pt x="0" y="962168"/>
                  </a:lnTo>
                  <a:lnTo>
                    <a:pt x="88710" y="955344"/>
                  </a:lnTo>
                  <a:lnTo>
                    <a:pt x="88710" y="1262418"/>
                  </a:lnTo>
                  <a:lnTo>
                    <a:pt x="4940489" y="477672"/>
                  </a:lnTo>
                  <a:lnTo>
                    <a:pt x="4954137" y="252484"/>
                  </a:lnTo>
                  <a:lnTo>
                    <a:pt x="5015552" y="252484"/>
                  </a:lnTo>
                  <a:lnTo>
                    <a:pt x="5008728" y="0"/>
                  </a:lnTo>
                  <a:lnTo>
                    <a:pt x="0" y="6346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7" name="Group 26"/>
          <p:cNvGrpSpPr/>
          <p:nvPr/>
        </p:nvGrpSpPr>
        <p:grpSpPr>
          <a:xfrm>
            <a:off x="4821936" y="1835768"/>
            <a:ext cx="2968971" cy="962567"/>
            <a:chOff x="827584" y="1752485"/>
            <a:chExt cx="8328720" cy="3866402"/>
          </a:xfrm>
        </p:grpSpPr>
        <p:pic>
          <p:nvPicPr>
            <p:cNvPr id="28" name="Picture 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1752485"/>
              <a:ext cx="554360" cy="616726"/>
            </a:xfrm>
            <a:prstGeom prst="rect">
              <a:avLst/>
            </a:prstGeom>
            <a:noFill/>
            <a:ln w="9525">
              <a:solidFill>
                <a:schemeClr val="bg2">
                  <a:lumMod val="90000"/>
                </a:schemeClr>
              </a:solidFill>
              <a:miter lim="800000"/>
              <a:headEnd/>
              <a:tailEnd/>
            </a:ln>
          </p:spPr>
        </p:pic>
        <p:pic>
          <p:nvPicPr>
            <p:cNvPr id="29"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1752485"/>
              <a:ext cx="554360" cy="616726"/>
            </a:xfrm>
            <a:prstGeom prst="rect">
              <a:avLst/>
            </a:prstGeom>
            <a:noFill/>
            <a:ln w="9525">
              <a:solidFill>
                <a:schemeClr val="bg2">
                  <a:lumMod val="90000"/>
                </a:schemeClr>
              </a:solidFill>
              <a:miter lim="800000"/>
              <a:headEnd/>
              <a:tailEnd/>
            </a:ln>
          </p:spPr>
        </p:pic>
        <p:pic>
          <p:nvPicPr>
            <p:cNvPr id="30" name="Picture 2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1752485"/>
              <a:ext cx="554360" cy="616726"/>
            </a:xfrm>
            <a:prstGeom prst="rect">
              <a:avLst/>
            </a:prstGeom>
            <a:noFill/>
            <a:ln w="9525">
              <a:solidFill>
                <a:schemeClr val="bg2">
                  <a:lumMod val="90000"/>
                </a:schemeClr>
              </a:solidFill>
              <a:miter lim="800000"/>
              <a:headEnd/>
              <a:tailEnd/>
            </a:ln>
          </p:spPr>
        </p:pic>
        <p:pic>
          <p:nvPicPr>
            <p:cNvPr id="31" name="Picture 3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1752485"/>
              <a:ext cx="554360" cy="616726"/>
            </a:xfrm>
            <a:prstGeom prst="rect">
              <a:avLst/>
            </a:prstGeom>
            <a:noFill/>
            <a:ln w="9525">
              <a:solidFill>
                <a:schemeClr val="bg2">
                  <a:lumMod val="90000"/>
                </a:schemeClr>
              </a:solidFill>
              <a:miter lim="800000"/>
              <a:headEnd/>
              <a:tailEnd/>
            </a:ln>
          </p:spPr>
        </p:pic>
        <p:pic>
          <p:nvPicPr>
            <p:cNvPr id="32" name="Picture 3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1752485"/>
              <a:ext cx="554360" cy="616726"/>
            </a:xfrm>
            <a:prstGeom prst="rect">
              <a:avLst/>
            </a:prstGeom>
            <a:noFill/>
            <a:ln w="9525">
              <a:solidFill>
                <a:schemeClr val="bg2">
                  <a:lumMod val="90000"/>
                </a:schemeClr>
              </a:solidFill>
              <a:miter lim="800000"/>
              <a:headEnd/>
              <a:tailEnd/>
            </a:ln>
          </p:spPr>
        </p:pic>
        <p:pic>
          <p:nvPicPr>
            <p:cNvPr id="33" name="Picture 3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1752485"/>
              <a:ext cx="554360" cy="616726"/>
            </a:xfrm>
            <a:prstGeom prst="rect">
              <a:avLst/>
            </a:prstGeom>
            <a:noFill/>
            <a:ln w="9525">
              <a:solidFill>
                <a:schemeClr val="bg2">
                  <a:lumMod val="90000"/>
                </a:schemeClr>
              </a:solidFill>
              <a:miter lim="800000"/>
              <a:headEnd/>
              <a:tailEnd/>
            </a:ln>
          </p:spPr>
        </p:pic>
        <p:pic>
          <p:nvPicPr>
            <p:cNvPr id="34" name="Picture 3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1752485"/>
              <a:ext cx="554360" cy="616726"/>
            </a:xfrm>
            <a:prstGeom prst="rect">
              <a:avLst/>
            </a:prstGeom>
            <a:noFill/>
            <a:ln w="9525">
              <a:solidFill>
                <a:schemeClr val="bg2">
                  <a:lumMod val="90000"/>
                </a:schemeClr>
              </a:solidFill>
              <a:miter lim="800000"/>
              <a:headEnd/>
              <a:tailEnd/>
            </a:ln>
          </p:spPr>
        </p:pic>
        <p:pic>
          <p:nvPicPr>
            <p:cNvPr id="35" name="Picture 3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1752485"/>
              <a:ext cx="554360" cy="616726"/>
            </a:xfrm>
            <a:prstGeom prst="rect">
              <a:avLst/>
            </a:prstGeom>
            <a:noFill/>
            <a:ln w="9525">
              <a:solidFill>
                <a:schemeClr val="bg2">
                  <a:lumMod val="90000"/>
                </a:schemeClr>
              </a:solidFill>
              <a:miter lim="800000"/>
              <a:headEnd/>
              <a:tailEnd/>
            </a:ln>
          </p:spPr>
        </p:pic>
        <p:pic>
          <p:nvPicPr>
            <p:cNvPr id="36" name="Picture 3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1752485"/>
              <a:ext cx="554360" cy="616726"/>
            </a:xfrm>
            <a:prstGeom prst="rect">
              <a:avLst/>
            </a:prstGeom>
            <a:noFill/>
            <a:ln w="9525">
              <a:solidFill>
                <a:schemeClr val="bg2">
                  <a:lumMod val="90000"/>
                </a:schemeClr>
              </a:solidFill>
              <a:miter lim="800000"/>
              <a:headEnd/>
              <a:tailEnd/>
            </a:ln>
          </p:spPr>
        </p:pic>
        <p:pic>
          <p:nvPicPr>
            <p:cNvPr id="37" name="Picture 3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1752485"/>
              <a:ext cx="554360" cy="616726"/>
            </a:xfrm>
            <a:prstGeom prst="rect">
              <a:avLst/>
            </a:prstGeom>
            <a:noFill/>
            <a:ln w="9525">
              <a:solidFill>
                <a:schemeClr val="bg2">
                  <a:lumMod val="90000"/>
                </a:schemeClr>
              </a:solidFill>
              <a:miter lim="800000"/>
              <a:headEnd/>
              <a:tailEnd/>
            </a:ln>
          </p:spPr>
        </p:pic>
        <p:pic>
          <p:nvPicPr>
            <p:cNvPr id="38" name="Picture 3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1752485"/>
              <a:ext cx="554360" cy="616726"/>
            </a:xfrm>
            <a:prstGeom prst="rect">
              <a:avLst/>
            </a:prstGeom>
            <a:noFill/>
            <a:ln w="9525">
              <a:solidFill>
                <a:schemeClr val="bg2">
                  <a:lumMod val="90000"/>
                </a:schemeClr>
              </a:solidFill>
              <a:miter lim="800000"/>
              <a:headEnd/>
              <a:tailEnd/>
            </a:ln>
          </p:spPr>
        </p:pic>
        <p:pic>
          <p:nvPicPr>
            <p:cNvPr id="39" name="Picture 3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1752485"/>
              <a:ext cx="554360" cy="616726"/>
            </a:xfrm>
            <a:prstGeom prst="rect">
              <a:avLst/>
            </a:prstGeom>
            <a:noFill/>
            <a:ln w="9525">
              <a:solidFill>
                <a:schemeClr val="bg2">
                  <a:lumMod val="90000"/>
                </a:schemeClr>
              </a:solidFill>
              <a:miter lim="800000"/>
              <a:headEnd/>
              <a:tailEnd/>
            </a:ln>
          </p:spPr>
        </p:pic>
        <p:pic>
          <p:nvPicPr>
            <p:cNvPr id="40" name="Picture 3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2564904"/>
              <a:ext cx="554360" cy="616726"/>
            </a:xfrm>
            <a:prstGeom prst="rect">
              <a:avLst/>
            </a:prstGeom>
            <a:noFill/>
            <a:ln w="9525">
              <a:solidFill>
                <a:schemeClr val="bg2">
                  <a:lumMod val="90000"/>
                </a:schemeClr>
              </a:solidFill>
              <a:miter lim="800000"/>
              <a:headEnd/>
              <a:tailEnd/>
            </a:ln>
          </p:spPr>
        </p:pic>
        <p:pic>
          <p:nvPicPr>
            <p:cNvPr id="41" name="Picture 4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2564904"/>
              <a:ext cx="554360" cy="616726"/>
            </a:xfrm>
            <a:prstGeom prst="rect">
              <a:avLst/>
            </a:prstGeom>
            <a:noFill/>
            <a:ln w="9525">
              <a:solidFill>
                <a:schemeClr val="bg2">
                  <a:lumMod val="90000"/>
                </a:schemeClr>
              </a:solidFill>
              <a:miter lim="800000"/>
              <a:headEnd/>
              <a:tailEnd/>
            </a:ln>
          </p:spPr>
        </p:pic>
        <p:pic>
          <p:nvPicPr>
            <p:cNvPr id="42" name="Picture 4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2564904"/>
              <a:ext cx="554360" cy="616726"/>
            </a:xfrm>
            <a:prstGeom prst="rect">
              <a:avLst/>
            </a:prstGeom>
            <a:noFill/>
            <a:ln w="9525">
              <a:solidFill>
                <a:schemeClr val="bg2">
                  <a:lumMod val="90000"/>
                </a:schemeClr>
              </a:solidFill>
              <a:miter lim="800000"/>
              <a:headEnd/>
              <a:tailEnd/>
            </a:ln>
          </p:spPr>
        </p:pic>
        <p:pic>
          <p:nvPicPr>
            <p:cNvPr id="43" name="Picture 4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2564904"/>
              <a:ext cx="554360" cy="616726"/>
            </a:xfrm>
            <a:prstGeom prst="rect">
              <a:avLst/>
            </a:prstGeom>
            <a:noFill/>
            <a:ln w="9525">
              <a:solidFill>
                <a:schemeClr val="bg2">
                  <a:lumMod val="90000"/>
                </a:schemeClr>
              </a:solidFill>
              <a:miter lim="800000"/>
              <a:headEnd/>
              <a:tailEnd/>
            </a:ln>
          </p:spPr>
        </p:pic>
        <p:pic>
          <p:nvPicPr>
            <p:cNvPr id="44" name="Picture 4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2564904"/>
              <a:ext cx="554360" cy="616726"/>
            </a:xfrm>
            <a:prstGeom prst="rect">
              <a:avLst/>
            </a:prstGeom>
            <a:noFill/>
            <a:ln w="9525">
              <a:solidFill>
                <a:schemeClr val="bg2">
                  <a:lumMod val="90000"/>
                </a:schemeClr>
              </a:solidFill>
              <a:miter lim="800000"/>
              <a:headEnd/>
              <a:tailEnd/>
            </a:ln>
          </p:spPr>
        </p:pic>
        <p:pic>
          <p:nvPicPr>
            <p:cNvPr id="45" name="Picture 4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2564904"/>
              <a:ext cx="554360" cy="616726"/>
            </a:xfrm>
            <a:prstGeom prst="rect">
              <a:avLst/>
            </a:prstGeom>
            <a:noFill/>
            <a:ln w="9525">
              <a:solidFill>
                <a:schemeClr val="bg2">
                  <a:lumMod val="90000"/>
                </a:schemeClr>
              </a:solidFill>
              <a:miter lim="800000"/>
              <a:headEnd/>
              <a:tailEnd/>
            </a:ln>
          </p:spPr>
        </p:pic>
        <p:pic>
          <p:nvPicPr>
            <p:cNvPr id="46" name="Picture 4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2564904"/>
              <a:ext cx="554360" cy="616726"/>
            </a:xfrm>
            <a:prstGeom prst="rect">
              <a:avLst/>
            </a:prstGeom>
            <a:noFill/>
            <a:ln w="9525">
              <a:solidFill>
                <a:schemeClr val="bg2">
                  <a:lumMod val="90000"/>
                </a:schemeClr>
              </a:solidFill>
              <a:miter lim="800000"/>
              <a:headEnd/>
              <a:tailEnd/>
            </a:ln>
          </p:spPr>
        </p:pic>
        <p:pic>
          <p:nvPicPr>
            <p:cNvPr id="47" name="Picture 4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2564904"/>
              <a:ext cx="554360" cy="616726"/>
            </a:xfrm>
            <a:prstGeom prst="rect">
              <a:avLst/>
            </a:prstGeom>
            <a:noFill/>
            <a:ln w="9525">
              <a:solidFill>
                <a:schemeClr val="bg2">
                  <a:lumMod val="90000"/>
                </a:schemeClr>
              </a:solidFill>
              <a:miter lim="800000"/>
              <a:headEnd/>
              <a:tailEnd/>
            </a:ln>
          </p:spPr>
        </p:pic>
        <p:pic>
          <p:nvPicPr>
            <p:cNvPr id="48" name="Picture 4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2564904"/>
              <a:ext cx="554360" cy="616726"/>
            </a:xfrm>
            <a:prstGeom prst="rect">
              <a:avLst/>
            </a:prstGeom>
            <a:noFill/>
            <a:ln w="9525">
              <a:solidFill>
                <a:schemeClr val="bg2">
                  <a:lumMod val="90000"/>
                </a:schemeClr>
              </a:solidFill>
              <a:miter lim="800000"/>
              <a:headEnd/>
              <a:tailEnd/>
            </a:ln>
          </p:spPr>
        </p:pic>
        <p:pic>
          <p:nvPicPr>
            <p:cNvPr id="49" name="Picture 4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2564904"/>
              <a:ext cx="554360" cy="616726"/>
            </a:xfrm>
            <a:prstGeom prst="rect">
              <a:avLst/>
            </a:prstGeom>
            <a:noFill/>
            <a:ln w="9525">
              <a:solidFill>
                <a:schemeClr val="bg2">
                  <a:lumMod val="90000"/>
                </a:schemeClr>
              </a:solidFill>
              <a:miter lim="800000"/>
              <a:headEnd/>
              <a:tailEnd/>
            </a:ln>
          </p:spPr>
        </p:pic>
        <p:pic>
          <p:nvPicPr>
            <p:cNvPr id="50" name="Picture 4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2564904"/>
              <a:ext cx="554360" cy="616726"/>
            </a:xfrm>
            <a:prstGeom prst="rect">
              <a:avLst/>
            </a:prstGeom>
            <a:noFill/>
            <a:ln w="9525">
              <a:solidFill>
                <a:schemeClr val="bg2">
                  <a:lumMod val="90000"/>
                </a:schemeClr>
              </a:solidFill>
              <a:miter lim="800000"/>
              <a:headEnd/>
              <a:tailEnd/>
            </a:ln>
          </p:spPr>
        </p:pic>
        <p:pic>
          <p:nvPicPr>
            <p:cNvPr id="51" name="Picture 5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2564904"/>
              <a:ext cx="554360" cy="616726"/>
            </a:xfrm>
            <a:prstGeom prst="rect">
              <a:avLst/>
            </a:prstGeom>
            <a:noFill/>
            <a:ln w="9525">
              <a:solidFill>
                <a:schemeClr val="bg2">
                  <a:lumMod val="90000"/>
                </a:schemeClr>
              </a:solidFill>
              <a:miter lim="800000"/>
              <a:headEnd/>
              <a:tailEnd/>
            </a:ln>
          </p:spPr>
        </p:pic>
        <p:pic>
          <p:nvPicPr>
            <p:cNvPr id="52" name="Picture 5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3377323"/>
              <a:ext cx="554360" cy="616726"/>
            </a:xfrm>
            <a:prstGeom prst="rect">
              <a:avLst/>
            </a:prstGeom>
            <a:noFill/>
            <a:ln w="9525">
              <a:solidFill>
                <a:schemeClr val="bg2">
                  <a:lumMod val="90000"/>
                </a:schemeClr>
              </a:solidFill>
              <a:miter lim="800000"/>
              <a:headEnd/>
              <a:tailEnd/>
            </a:ln>
          </p:spPr>
        </p:pic>
        <p:pic>
          <p:nvPicPr>
            <p:cNvPr id="53" name="Picture 5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3377323"/>
              <a:ext cx="554360" cy="616726"/>
            </a:xfrm>
            <a:prstGeom prst="rect">
              <a:avLst/>
            </a:prstGeom>
            <a:noFill/>
            <a:ln w="9525">
              <a:solidFill>
                <a:schemeClr val="bg2">
                  <a:lumMod val="90000"/>
                </a:schemeClr>
              </a:solidFill>
              <a:miter lim="800000"/>
              <a:headEnd/>
              <a:tailEnd/>
            </a:ln>
          </p:spPr>
        </p:pic>
        <p:pic>
          <p:nvPicPr>
            <p:cNvPr id="54" name="Picture 5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3377323"/>
              <a:ext cx="554360" cy="616726"/>
            </a:xfrm>
            <a:prstGeom prst="rect">
              <a:avLst/>
            </a:prstGeom>
            <a:noFill/>
            <a:ln w="9525">
              <a:solidFill>
                <a:schemeClr val="bg2">
                  <a:lumMod val="90000"/>
                </a:schemeClr>
              </a:solidFill>
              <a:miter lim="800000"/>
              <a:headEnd/>
              <a:tailEnd/>
            </a:ln>
          </p:spPr>
        </p:pic>
        <p:pic>
          <p:nvPicPr>
            <p:cNvPr id="55" name="Picture 5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3377323"/>
              <a:ext cx="554360" cy="616726"/>
            </a:xfrm>
            <a:prstGeom prst="rect">
              <a:avLst/>
            </a:prstGeom>
            <a:noFill/>
            <a:ln w="9525">
              <a:solidFill>
                <a:schemeClr val="bg2">
                  <a:lumMod val="90000"/>
                </a:schemeClr>
              </a:solidFill>
              <a:miter lim="800000"/>
              <a:headEnd/>
              <a:tailEnd/>
            </a:ln>
          </p:spPr>
        </p:pic>
        <p:pic>
          <p:nvPicPr>
            <p:cNvPr id="56" name="Picture 5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3377323"/>
              <a:ext cx="554360" cy="616726"/>
            </a:xfrm>
            <a:prstGeom prst="rect">
              <a:avLst/>
            </a:prstGeom>
            <a:noFill/>
            <a:ln w="9525">
              <a:solidFill>
                <a:schemeClr val="bg2">
                  <a:lumMod val="90000"/>
                </a:schemeClr>
              </a:solidFill>
              <a:miter lim="800000"/>
              <a:headEnd/>
              <a:tailEnd/>
            </a:ln>
          </p:spPr>
        </p:pic>
        <p:pic>
          <p:nvPicPr>
            <p:cNvPr id="57" name="Picture 5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3377323"/>
              <a:ext cx="554360" cy="616726"/>
            </a:xfrm>
            <a:prstGeom prst="rect">
              <a:avLst/>
            </a:prstGeom>
            <a:noFill/>
            <a:ln w="9525">
              <a:solidFill>
                <a:schemeClr val="bg2">
                  <a:lumMod val="90000"/>
                </a:schemeClr>
              </a:solidFill>
              <a:miter lim="800000"/>
              <a:headEnd/>
              <a:tailEnd/>
            </a:ln>
          </p:spPr>
        </p:pic>
        <p:pic>
          <p:nvPicPr>
            <p:cNvPr id="58" name="Picture 5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3377323"/>
              <a:ext cx="554360" cy="616726"/>
            </a:xfrm>
            <a:prstGeom prst="rect">
              <a:avLst/>
            </a:prstGeom>
            <a:noFill/>
            <a:ln w="9525">
              <a:solidFill>
                <a:schemeClr val="bg2">
                  <a:lumMod val="90000"/>
                </a:schemeClr>
              </a:solidFill>
              <a:miter lim="800000"/>
              <a:headEnd/>
              <a:tailEnd/>
            </a:ln>
          </p:spPr>
        </p:pic>
        <p:pic>
          <p:nvPicPr>
            <p:cNvPr id="59" name="Picture 5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3377323"/>
              <a:ext cx="554360" cy="616726"/>
            </a:xfrm>
            <a:prstGeom prst="rect">
              <a:avLst/>
            </a:prstGeom>
            <a:noFill/>
            <a:ln w="9525">
              <a:solidFill>
                <a:schemeClr val="bg2">
                  <a:lumMod val="90000"/>
                </a:schemeClr>
              </a:solidFill>
              <a:miter lim="800000"/>
              <a:headEnd/>
              <a:tailEnd/>
            </a:ln>
          </p:spPr>
        </p:pic>
        <p:pic>
          <p:nvPicPr>
            <p:cNvPr id="60" name="Picture 5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3377323"/>
              <a:ext cx="554360" cy="616726"/>
            </a:xfrm>
            <a:prstGeom prst="rect">
              <a:avLst/>
            </a:prstGeom>
            <a:noFill/>
            <a:ln w="9525">
              <a:solidFill>
                <a:schemeClr val="bg2">
                  <a:lumMod val="90000"/>
                </a:schemeClr>
              </a:solidFill>
              <a:miter lim="800000"/>
              <a:headEnd/>
              <a:tailEnd/>
            </a:ln>
          </p:spPr>
        </p:pic>
        <p:pic>
          <p:nvPicPr>
            <p:cNvPr id="61" name="Picture 6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3377323"/>
              <a:ext cx="554360" cy="616726"/>
            </a:xfrm>
            <a:prstGeom prst="rect">
              <a:avLst/>
            </a:prstGeom>
            <a:noFill/>
            <a:ln w="9525">
              <a:solidFill>
                <a:schemeClr val="bg2">
                  <a:lumMod val="90000"/>
                </a:schemeClr>
              </a:solidFill>
              <a:miter lim="800000"/>
              <a:headEnd/>
              <a:tailEnd/>
            </a:ln>
          </p:spPr>
        </p:pic>
        <p:pic>
          <p:nvPicPr>
            <p:cNvPr id="62" name="Picture 6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3377323"/>
              <a:ext cx="554360" cy="616726"/>
            </a:xfrm>
            <a:prstGeom prst="rect">
              <a:avLst/>
            </a:prstGeom>
            <a:noFill/>
            <a:ln w="9525">
              <a:solidFill>
                <a:schemeClr val="bg2">
                  <a:lumMod val="90000"/>
                </a:schemeClr>
              </a:solidFill>
              <a:miter lim="800000"/>
              <a:headEnd/>
              <a:tailEnd/>
            </a:ln>
          </p:spPr>
        </p:pic>
        <p:pic>
          <p:nvPicPr>
            <p:cNvPr id="63" name="Picture 6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3377323"/>
              <a:ext cx="554360" cy="616726"/>
            </a:xfrm>
            <a:prstGeom prst="rect">
              <a:avLst/>
            </a:prstGeom>
            <a:noFill/>
            <a:ln w="9525">
              <a:solidFill>
                <a:schemeClr val="bg2">
                  <a:lumMod val="90000"/>
                </a:schemeClr>
              </a:solidFill>
              <a:miter lim="800000"/>
              <a:headEnd/>
              <a:tailEnd/>
            </a:ln>
          </p:spPr>
        </p:pic>
        <p:pic>
          <p:nvPicPr>
            <p:cNvPr id="64" name="Picture 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4189742"/>
              <a:ext cx="554360" cy="616726"/>
            </a:xfrm>
            <a:prstGeom prst="rect">
              <a:avLst/>
            </a:prstGeom>
            <a:noFill/>
            <a:ln w="9525">
              <a:solidFill>
                <a:schemeClr val="bg2">
                  <a:lumMod val="90000"/>
                </a:schemeClr>
              </a:solidFill>
              <a:miter lim="800000"/>
              <a:headEnd/>
              <a:tailEnd/>
            </a:ln>
          </p:spPr>
        </p:pic>
        <p:pic>
          <p:nvPicPr>
            <p:cNvPr id="65" name="Picture 6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4189742"/>
              <a:ext cx="554360" cy="616726"/>
            </a:xfrm>
            <a:prstGeom prst="rect">
              <a:avLst/>
            </a:prstGeom>
            <a:noFill/>
            <a:ln w="9525">
              <a:solidFill>
                <a:schemeClr val="bg2">
                  <a:lumMod val="90000"/>
                </a:schemeClr>
              </a:solidFill>
              <a:miter lim="800000"/>
              <a:headEnd/>
              <a:tailEnd/>
            </a:ln>
          </p:spPr>
        </p:pic>
        <p:pic>
          <p:nvPicPr>
            <p:cNvPr id="66" name="Picture 6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4189742"/>
              <a:ext cx="554360" cy="616726"/>
            </a:xfrm>
            <a:prstGeom prst="rect">
              <a:avLst/>
            </a:prstGeom>
            <a:noFill/>
            <a:ln w="9525">
              <a:solidFill>
                <a:schemeClr val="bg2">
                  <a:lumMod val="90000"/>
                </a:schemeClr>
              </a:solidFill>
              <a:miter lim="800000"/>
              <a:headEnd/>
              <a:tailEnd/>
            </a:ln>
          </p:spPr>
        </p:pic>
        <p:pic>
          <p:nvPicPr>
            <p:cNvPr id="67" name="Picture 6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4189742"/>
              <a:ext cx="554360" cy="616726"/>
            </a:xfrm>
            <a:prstGeom prst="rect">
              <a:avLst/>
            </a:prstGeom>
            <a:noFill/>
            <a:ln w="9525">
              <a:solidFill>
                <a:schemeClr val="bg2">
                  <a:lumMod val="90000"/>
                </a:schemeClr>
              </a:solidFill>
              <a:miter lim="800000"/>
              <a:headEnd/>
              <a:tailEnd/>
            </a:ln>
          </p:spPr>
        </p:pic>
        <p:pic>
          <p:nvPicPr>
            <p:cNvPr id="68" name="Picture 6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4189742"/>
              <a:ext cx="554360" cy="616726"/>
            </a:xfrm>
            <a:prstGeom prst="rect">
              <a:avLst/>
            </a:prstGeom>
            <a:noFill/>
            <a:ln w="9525">
              <a:solidFill>
                <a:schemeClr val="bg2">
                  <a:lumMod val="90000"/>
                </a:schemeClr>
              </a:solidFill>
              <a:miter lim="800000"/>
              <a:headEnd/>
              <a:tailEnd/>
            </a:ln>
          </p:spPr>
        </p:pic>
        <p:pic>
          <p:nvPicPr>
            <p:cNvPr id="69" name="Picture 6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4189742"/>
              <a:ext cx="554360" cy="616726"/>
            </a:xfrm>
            <a:prstGeom prst="rect">
              <a:avLst/>
            </a:prstGeom>
            <a:noFill/>
            <a:ln w="9525">
              <a:solidFill>
                <a:schemeClr val="bg2">
                  <a:lumMod val="90000"/>
                </a:schemeClr>
              </a:solidFill>
              <a:miter lim="800000"/>
              <a:headEnd/>
              <a:tailEnd/>
            </a:ln>
          </p:spPr>
        </p:pic>
        <p:pic>
          <p:nvPicPr>
            <p:cNvPr id="70" name="Picture 6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4189742"/>
              <a:ext cx="554360" cy="616726"/>
            </a:xfrm>
            <a:prstGeom prst="rect">
              <a:avLst/>
            </a:prstGeom>
            <a:noFill/>
            <a:ln w="9525">
              <a:solidFill>
                <a:schemeClr val="bg2">
                  <a:lumMod val="90000"/>
                </a:schemeClr>
              </a:solidFill>
              <a:miter lim="800000"/>
              <a:headEnd/>
              <a:tailEnd/>
            </a:ln>
          </p:spPr>
        </p:pic>
        <p:pic>
          <p:nvPicPr>
            <p:cNvPr id="71" name="Picture 7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4189742"/>
              <a:ext cx="554360" cy="616726"/>
            </a:xfrm>
            <a:prstGeom prst="rect">
              <a:avLst/>
            </a:prstGeom>
            <a:noFill/>
            <a:ln w="9525">
              <a:solidFill>
                <a:schemeClr val="bg2">
                  <a:lumMod val="90000"/>
                </a:schemeClr>
              </a:solidFill>
              <a:miter lim="800000"/>
              <a:headEnd/>
              <a:tailEnd/>
            </a:ln>
          </p:spPr>
        </p:pic>
        <p:pic>
          <p:nvPicPr>
            <p:cNvPr id="72" name="Picture 7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4189742"/>
              <a:ext cx="554360" cy="616726"/>
            </a:xfrm>
            <a:prstGeom prst="rect">
              <a:avLst/>
            </a:prstGeom>
            <a:noFill/>
            <a:ln w="9525">
              <a:solidFill>
                <a:schemeClr val="bg2">
                  <a:lumMod val="90000"/>
                </a:schemeClr>
              </a:solidFill>
              <a:miter lim="800000"/>
              <a:headEnd/>
              <a:tailEnd/>
            </a:ln>
          </p:spPr>
        </p:pic>
        <p:pic>
          <p:nvPicPr>
            <p:cNvPr id="73" name="Picture 7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4189742"/>
              <a:ext cx="554360" cy="616726"/>
            </a:xfrm>
            <a:prstGeom prst="rect">
              <a:avLst/>
            </a:prstGeom>
            <a:noFill/>
            <a:ln w="9525">
              <a:solidFill>
                <a:schemeClr val="bg2">
                  <a:lumMod val="90000"/>
                </a:schemeClr>
              </a:solidFill>
              <a:miter lim="800000"/>
              <a:headEnd/>
              <a:tailEnd/>
            </a:ln>
          </p:spPr>
        </p:pic>
        <p:pic>
          <p:nvPicPr>
            <p:cNvPr id="74" name="Picture 7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4189742"/>
              <a:ext cx="554360" cy="616726"/>
            </a:xfrm>
            <a:prstGeom prst="rect">
              <a:avLst/>
            </a:prstGeom>
            <a:noFill/>
            <a:ln w="9525">
              <a:solidFill>
                <a:schemeClr val="bg2">
                  <a:lumMod val="90000"/>
                </a:schemeClr>
              </a:solidFill>
              <a:miter lim="800000"/>
              <a:headEnd/>
              <a:tailEnd/>
            </a:ln>
          </p:spPr>
        </p:pic>
        <p:pic>
          <p:nvPicPr>
            <p:cNvPr id="75" name="Picture 7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4189742"/>
              <a:ext cx="554360" cy="616726"/>
            </a:xfrm>
            <a:prstGeom prst="rect">
              <a:avLst/>
            </a:prstGeom>
            <a:noFill/>
            <a:ln w="9525">
              <a:solidFill>
                <a:schemeClr val="bg2">
                  <a:lumMod val="90000"/>
                </a:schemeClr>
              </a:solidFill>
              <a:miter lim="800000"/>
              <a:headEnd/>
              <a:tailEnd/>
            </a:ln>
          </p:spPr>
        </p:pic>
        <p:pic>
          <p:nvPicPr>
            <p:cNvPr id="76" name="Picture 7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27584" y="5002161"/>
              <a:ext cx="554360" cy="616726"/>
            </a:xfrm>
            <a:prstGeom prst="rect">
              <a:avLst/>
            </a:prstGeom>
            <a:noFill/>
            <a:ln w="9525">
              <a:solidFill>
                <a:schemeClr val="bg2">
                  <a:lumMod val="90000"/>
                </a:schemeClr>
              </a:solidFill>
              <a:miter lim="800000"/>
              <a:headEnd/>
              <a:tailEnd/>
            </a:ln>
          </p:spPr>
        </p:pic>
        <p:pic>
          <p:nvPicPr>
            <p:cNvPr id="77" name="Picture 7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1534344" y="5002161"/>
              <a:ext cx="554360" cy="616726"/>
            </a:xfrm>
            <a:prstGeom prst="rect">
              <a:avLst/>
            </a:prstGeom>
            <a:noFill/>
            <a:ln w="9525">
              <a:solidFill>
                <a:schemeClr val="bg2">
                  <a:lumMod val="90000"/>
                </a:schemeClr>
              </a:solidFill>
              <a:miter lim="800000"/>
              <a:headEnd/>
              <a:tailEnd/>
            </a:ln>
          </p:spPr>
        </p:pic>
        <p:pic>
          <p:nvPicPr>
            <p:cNvPr id="78" name="Picture 7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241104" y="5002161"/>
              <a:ext cx="554360" cy="616726"/>
            </a:xfrm>
            <a:prstGeom prst="rect">
              <a:avLst/>
            </a:prstGeom>
            <a:noFill/>
            <a:ln w="9525">
              <a:solidFill>
                <a:schemeClr val="bg2">
                  <a:lumMod val="90000"/>
                </a:schemeClr>
              </a:solidFill>
              <a:miter lim="800000"/>
              <a:headEnd/>
              <a:tailEnd/>
            </a:ln>
          </p:spPr>
        </p:pic>
        <p:pic>
          <p:nvPicPr>
            <p:cNvPr id="79" name="Picture 7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2947864" y="5002161"/>
              <a:ext cx="554360" cy="616726"/>
            </a:xfrm>
            <a:prstGeom prst="rect">
              <a:avLst/>
            </a:prstGeom>
            <a:noFill/>
            <a:ln w="9525">
              <a:solidFill>
                <a:schemeClr val="bg2">
                  <a:lumMod val="90000"/>
                </a:schemeClr>
              </a:solidFill>
              <a:miter lim="800000"/>
              <a:headEnd/>
              <a:tailEnd/>
            </a:ln>
          </p:spPr>
        </p:pic>
        <p:pic>
          <p:nvPicPr>
            <p:cNvPr id="80" name="Picture 7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3654624" y="5002161"/>
              <a:ext cx="554360" cy="616726"/>
            </a:xfrm>
            <a:prstGeom prst="rect">
              <a:avLst/>
            </a:prstGeom>
            <a:noFill/>
            <a:ln w="9525">
              <a:solidFill>
                <a:schemeClr val="bg2">
                  <a:lumMod val="90000"/>
                </a:schemeClr>
              </a:solidFill>
              <a:miter lim="800000"/>
              <a:headEnd/>
              <a:tailEnd/>
            </a:ln>
          </p:spPr>
        </p:pic>
        <p:pic>
          <p:nvPicPr>
            <p:cNvPr id="81" name="Picture 8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4361384" y="5002161"/>
              <a:ext cx="554360" cy="616726"/>
            </a:xfrm>
            <a:prstGeom prst="rect">
              <a:avLst/>
            </a:prstGeom>
            <a:noFill/>
            <a:ln w="9525">
              <a:solidFill>
                <a:schemeClr val="bg2">
                  <a:lumMod val="90000"/>
                </a:schemeClr>
              </a:solidFill>
              <a:miter lim="800000"/>
              <a:headEnd/>
              <a:tailEnd/>
            </a:ln>
          </p:spPr>
        </p:pic>
        <p:pic>
          <p:nvPicPr>
            <p:cNvPr id="82" name="Picture 8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068144" y="5002161"/>
              <a:ext cx="554360" cy="616726"/>
            </a:xfrm>
            <a:prstGeom prst="rect">
              <a:avLst/>
            </a:prstGeom>
            <a:noFill/>
            <a:ln w="9525">
              <a:solidFill>
                <a:schemeClr val="bg2">
                  <a:lumMod val="90000"/>
                </a:schemeClr>
              </a:solidFill>
              <a:miter lim="800000"/>
              <a:headEnd/>
              <a:tailEnd/>
            </a:ln>
          </p:spPr>
        </p:pic>
        <p:pic>
          <p:nvPicPr>
            <p:cNvPr id="83" name="Picture 8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5774904" y="5002161"/>
              <a:ext cx="554360" cy="616726"/>
            </a:xfrm>
            <a:prstGeom prst="rect">
              <a:avLst/>
            </a:prstGeom>
            <a:noFill/>
            <a:ln w="9525">
              <a:solidFill>
                <a:schemeClr val="bg2">
                  <a:lumMod val="90000"/>
                </a:schemeClr>
              </a:solidFill>
              <a:miter lim="800000"/>
              <a:headEnd/>
              <a:tailEnd/>
            </a:ln>
          </p:spPr>
        </p:pic>
        <p:pic>
          <p:nvPicPr>
            <p:cNvPr id="84" name="Picture 8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6481664" y="5002161"/>
              <a:ext cx="554360" cy="616726"/>
            </a:xfrm>
            <a:prstGeom prst="rect">
              <a:avLst/>
            </a:prstGeom>
            <a:noFill/>
            <a:ln w="9525">
              <a:solidFill>
                <a:schemeClr val="bg2">
                  <a:lumMod val="90000"/>
                </a:schemeClr>
              </a:solidFill>
              <a:miter lim="800000"/>
              <a:headEnd/>
              <a:tailEnd/>
            </a:ln>
          </p:spPr>
        </p:pic>
        <p:pic>
          <p:nvPicPr>
            <p:cNvPr id="85" name="Picture 8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188424" y="5002161"/>
              <a:ext cx="554360" cy="616726"/>
            </a:xfrm>
            <a:prstGeom prst="rect">
              <a:avLst/>
            </a:prstGeom>
            <a:noFill/>
            <a:ln w="9525">
              <a:solidFill>
                <a:schemeClr val="bg2">
                  <a:lumMod val="90000"/>
                </a:schemeClr>
              </a:solidFill>
              <a:miter lim="800000"/>
              <a:headEnd/>
              <a:tailEnd/>
            </a:ln>
          </p:spPr>
        </p:pic>
        <p:pic>
          <p:nvPicPr>
            <p:cNvPr id="86" name="Picture 8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7895184" y="5002161"/>
              <a:ext cx="554360" cy="616726"/>
            </a:xfrm>
            <a:prstGeom prst="rect">
              <a:avLst/>
            </a:prstGeom>
            <a:noFill/>
            <a:ln w="9525">
              <a:solidFill>
                <a:schemeClr val="bg2">
                  <a:lumMod val="90000"/>
                </a:schemeClr>
              </a:solidFill>
              <a:miter lim="800000"/>
              <a:headEnd/>
              <a:tailEnd/>
            </a:ln>
          </p:spPr>
        </p:pic>
        <p:pic>
          <p:nvPicPr>
            <p:cNvPr id="87" name="Picture 8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36" t="12211" r="16091" b="12836"/>
            <a:stretch/>
          </p:blipFill>
          <p:spPr bwMode="auto">
            <a:xfrm>
              <a:off x="8601944" y="5002161"/>
              <a:ext cx="554360" cy="616726"/>
            </a:xfrm>
            <a:prstGeom prst="rect">
              <a:avLst/>
            </a:prstGeom>
            <a:noFill/>
            <a:ln w="9525">
              <a:solidFill>
                <a:schemeClr val="bg2">
                  <a:lumMod val="90000"/>
                </a:schemeClr>
              </a:solidFill>
              <a:miter lim="800000"/>
              <a:headEnd/>
              <a:tailEnd/>
            </a:ln>
          </p:spPr>
        </p:pic>
      </p:grpSp>
      <p:sp>
        <p:nvSpPr>
          <p:cNvPr id="2" name="TextBox 1"/>
          <p:cNvSpPr txBox="1"/>
          <p:nvPr/>
        </p:nvSpPr>
        <p:spPr>
          <a:xfrm>
            <a:off x="5389539" y="2011303"/>
            <a:ext cx="1733167" cy="584775"/>
          </a:xfrm>
          <a:prstGeom prst="rect">
            <a:avLst/>
          </a:prstGeom>
          <a:solidFill>
            <a:schemeClr val="tx1">
              <a:lumMod val="75000"/>
            </a:schemeClr>
          </a:solidFill>
        </p:spPr>
        <p:txBody>
          <a:bodyPr wrap="none" rtlCol="0">
            <a:spAutoFit/>
          </a:bodyPr>
          <a:lstStyle/>
          <a:p>
            <a:r>
              <a:rPr lang="sv-FI" sz="3200" b="1" dirty="0">
                <a:solidFill>
                  <a:srgbClr val="C00000"/>
                </a:solidFill>
              </a:rPr>
              <a:t>600 liter</a:t>
            </a:r>
          </a:p>
        </p:txBody>
      </p:sp>
      <p:sp>
        <p:nvSpPr>
          <p:cNvPr id="6" name="Title 5">
            <a:extLst>
              <a:ext uri="{FF2B5EF4-FFF2-40B4-BE49-F238E27FC236}">
                <a16:creationId xmlns:a16="http://schemas.microsoft.com/office/drawing/2014/main" id="{97C41DA7-7252-455A-A12B-0D83C671B920}"/>
              </a:ext>
            </a:extLst>
          </p:cNvPr>
          <p:cNvSpPr>
            <a:spLocks noGrp="1"/>
          </p:cNvSpPr>
          <p:nvPr>
            <p:ph type="title"/>
          </p:nvPr>
        </p:nvSpPr>
        <p:spPr/>
        <p:txBody>
          <a:bodyPr/>
          <a:lstStyle/>
          <a:p>
            <a:r>
              <a:rPr lang="sv-FI" dirty="0"/>
              <a:t>Exempel</a:t>
            </a:r>
            <a:endParaRPr lang="fi-FI" dirty="0"/>
          </a:p>
        </p:txBody>
      </p:sp>
      <p:sp>
        <p:nvSpPr>
          <p:cNvPr id="9" name="Content Placeholder 8">
            <a:extLst>
              <a:ext uri="{FF2B5EF4-FFF2-40B4-BE49-F238E27FC236}">
                <a16:creationId xmlns:a16="http://schemas.microsoft.com/office/drawing/2014/main" id="{4675D608-FC5C-413A-A029-5594FCE3109C}"/>
              </a:ext>
            </a:extLst>
          </p:cNvPr>
          <p:cNvSpPr>
            <a:spLocks noGrp="1"/>
          </p:cNvSpPr>
          <p:nvPr>
            <p:ph idx="1"/>
          </p:nvPr>
        </p:nvSpPr>
        <p:spPr>
          <a:xfrm>
            <a:off x="457200" y="4061683"/>
            <a:ext cx="8229600" cy="1743805"/>
          </a:xfrm>
        </p:spPr>
        <p:txBody>
          <a:bodyPr>
            <a:normAutofit fontScale="62500" lnSpcReduction="20000"/>
          </a:bodyPr>
          <a:lstStyle/>
          <a:p>
            <a:pPr marL="285750" indent="-285750"/>
            <a:r>
              <a:rPr lang="sv-SE" dirty="0"/>
              <a:t>Betongtillverkning förbrukar ungefär 180 liter vatten per en kubikmeter betong.</a:t>
            </a:r>
          </a:p>
          <a:p>
            <a:pPr marL="285750" indent="-285750"/>
            <a:r>
              <a:rPr lang="sv-SE" dirty="0"/>
              <a:t>Till betong binder sig kemiskt 60-70 liter vatten.</a:t>
            </a:r>
          </a:p>
          <a:p>
            <a:pPr marL="285750" indent="-285750"/>
            <a:r>
              <a:rPr lang="sv-SE" dirty="0"/>
              <a:t>I jämviktsläge finns det 30-40 liter av fukt i betong.</a:t>
            </a:r>
          </a:p>
          <a:p>
            <a:pPr marL="285750" indent="-285750"/>
            <a:r>
              <a:rPr lang="sv-SE" dirty="0"/>
              <a:t>Mängden av vatten som måste avdunstas är 70-90 liter per en kubikmeter betong</a:t>
            </a:r>
          </a:p>
          <a:p>
            <a:r>
              <a:rPr lang="sv-SE" dirty="0"/>
              <a:t>Hur mycket vatten avdunstar från en 80mm tjock och 100m</a:t>
            </a:r>
            <a:r>
              <a:rPr lang="sv-SE" baseline="30000" dirty="0"/>
              <a:t>2</a:t>
            </a:r>
            <a:r>
              <a:rPr lang="sv-SE" dirty="0"/>
              <a:t> stor betongplatta?</a:t>
            </a:r>
          </a:p>
          <a:p>
            <a:endParaRPr lang="fi-FI" dirty="0"/>
          </a:p>
        </p:txBody>
      </p:sp>
      <p:sp>
        <p:nvSpPr>
          <p:cNvPr id="10" name="Date Placeholder 9">
            <a:extLst>
              <a:ext uri="{FF2B5EF4-FFF2-40B4-BE49-F238E27FC236}">
                <a16:creationId xmlns:a16="http://schemas.microsoft.com/office/drawing/2014/main" id="{E714B1F4-70E0-4CB5-9541-E34F9F1F45B1}"/>
              </a:ext>
            </a:extLst>
          </p:cNvPr>
          <p:cNvSpPr>
            <a:spLocks noGrp="1"/>
          </p:cNvSpPr>
          <p:nvPr>
            <p:ph type="dt" sz="half" idx="2"/>
          </p:nvPr>
        </p:nvSpPr>
        <p:spPr/>
        <p:txBody>
          <a:bodyPr/>
          <a:lstStyle/>
          <a:p>
            <a:r>
              <a:rPr lang="fi-FI"/>
              <a:t>2019</a:t>
            </a:r>
            <a:endParaRPr lang="fi-FI" dirty="0"/>
          </a:p>
        </p:txBody>
      </p:sp>
      <p:sp>
        <p:nvSpPr>
          <p:cNvPr id="11" name="Slide Number Placeholder 10">
            <a:extLst>
              <a:ext uri="{FF2B5EF4-FFF2-40B4-BE49-F238E27FC236}">
                <a16:creationId xmlns:a16="http://schemas.microsoft.com/office/drawing/2014/main" id="{6CC7A5CF-DAF8-45FE-BE2E-E44AEC6E61AE}"/>
              </a:ext>
            </a:extLst>
          </p:cNvPr>
          <p:cNvSpPr>
            <a:spLocks noGrp="1"/>
          </p:cNvSpPr>
          <p:nvPr>
            <p:ph type="sldNum" sz="quarter" idx="4"/>
          </p:nvPr>
        </p:nvSpPr>
        <p:spPr/>
        <p:txBody>
          <a:bodyPr/>
          <a:lstStyle/>
          <a:p>
            <a:fld id="{0168ACF4-E7A5-495E-8C31-8E9E3D5B0BFC}" type="slidenum">
              <a:rPr lang="fi-FI" smtClean="0"/>
              <a:pPr/>
              <a:t>15</a:t>
            </a:fld>
            <a:endParaRPr lang="fi-FI" dirty="0"/>
          </a:p>
        </p:txBody>
      </p:sp>
    </p:spTree>
    <p:extLst>
      <p:ext uri="{BB962C8B-B14F-4D97-AF65-F5344CB8AC3E}">
        <p14:creationId xmlns:p14="http://schemas.microsoft.com/office/powerpoint/2010/main" val="166759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20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FI" dirty="0"/>
              <a:t>Uppgift</a:t>
            </a:r>
          </a:p>
        </p:txBody>
      </p:sp>
      <p:sp>
        <p:nvSpPr>
          <p:cNvPr id="3" name="Content Placeholder 2"/>
          <p:cNvSpPr>
            <a:spLocks noGrp="1"/>
          </p:cNvSpPr>
          <p:nvPr>
            <p:ph idx="1"/>
          </p:nvPr>
        </p:nvSpPr>
        <p:spPr/>
        <p:txBody>
          <a:bodyPr>
            <a:normAutofit lnSpcReduction="10000"/>
          </a:bodyPr>
          <a:lstStyle/>
          <a:p>
            <a:pPr marL="0" indent="0">
              <a:buNone/>
            </a:pPr>
            <a:r>
              <a:rPr lang="sv-FI" b="1" dirty="0"/>
              <a:t>Hur mycket energi konsumerar den vattenmängden som skall avdunstas från en kubikmeter betong?</a:t>
            </a:r>
          </a:p>
          <a:p>
            <a:r>
              <a:rPr lang="sv-FI" dirty="0"/>
              <a:t>Avdunstade vattenmängden = 80 liter</a:t>
            </a:r>
          </a:p>
          <a:p>
            <a:r>
              <a:rPr lang="sv-FI" dirty="0"/>
              <a:t>Ångbildningsvärme för vatten = 2260 kJ/kg</a:t>
            </a:r>
          </a:p>
          <a:p>
            <a:pPr marL="0" indent="0">
              <a:buNone/>
            </a:pPr>
            <a:r>
              <a:rPr lang="sv-FI" dirty="0"/>
              <a:t>80 kg x 2260 kJ/kg = 180800 kJ =180,8 MJ </a:t>
            </a:r>
          </a:p>
          <a:p>
            <a:pPr marL="0" indent="0">
              <a:buNone/>
            </a:pPr>
            <a:r>
              <a:rPr lang="sv-FI" dirty="0"/>
              <a:t>= 50 kWh </a:t>
            </a:r>
          </a:p>
          <a:p>
            <a:pPr marL="0" indent="0">
              <a:buNone/>
            </a:pPr>
            <a:endParaRPr lang="sv-FI" dirty="0"/>
          </a:p>
          <a:p>
            <a:pPr marL="0" indent="0">
              <a:buNone/>
            </a:pPr>
            <a:r>
              <a:rPr lang="sv-FI" dirty="0"/>
              <a:t>(0,12 €/kWh x 50 kWh = 6 €)</a:t>
            </a:r>
          </a:p>
          <a:p>
            <a:endParaRPr lang="fi-FI" dirty="0"/>
          </a:p>
          <a:p>
            <a:endParaRPr lang="fi-FI" dirty="0"/>
          </a:p>
        </p:txBody>
      </p:sp>
      <p:sp>
        <p:nvSpPr>
          <p:cNvPr id="4" name="Date Placeholder 3">
            <a:extLst>
              <a:ext uri="{FF2B5EF4-FFF2-40B4-BE49-F238E27FC236}">
                <a16:creationId xmlns:a16="http://schemas.microsoft.com/office/drawing/2014/main" id="{915A8490-C281-40C3-829A-DDE5C52D8A10}"/>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35B5DA76-1E3C-4351-B67D-0FAE46F88FB7}"/>
              </a:ext>
            </a:extLst>
          </p:cNvPr>
          <p:cNvSpPr>
            <a:spLocks noGrp="1"/>
          </p:cNvSpPr>
          <p:nvPr>
            <p:ph type="sldNum" sz="quarter" idx="4"/>
          </p:nvPr>
        </p:nvSpPr>
        <p:spPr/>
        <p:txBody>
          <a:bodyPr/>
          <a:lstStyle/>
          <a:p>
            <a:fld id="{0168ACF4-E7A5-495E-8C31-8E9E3D5B0BFC}" type="slidenum">
              <a:rPr lang="fi-FI" smtClean="0"/>
              <a:pPr/>
              <a:t>16</a:t>
            </a:fld>
            <a:endParaRPr lang="fi-FI" dirty="0"/>
          </a:p>
        </p:txBody>
      </p:sp>
    </p:spTree>
    <p:extLst>
      <p:ext uri="{BB962C8B-B14F-4D97-AF65-F5344CB8AC3E}">
        <p14:creationId xmlns:p14="http://schemas.microsoft.com/office/powerpoint/2010/main" val="357756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2505352" y="1825628"/>
            <a:ext cx="1800200" cy="4016852"/>
            <a:chOff x="2555776" y="1724127"/>
            <a:chExt cx="1800200" cy="4016852"/>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24"/>
            <a:stretch/>
          </p:blipFill>
          <p:spPr bwMode="auto">
            <a:xfrm flipH="1">
              <a:off x="2555776" y="1724127"/>
              <a:ext cx="1800200" cy="4016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54" name="Straight Connector 753"/>
            <p:cNvCxnSpPr/>
            <p:nvPr/>
          </p:nvCxnSpPr>
          <p:spPr>
            <a:xfrm>
              <a:off x="3059832" y="1756312"/>
              <a:ext cx="0" cy="398466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sv-FI" dirty="0"/>
              <a:t>Strukturens fuktbeteende</a:t>
            </a:r>
            <a:br>
              <a:rPr lang="sv-FI" dirty="0"/>
            </a:br>
            <a:r>
              <a:rPr lang="sv-FI" dirty="0"/>
              <a:t>utan ångspärr</a:t>
            </a:r>
          </a:p>
        </p:txBody>
      </p:sp>
      <p:sp>
        <p:nvSpPr>
          <p:cNvPr id="6" name="Date Placeholder 5">
            <a:extLst>
              <a:ext uri="{FF2B5EF4-FFF2-40B4-BE49-F238E27FC236}">
                <a16:creationId xmlns:a16="http://schemas.microsoft.com/office/drawing/2014/main" id="{B6043922-A2CF-4C83-80CD-565BAEC41D88}"/>
              </a:ext>
            </a:extLst>
          </p:cNvPr>
          <p:cNvSpPr>
            <a:spLocks noGrp="1"/>
          </p:cNvSpPr>
          <p:nvPr>
            <p:ph type="dt" sz="half" idx="2"/>
          </p:nvPr>
        </p:nvSpPr>
        <p:spPr/>
        <p:txBody>
          <a:bodyPr/>
          <a:lstStyle/>
          <a:p>
            <a:r>
              <a:rPr lang="fi-FI"/>
              <a:t>2019</a:t>
            </a:r>
            <a:endParaRPr lang="fi-FI" dirty="0"/>
          </a:p>
        </p:txBody>
      </p:sp>
      <p:sp>
        <p:nvSpPr>
          <p:cNvPr id="5" name="Slide Number Placeholder 4"/>
          <p:cNvSpPr>
            <a:spLocks noGrp="1"/>
          </p:cNvSpPr>
          <p:nvPr>
            <p:ph type="sldNum" sz="quarter" idx="4"/>
          </p:nvPr>
        </p:nvSpPr>
        <p:spPr/>
        <p:txBody>
          <a:bodyPr/>
          <a:lstStyle/>
          <a:p>
            <a:pPr>
              <a:defRPr/>
            </a:pPr>
            <a:fld id="{D0B1668D-8FF8-43CC-892A-1C8F649AD919}" type="slidenum">
              <a:rPr lang="fi-FI" altLang="fi-FI" smtClean="0"/>
              <a:pPr>
                <a:defRPr/>
              </a:pPr>
              <a:t>17</a:t>
            </a:fld>
            <a:endParaRPr lang="fi-FI" altLang="fi-FI"/>
          </a:p>
        </p:txBody>
      </p:sp>
      <p:grpSp>
        <p:nvGrpSpPr>
          <p:cNvPr id="11" name="Group 10"/>
          <p:cNvGrpSpPr/>
          <p:nvPr/>
        </p:nvGrpSpPr>
        <p:grpSpPr>
          <a:xfrm>
            <a:off x="4549140" y="1838219"/>
            <a:ext cx="909815" cy="3713873"/>
            <a:chOff x="5796136" y="1970195"/>
            <a:chExt cx="909815" cy="3713873"/>
          </a:xfrm>
        </p:grpSpPr>
        <p:sp>
          <p:nvSpPr>
            <p:cNvPr id="437" name="Oval 436"/>
            <p:cNvSpPr/>
            <p:nvPr/>
          </p:nvSpPr>
          <p:spPr>
            <a:xfrm>
              <a:off x="6660232" y="19701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9" name="Oval 438"/>
            <p:cNvSpPr/>
            <p:nvPr/>
          </p:nvSpPr>
          <p:spPr>
            <a:xfrm>
              <a:off x="6660232" y="22749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1" name="Oval 440"/>
            <p:cNvSpPr/>
            <p:nvPr/>
          </p:nvSpPr>
          <p:spPr>
            <a:xfrm>
              <a:off x="6660232" y="25797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3" name="Oval 442"/>
            <p:cNvSpPr/>
            <p:nvPr/>
          </p:nvSpPr>
          <p:spPr>
            <a:xfrm>
              <a:off x="6660232" y="28845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5" name="Oval 444"/>
            <p:cNvSpPr/>
            <p:nvPr/>
          </p:nvSpPr>
          <p:spPr>
            <a:xfrm>
              <a:off x="6660232" y="31893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7" name="Oval 446"/>
            <p:cNvSpPr/>
            <p:nvPr/>
          </p:nvSpPr>
          <p:spPr>
            <a:xfrm>
              <a:off x="6660232" y="34941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9" name="Oval 448"/>
            <p:cNvSpPr/>
            <p:nvPr/>
          </p:nvSpPr>
          <p:spPr>
            <a:xfrm>
              <a:off x="6660232" y="37989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1" name="Oval 450"/>
            <p:cNvSpPr/>
            <p:nvPr/>
          </p:nvSpPr>
          <p:spPr>
            <a:xfrm>
              <a:off x="6660232" y="41037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3" name="Oval 452"/>
            <p:cNvSpPr/>
            <p:nvPr/>
          </p:nvSpPr>
          <p:spPr>
            <a:xfrm>
              <a:off x="6660232" y="44085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5" name="Oval 454"/>
            <p:cNvSpPr/>
            <p:nvPr/>
          </p:nvSpPr>
          <p:spPr>
            <a:xfrm>
              <a:off x="6660232" y="47133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7" name="Oval 456"/>
            <p:cNvSpPr/>
            <p:nvPr/>
          </p:nvSpPr>
          <p:spPr>
            <a:xfrm>
              <a:off x="6660232" y="50181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9" name="Oval 458"/>
            <p:cNvSpPr/>
            <p:nvPr/>
          </p:nvSpPr>
          <p:spPr>
            <a:xfrm>
              <a:off x="6660232" y="53229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1" name="Oval 460"/>
            <p:cNvSpPr/>
            <p:nvPr/>
          </p:nvSpPr>
          <p:spPr>
            <a:xfrm>
              <a:off x="6660232" y="56277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7" name="Oval 486"/>
            <p:cNvSpPr/>
            <p:nvPr/>
          </p:nvSpPr>
          <p:spPr>
            <a:xfrm>
              <a:off x="6372200" y="19737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9" name="Oval 488"/>
            <p:cNvSpPr/>
            <p:nvPr/>
          </p:nvSpPr>
          <p:spPr>
            <a:xfrm>
              <a:off x="6372200" y="22785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1" name="Oval 490"/>
            <p:cNvSpPr/>
            <p:nvPr/>
          </p:nvSpPr>
          <p:spPr>
            <a:xfrm>
              <a:off x="6372200" y="25833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3" name="Oval 492"/>
            <p:cNvSpPr/>
            <p:nvPr/>
          </p:nvSpPr>
          <p:spPr>
            <a:xfrm>
              <a:off x="6372200" y="28881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5" name="Oval 494"/>
            <p:cNvSpPr/>
            <p:nvPr/>
          </p:nvSpPr>
          <p:spPr>
            <a:xfrm>
              <a:off x="6372200" y="31929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7" name="Oval 496"/>
            <p:cNvSpPr/>
            <p:nvPr/>
          </p:nvSpPr>
          <p:spPr>
            <a:xfrm>
              <a:off x="6372200" y="34977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9" name="Oval 498"/>
            <p:cNvSpPr/>
            <p:nvPr/>
          </p:nvSpPr>
          <p:spPr>
            <a:xfrm>
              <a:off x="6372200" y="38025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1" name="Oval 500"/>
            <p:cNvSpPr/>
            <p:nvPr/>
          </p:nvSpPr>
          <p:spPr>
            <a:xfrm>
              <a:off x="6372200" y="41073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3" name="Oval 502"/>
            <p:cNvSpPr/>
            <p:nvPr/>
          </p:nvSpPr>
          <p:spPr>
            <a:xfrm>
              <a:off x="6372200" y="44121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5" name="Oval 504"/>
            <p:cNvSpPr/>
            <p:nvPr/>
          </p:nvSpPr>
          <p:spPr>
            <a:xfrm>
              <a:off x="6372200" y="47169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7" name="Oval 506"/>
            <p:cNvSpPr/>
            <p:nvPr/>
          </p:nvSpPr>
          <p:spPr>
            <a:xfrm>
              <a:off x="6372200" y="50217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9" name="Oval 508"/>
            <p:cNvSpPr/>
            <p:nvPr/>
          </p:nvSpPr>
          <p:spPr>
            <a:xfrm>
              <a:off x="6372200" y="53264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1" name="Oval 510"/>
            <p:cNvSpPr/>
            <p:nvPr/>
          </p:nvSpPr>
          <p:spPr>
            <a:xfrm>
              <a:off x="6372200" y="56312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7" name="Oval 536"/>
            <p:cNvSpPr/>
            <p:nvPr/>
          </p:nvSpPr>
          <p:spPr>
            <a:xfrm>
              <a:off x="6084168" y="19772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9" name="Oval 538"/>
            <p:cNvSpPr/>
            <p:nvPr/>
          </p:nvSpPr>
          <p:spPr>
            <a:xfrm>
              <a:off x="6084168" y="22820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1" name="Oval 540"/>
            <p:cNvSpPr/>
            <p:nvPr/>
          </p:nvSpPr>
          <p:spPr>
            <a:xfrm>
              <a:off x="6084168" y="25868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3" name="Oval 542"/>
            <p:cNvSpPr/>
            <p:nvPr/>
          </p:nvSpPr>
          <p:spPr>
            <a:xfrm>
              <a:off x="6084168" y="28916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5" name="Oval 544"/>
            <p:cNvSpPr/>
            <p:nvPr/>
          </p:nvSpPr>
          <p:spPr>
            <a:xfrm>
              <a:off x="6084168" y="31964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7" name="Oval 546"/>
            <p:cNvSpPr/>
            <p:nvPr/>
          </p:nvSpPr>
          <p:spPr>
            <a:xfrm>
              <a:off x="6084168" y="35012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9" name="Oval 548"/>
            <p:cNvSpPr/>
            <p:nvPr/>
          </p:nvSpPr>
          <p:spPr>
            <a:xfrm>
              <a:off x="6084168" y="38060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1" name="Oval 550"/>
            <p:cNvSpPr/>
            <p:nvPr/>
          </p:nvSpPr>
          <p:spPr>
            <a:xfrm>
              <a:off x="6084168" y="41108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3" name="Oval 552"/>
            <p:cNvSpPr/>
            <p:nvPr/>
          </p:nvSpPr>
          <p:spPr>
            <a:xfrm>
              <a:off x="6084168" y="44156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5" name="Oval 554"/>
            <p:cNvSpPr/>
            <p:nvPr/>
          </p:nvSpPr>
          <p:spPr>
            <a:xfrm>
              <a:off x="6084168" y="47204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7" name="Oval 556"/>
            <p:cNvSpPr/>
            <p:nvPr/>
          </p:nvSpPr>
          <p:spPr>
            <a:xfrm>
              <a:off x="6084168" y="50252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9" name="Oval 558"/>
            <p:cNvSpPr/>
            <p:nvPr/>
          </p:nvSpPr>
          <p:spPr>
            <a:xfrm>
              <a:off x="6084168" y="53300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1" name="Oval 560"/>
            <p:cNvSpPr/>
            <p:nvPr/>
          </p:nvSpPr>
          <p:spPr>
            <a:xfrm>
              <a:off x="6084168" y="56348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7" name="Oval 586"/>
            <p:cNvSpPr/>
            <p:nvPr/>
          </p:nvSpPr>
          <p:spPr>
            <a:xfrm>
              <a:off x="5796136" y="19807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9" name="Oval 588"/>
            <p:cNvSpPr/>
            <p:nvPr/>
          </p:nvSpPr>
          <p:spPr>
            <a:xfrm>
              <a:off x="5796136" y="22855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1" name="Oval 590"/>
            <p:cNvSpPr/>
            <p:nvPr/>
          </p:nvSpPr>
          <p:spPr>
            <a:xfrm>
              <a:off x="5796136" y="25903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3" name="Oval 592"/>
            <p:cNvSpPr/>
            <p:nvPr/>
          </p:nvSpPr>
          <p:spPr>
            <a:xfrm>
              <a:off x="5796136" y="28951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5" name="Oval 594"/>
            <p:cNvSpPr/>
            <p:nvPr/>
          </p:nvSpPr>
          <p:spPr>
            <a:xfrm>
              <a:off x="5796136" y="31999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7" name="Oval 596"/>
            <p:cNvSpPr/>
            <p:nvPr/>
          </p:nvSpPr>
          <p:spPr>
            <a:xfrm>
              <a:off x="5796136" y="35047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9" name="Oval 598"/>
            <p:cNvSpPr/>
            <p:nvPr/>
          </p:nvSpPr>
          <p:spPr>
            <a:xfrm>
              <a:off x="5796136" y="38095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1" name="Oval 600"/>
            <p:cNvSpPr/>
            <p:nvPr/>
          </p:nvSpPr>
          <p:spPr>
            <a:xfrm>
              <a:off x="5796136" y="41143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3" name="Oval 602"/>
            <p:cNvSpPr/>
            <p:nvPr/>
          </p:nvSpPr>
          <p:spPr>
            <a:xfrm>
              <a:off x="5796136" y="44191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5" name="Oval 604"/>
            <p:cNvSpPr/>
            <p:nvPr/>
          </p:nvSpPr>
          <p:spPr>
            <a:xfrm>
              <a:off x="5796136" y="47239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7" name="Oval 606"/>
            <p:cNvSpPr/>
            <p:nvPr/>
          </p:nvSpPr>
          <p:spPr>
            <a:xfrm>
              <a:off x="5796136" y="50287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9" name="Oval 608"/>
            <p:cNvSpPr/>
            <p:nvPr/>
          </p:nvSpPr>
          <p:spPr>
            <a:xfrm>
              <a:off x="5796136" y="533355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1" name="Oval 610"/>
            <p:cNvSpPr/>
            <p:nvPr/>
          </p:nvSpPr>
          <p:spPr>
            <a:xfrm>
              <a:off x="5796136" y="56383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637" name="Oval 636"/>
          <p:cNvSpPr/>
          <p:nvPr/>
        </p:nvSpPr>
        <p:spPr>
          <a:xfrm>
            <a:off x="5508104" y="19842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9" name="Oval 638"/>
          <p:cNvSpPr/>
          <p:nvPr/>
        </p:nvSpPr>
        <p:spPr>
          <a:xfrm>
            <a:off x="5508104" y="22890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1" name="Oval 640"/>
          <p:cNvSpPr/>
          <p:nvPr/>
        </p:nvSpPr>
        <p:spPr>
          <a:xfrm>
            <a:off x="5508104" y="25938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3" name="Oval 642"/>
          <p:cNvSpPr/>
          <p:nvPr/>
        </p:nvSpPr>
        <p:spPr>
          <a:xfrm>
            <a:off x="5508104" y="28986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5" name="Oval 644"/>
          <p:cNvSpPr/>
          <p:nvPr/>
        </p:nvSpPr>
        <p:spPr>
          <a:xfrm>
            <a:off x="5508104" y="32034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7" name="Oval 646"/>
          <p:cNvSpPr/>
          <p:nvPr/>
        </p:nvSpPr>
        <p:spPr>
          <a:xfrm>
            <a:off x="5508104" y="35082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9" name="Oval 648"/>
          <p:cNvSpPr/>
          <p:nvPr/>
        </p:nvSpPr>
        <p:spPr>
          <a:xfrm>
            <a:off x="5508104" y="38130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1" name="Oval 650"/>
          <p:cNvSpPr/>
          <p:nvPr/>
        </p:nvSpPr>
        <p:spPr>
          <a:xfrm>
            <a:off x="5508104" y="41178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3" name="Oval 652"/>
          <p:cNvSpPr/>
          <p:nvPr/>
        </p:nvSpPr>
        <p:spPr>
          <a:xfrm>
            <a:off x="5508104" y="44226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5" name="Oval 654"/>
          <p:cNvSpPr/>
          <p:nvPr/>
        </p:nvSpPr>
        <p:spPr>
          <a:xfrm>
            <a:off x="5508104" y="47274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7" name="Oval 656"/>
          <p:cNvSpPr/>
          <p:nvPr/>
        </p:nvSpPr>
        <p:spPr>
          <a:xfrm>
            <a:off x="5508104" y="50322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9" name="Oval 658"/>
          <p:cNvSpPr/>
          <p:nvPr/>
        </p:nvSpPr>
        <p:spPr>
          <a:xfrm>
            <a:off x="5508104" y="53370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1" name="Oval 660"/>
          <p:cNvSpPr/>
          <p:nvPr/>
        </p:nvSpPr>
        <p:spPr>
          <a:xfrm>
            <a:off x="5508104" y="56418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p:cNvSpPr/>
          <p:nvPr/>
        </p:nvSpPr>
        <p:spPr>
          <a:xfrm>
            <a:off x="4499991" y="1592016"/>
            <a:ext cx="1296144"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41" name="Group 40"/>
          <p:cNvGrpSpPr/>
          <p:nvPr/>
        </p:nvGrpSpPr>
        <p:grpSpPr>
          <a:xfrm>
            <a:off x="2411760" y="2017824"/>
            <a:ext cx="1916651" cy="3414214"/>
            <a:chOff x="2627784" y="2017824"/>
            <a:chExt cx="1700627" cy="3414214"/>
          </a:xfrm>
        </p:grpSpPr>
        <p:sp>
          <p:nvSpPr>
            <p:cNvPr id="675" name="Oval 674"/>
            <p:cNvSpPr/>
            <p:nvPr/>
          </p:nvSpPr>
          <p:spPr>
            <a:xfrm>
              <a:off x="4013329" y="20230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6" name="Oval 675"/>
            <p:cNvSpPr/>
            <p:nvPr/>
          </p:nvSpPr>
          <p:spPr>
            <a:xfrm>
              <a:off x="4013329" y="23278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7" name="Oval 676"/>
            <p:cNvSpPr/>
            <p:nvPr/>
          </p:nvSpPr>
          <p:spPr>
            <a:xfrm>
              <a:off x="4013329" y="26326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8" name="Oval 677"/>
            <p:cNvSpPr/>
            <p:nvPr/>
          </p:nvSpPr>
          <p:spPr>
            <a:xfrm>
              <a:off x="4013329" y="29374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9" name="Oval 678"/>
            <p:cNvSpPr/>
            <p:nvPr/>
          </p:nvSpPr>
          <p:spPr>
            <a:xfrm>
              <a:off x="4013329" y="32422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0" name="Oval 679"/>
            <p:cNvSpPr/>
            <p:nvPr/>
          </p:nvSpPr>
          <p:spPr>
            <a:xfrm>
              <a:off x="4013329" y="35470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1" name="Oval 680"/>
            <p:cNvSpPr/>
            <p:nvPr/>
          </p:nvSpPr>
          <p:spPr>
            <a:xfrm>
              <a:off x="4013329" y="38518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2" name="Oval 681"/>
            <p:cNvSpPr/>
            <p:nvPr/>
          </p:nvSpPr>
          <p:spPr>
            <a:xfrm>
              <a:off x="4013329" y="41566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3" name="Oval 682"/>
            <p:cNvSpPr/>
            <p:nvPr/>
          </p:nvSpPr>
          <p:spPr>
            <a:xfrm>
              <a:off x="4013329" y="44614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4" name="Oval 683"/>
            <p:cNvSpPr/>
            <p:nvPr/>
          </p:nvSpPr>
          <p:spPr>
            <a:xfrm>
              <a:off x="4013329" y="47662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5" name="Oval 684"/>
            <p:cNvSpPr/>
            <p:nvPr/>
          </p:nvSpPr>
          <p:spPr>
            <a:xfrm>
              <a:off x="4013329" y="50710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6" name="Oval 685"/>
            <p:cNvSpPr/>
            <p:nvPr/>
          </p:nvSpPr>
          <p:spPr>
            <a:xfrm>
              <a:off x="4013329" y="53758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8" name="Oval 687"/>
            <p:cNvSpPr/>
            <p:nvPr/>
          </p:nvSpPr>
          <p:spPr>
            <a:xfrm>
              <a:off x="3725297" y="20265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9" name="Oval 688"/>
            <p:cNvSpPr/>
            <p:nvPr/>
          </p:nvSpPr>
          <p:spPr>
            <a:xfrm>
              <a:off x="3725297" y="23313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0" name="Oval 689"/>
            <p:cNvSpPr/>
            <p:nvPr/>
          </p:nvSpPr>
          <p:spPr>
            <a:xfrm>
              <a:off x="3725297" y="26361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1" name="Oval 690"/>
            <p:cNvSpPr/>
            <p:nvPr/>
          </p:nvSpPr>
          <p:spPr>
            <a:xfrm>
              <a:off x="3725297" y="29409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2" name="Oval 691"/>
            <p:cNvSpPr/>
            <p:nvPr/>
          </p:nvSpPr>
          <p:spPr>
            <a:xfrm>
              <a:off x="3725297" y="32457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3" name="Oval 692"/>
            <p:cNvSpPr/>
            <p:nvPr/>
          </p:nvSpPr>
          <p:spPr>
            <a:xfrm>
              <a:off x="3725297" y="35505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4" name="Oval 693"/>
            <p:cNvSpPr/>
            <p:nvPr/>
          </p:nvSpPr>
          <p:spPr>
            <a:xfrm>
              <a:off x="3725297" y="38553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5" name="Oval 694"/>
            <p:cNvSpPr/>
            <p:nvPr/>
          </p:nvSpPr>
          <p:spPr>
            <a:xfrm>
              <a:off x="3725297" y="41601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6" name="Oval 695"/>
            <p:cNvSpPr/>
            <p:nvPr/>
          </p:nvSpPr>
          <p:spPr>
            <a:xfrm>
              <a:off x="3725297" y="44649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7" name="Oval 696"/>
            <p:cNvSpPr/>
            <p:nvPr/>
          </p:nvSpPr>
          <p:spPr>
            <a:xfrm>
              <a:off x="3725297" y="47697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8" name="Oval 697"/>
            <p:cNvSpPr/>
            <p:nvPr/>
          </p:nvSpPr>
          <p:spPr>
            <a:xfrm>
              <a:off x="3725297" y="50745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9" name="Oval 698"/>
            <p:cNvSpPr/>
            <p:nvPr/>
          </p:nvSpPr>
          <p:spPr>
            <a:xfrm>
              <a:off x="3725297" y="53793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1" name="Oval 700"/>
            <p:cNvSpPr/>
            <p:nvPr/>
          </p:nvSpPr>
          <p:spPr>
            <a:xfrm>
              <a:off x="3365257" y="20264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2" name="Oval 701"/>
            <p:cNvSpPr/>
            <p:nvPr/>
          </p:nvSpPr>
          <p:spPr>
            <a:xfrm>
              <a:off x="3365257" y="23312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3" name="Oval 702"/>
            <p:cNvSpPr/>
            <p:nvPr/>
          </p:nvSpPr>
          <p:spPr>
            <a:xfrm>
              <a:off x="3365257" y="26360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4" name="Oval 703"/>
            <p:cNvSpPr/>
            <p:nvPr/>
          </p:nvSpPr>
          <p:spPr>
            <a:xfrm>
              <a:off x="3365257" y="29408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5" name="Oval 704"/>
            <p:cNvSpPr/>
            <p:nvPr/>
          </p:nvSpPr>
          <p:spPr>
            <a:xfrm>
              <a:off x="3365257" y="32456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6" name="Oval 705"/>
            <p:cNvSpPr/>
            <p:nvPr/>
          </p:nvSpPr>
          <p:spPr>
            <a:xfrm>
              <a:off x="3365257" y="35504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7" name="Oval 706"/>
            <p:cNvSpPr/>
            <p:nvPr/>
          </p:nvSpPr>
          <p:spPr>
            <a:xfrm>
              <a:off x="3365257" y="38552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8" name="Oval 707"/>
            <p:cNvSpPr/>
            <p:nvPr/>
          </p:nvSpPr>
          <p:spPr>
            <a:xfrm>
              <a:off x="3365257" y="41600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9" name="Oval 708"/>
            <p:cNvSpPr/>
            <p:nvPr/>
          </p:nvSpPr>
          <p:spPr>
            <a:xfrm>
              <a:off x="3365257" y="44648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0" name="Oval 709"/>
            <p:cNvSpPr/>
            <p:nvPr/>
          </p:nvSpPr>
          <p:spPr>
            <a:xfrm>
              <a:off x="3365257" y="47696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1" name="Oval 710"/>
            <p:cNvSpPr/>
            <p:nvPr/>
          </p:nvSpPr>
          <p:spPr>
            <a:xfrm>
              <a:off x="3365257" y="50744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2" name="Oval 711"/>
            <p:cNvSpPr/>
            <p:nvPr/>
          </p:nvSpPr>
          <p:spPr>
            <a:xfrm>
              <a:off x="3365257" y="53792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4" name="Oval 713"/>
            <p:cNvSpPr/>
            <p:nvPr/>
          </p:nvSpPr>
          <p:spPr>
            <a:xfrm>
              <a:off x="3077225" y="20300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5" name="Oval 714"/>
            <p:cNvSpPr/>
            <p:nvPr/>
          </p:nvSpPr>
          <p:spPr>
            <a:xfrm>
              <a:off x="3077225" y="23348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6" name="Oval 715"/>
            <p:cNvSpPr/>
            <p:nvPr/>
          </p:nvSpPr>
          <p:spPr>
            <a:xfrm>
              <a:off x="3077225" y="26396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7" name="Oval 716"/>
            <p:cNvSpPr/>
            <p:nvPr/>
          </p:nvSpPr>
          <p:spPr>
            <a:xfrm>
              <a:off x="3077225" y="29444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8" name="Oval 717"/>
            <p:cNvSpPr/>
            <p:nvPr/>
          </p:nvSpPr>
          <p:spPr>
            <a:xfrm>
              <a:off x="3077225" y="32492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9" name="Oval 718"/>
            <p:cNvSpPr/>
            <p:nvPr/>
          </p:nvSpPr>
          <p:spPr>
            <a:xfrm>
              <a:off x="3077225" y="35540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0" name="Oval 719"/>
            <p:cNvSpPr/>
            <p:nvPr/>
          </p:nvSpPr>
          <p:spPr>
            <a:xfrm>
              <a:off x="3077225" y="38588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1" name="Oval 720"/>
            <p:cNvSpPr/>
            <p:nvPr/>
          </p:nvSpPr>
          <p:spPr>
            <a:xfrm>
              <a:off x="3077225" y="41636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2" name="Oval 721"/>
            <p:cNvSpPr/>
            <p:nvPr/>
          </p:nvSpPr>
          <p:spPr>
            <a:xfrm>
              <a:off x="3077225" y="44683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3" name="Oval 722"/>
            <p:cNvSpPr/>
            <p:nvPr/>
          </p:nvSpPr>
          <p:spPr>
            <a:xfrm>
              <a:off x="3077225" y="47731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4" name="Oval 723"/>
            <p:cNvSpPr/>
            <p:nvPr/>
          </p:nvSpPr>
          <p:spPr>
            <a:xfrm>
              <a:off x="3077225" y="50779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5" name="Oval 724"/>
            <p:cNvSpPr/>
            <p:nvPr/>
          </p:nvSpPr>
          <p:spPr>
            <a:xfrm>
              <a:off x="3077225" y="53827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7" name="Oval 726"/>
            <p:cNvSpPr/>
            <p:nvPr/>
          </p:nvSpPr>
          <p:spPr>
            <a:xfrm>
              <a:off x="2789193" y="20335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8" name="Oval 727"/>
            <p:cNvSpPr/>
            <p:nvPr/>
          </p:nvSpPr>
          <p:spPr>
            <a:xfrm>
              <a:off x="2789193" y="23383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9" name="Oval 728"/>
            <p:cNvSpPr/>
            <p:nvPr/>
          </p:nvSpPr>
          <p:spPr>
            <a:xfrm>
              <a:off x="2789193" y="26431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0" name="Oval 729"/>
            <p:cNvSpPr/>
            <p:nvPr/>
          </p:nvSpPr>
          <p:spPr>
            <a:xfrm>
              <a:off x="2789193" y="29479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1" name="Oval 730"/>
            <p:cNvSpPr/>
            <p:nvPr/>
          </p:nvSpPr>
          <p:spPr>
            <a:xfrm>
              <a:off x="2789193" y="32527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2" name="Oval 731"/>
            <p:cNvSpPr/>
            <p:nvPr/>
          </p:nvSpPr>
          <p:spPr>
            <a:xfrm>
              <a:off x="2789193" y="35575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3" name="Oval 732"/>
            <p:cNvSpPr/>
            <p:nvPr/>
          </p:nvSpPr>
          <p:spPr>
            <a:xfrm>
              <a:off x="2789193" y="38623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4" name="Oval 733"/>
            <p:cNvSpPr/>
            <p:nvPr/>
          </p:nvSpPr>
          <p:spPr>
            <a:xfrm>
              <a:off x="2789193" y="41671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5" name="Oval 734"/>
            <p:cNvSpPr/>
            <p:nvPr/>
          </p:nvSpPr>
          <p:spPr>
            <a:xfrm>
              <a:off x="2789193" y="44719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6" name="Oval 735"/>
            <p:cNvSpPr/>
            <p:nvPr/>
          </p:nvSpPr>
          <p:spPr>
            <a:xfrm>
              <a:off x="2789193" y="47767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7" name="Oval 736"/>
            <p:cNvSpPr/>
            <p:nvPr/>
          </p:nvSpPr>
          <p:spPr>
            <a:xfrm>
              <a:off x="2789193" y="50815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8" name="Oval 737"/>
            <p:cNvSpPr/>
            <p:nvPr/>
          </p:nvSpPr>
          <p:spPr>
            <a:xfrm>
              <a:off x="2789193" y="53863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0" name="Oval 739"/>
            <p:cNvSpPr/>
            <p:nvPr/>
          </p:nvSpPr>
          <p:spPr>
            <a:xfrm>
              <a:off x="2627784" y="20323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1" name="Oval 740"/>
            <p:cNvSpPr/>
            <p:nvPr/>
          </p:nvSpPr>
          <p:spPr>
            <a:xfrm>
              <a:off x="2627784" y="23371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2" name="Oval 741"/>
            <p:cNvSpPr/>
            <p:nvPr/>
          </p:nvSpPr>
          <p:spPr>
            <a:xfrm>
              <a:off x="2627784" y="26419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3" name="Oval 742"/>
            <p:cNvSpPr/>
            <p:nvPr/>
          </p:nvSpPr>
          <p:spPr>
            <a:xfrm>
              <a:off x="2627784" y="29467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4" name="Oval 743"/>
            <p:cNvSpPr/>
            <p:nvPr/>
          </p:nvSpPr>
          <p:spPr>
            <a:xfrm>
              <a:off x="2627784" y="32515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5" name="Oval 744"/>
            <p:cNvSpPr/>
            <p:nvPr/>
          </p:nvSpPr>
          <p:spPr>
            <a:xfrm>
              <a:off x="2627784" y="35563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6" name="Oval 745"/>
            <p:cNvSpPr/>
            <p:nvPr/>
          </p:nvSpPr>
          <p:spPr>
            <a:xfrm>
              <a:off x="2627784" y="38611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7" name="Oval 746"/>
            <p:cNvSpPr/>
            <p:nvPr/>
          </p:nvSpPr>
          <p:spPr>
            <a:xfrm>
              <a:off x="2627784" y="41659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8" name="Oval 747"/>
            <p:cNvSpPr/>
            <p:nvPr/>
          </p:nvSpPr>
          <p:spPr>
            <a:xfrm>
              <a:off x="2627784" y="44707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9" name="Oval 748"/>
            <p:cNvSpPr/>
            <p:nvPr/>
          </p:nvSpPr>
          <p:spPr>
            <a:xfrm>
              <a:off x="2627784" y="47755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0" name="Oval 749"/>
            <p:cNvSpPr/>
            <p:nvPr/>
          </p:nvSpPr>
          <p:spPr>
            <a:xfrm>
              <a:off x="2627784" y="50803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1" name="Oval 750"/>
            <p:cNvSpPr/>
            <p:nvPr/>
          </p:nvSpPr>
          <p:spPr>
            <a:xfrm>
              <a:off x="2627784" y="53851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5" name="Oval 924"/>
            <p:cNvSpPr/>
            <p:nvPr/>
          </p:nvSpPr>
          <p:spPr>
            <a:xfrm>
              <a:off x="4282692" y="20178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6" name="Oval 925"/>
            <p:cNvSpPr/>
            <p:nvPr/>
          </p:nvSpPr>
          <p:spPr>
            <a:xfrm>
              <a:off x="4282692" y="23226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7" name="Oval 926"/>
            <p:cNvSpPr/>
            <p:nvPr/>
          </p:nvSpPr>
          <p:spPr>
            <a:xfrm>
              <a:off x="4282692" y="26274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8" name="Oval 927"/>
            <p:cNvSpPr/>
            <p:nvPr/>
          </p:nvSpPr>
          <p:spPr>
            <a:xfrm>
              <a:off x="4282692" y="29322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9" name="Oval 928"/>
            <p:cNvSpPr/>
            <p:nvPr/>
          </p:nvSpPr>
          <p:spPr>
            <a:xfrm>
              <a:off x="4282692" y="32370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0" name="Oval 929"/>
            <p:cNvSpPr/>
            <p:nvPr/>
          </p:nvSpPr>
          <p:spPr>
            <a:xfrm>
              <a:off x="4282692" y="35418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1" name="Oval 930"/>
            <p:cNvSpPr/>
            <p:nvPr/>
          </p:nvSpPr>
          <p:spPr>
            <a:xfrm>
              <a:off x="4282692" y="38466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2" name="Oval 931"/>
            <p:cNvSpPr/>
            <p:nvPr/>
          </p:nvSpPr>
          <p:spPr>
            <a:xfrm>
              <a:off x="4282692" y="41514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3" name="Oval 932"/>
            <p:cNvSpPr/>
            <p:nvPr/>
          </p:nvSpPr>
          <p:spPr>
            <a:xfrm>
              <a:off x="4282692" y="44562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4" name="Oval 933"/>
            <p:cNvSpPr/>
            <p:nvPr/>
          </p:nvSpPr>
          <p:spPr>
            <a:xfrm>
              <a:off x="4282692" y="47610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5" name="Oval 934"/>
            <p:cNvSpPr/>
            <p:nvPr/>
          </p:nvSpPr>
          <p:spPr>
            <a:xfrm>
              <a:off x="4282692" y="50658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6" name="Oval 935"/>
            <p:cNvSpPr/>
            <p:nvPr/>
          </p:nvSpPr>
          <p:spPr>
            <a:xfrm>
              <a:off x="4282692" y="53706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42" name="Rectangle 41"/>
          <p:cNvSpPr/>
          <p:nvPr/>
        </p:nvSpPr>
        <p:spPr>
          <a:xfrm>
            <a:off x="2411760" y="1890930"/>
            <a:ext cx="288032" cy="379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2" name="Group 11"/>
          <p:cNvGrpSpPr/>
          <p:nvPr/>
        </p:nvGrpSpPr>
        <p:grpSpPr>
          <a:xfrm>
            <a:off x="1325354" y="1882115"/>
            <a:ext cx="1341863" cy="3719162"/>
            <a:chOff x="1043608" y="1844824"/>
            <a:chExt cx="1341863" cy="3719162"/>
          </a:xfrm>
        </p:grpSpPr>
        <p:sp>
          <p:nvSpPr>
            <p:cNvPr id="3" name="Oval 2"/>
            <p:cNvSpPr/>
            <p:nvPr/>
          </p:nvSpPr>
          <p:spPr>
            <a:xfrm>
              <a:off x="2339752" y="18448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Oval 47"/>
            <p:cNvSpPr/>
            <p:nvPr/>
          </p:nvSpPr>
          <p:spPr>
            <a:xfrm>
              <a:off x="2339752" y="19972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Oval 50"/>
            <p:cNvSpPr/>
            <p:nvPr/>
          </p:nvSpPr>
          <p:spPr>
            <a:xfrm>
              <a:off x="2339752" y="21496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Oval 52"/>
            <p:cNvSpPr/>
            <p:nvPr/>
          </p:nvSpPr>
          <p:spPr>
            <a:xfrm>
              <a:off x="2339752" y="23020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Oval 54"/>
            <p:cNvSpPr/>
            <p:nvPr/>
          </p:nvSpPr>
          <p:spPr>
            <a:xfrm>
              <a:off x="2339752" y="24544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Oval 56"/>
            <p:cNvSpPr/>
            <p:nvPr/>
          </p:nvSpPr>
          <p:spPr>
            <a:xfrm>
              <a:off x="2339752" y="26068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Oval 58"/>
            <p:cNvSpPr/>
            <p:nvPr/>
          </p:nvSpPr>
          <p:spPr>
            <a:xfrm>
              <a:off x="2339752" y="27592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Oval 60"/>
            <p:cNvSpPr/>
            <p:nvPr/>
          </p:nvSpPr>
          <p:spPr>
            <a:xfrm>
              <a:off x="2339752" y="29116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Oval 62"/>
            <p:cNvSpPr/>
            <p:nvPr/>
          </p:nvSpPr>
          <p:spPr>
            <a:xfrm>
              <a:off x="2339752" y="30640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Oval 64"/>
            <p:cNvSpPr/>
            <p:nvPr/>
          </p:nvSpPr>
          <p:spPr>
            <a:xfrm>
              <a:off x="2339752" y="32164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Oval 66"/>
            <p:cNvSpPr/>
            <p:nvPr/>
          </p:nvSpPr>
          <p:spPr>
            <a:xfrm>
              <a:off x="2339752" y="33688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Oval 72"/>
            <p:cNvSpPr/>
            <p:nvPr/>
          </p:nvSpPr>
          <p:spPr>
            <a:xfrm>
              <a:off x="2339752" y="35212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Oval 73"/>
            <p:cNvSpPr/>
            <p:nvPr/>
          </p:nvSpPr>
          <p:spPr>
            <a:xfrm>
              <a:off x="2339752" y="36736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Oval 74"/>
            <p:cNvSpPr/>
            <p:nvPr/>
          </p:nvSpPr>
          <p:spPr>
            <a:xfrm>
              <a:off x="2339752" y="38260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Oval 75"/>
            <p:cNvSpPr/>
            <p:nvPr/>
          </p:nvSpPr>
          <p:spPr>
            <a:xfrm>
              <a:off x="2339752" y="39784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Oval 76"/>
            <p:cNvSpPr/>
            <p:nvPr/>
          </p:nvSpPr>
          <p:spPr>
            <a:xfrm>
              <a:off x="2339752" y="41308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Oval 77"/>
            <p:cNvSpPr/>
            <p:nvPr/>
          </p:nvSpPr>
          <p:spPr>
            <a:xfrm>
              <a:off x="2339752" y="42832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Oval 78"/>
            <p:cNvSpPr/>
            <p:nvPr/>
          </p:nvSpPr>
          <p:spPr>
            <a:xfrm>
              <a:off x="2339752" y="44356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Oval 79"/>
            <p:cNvSpPr/>
            <p:nvPr/>
          </p:nvSpPr>
          <p:spPr>
            <a:xfrm>
              <a:off x="2339752" y="45880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Oval 80"/>
            <p:cNvSpPr/>
            <p:nvPr/>
          </p:nvSpPr>
          <p:spPr>
            <a:xfrm>
              <a:off x="2339752" y="47404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Oval 81"/>
            <p:cNvSpPr/>
            <p:nvPr/>
          </p:nvSpPr>
          <p:spPr>
            <a:xfrm>
              <a:off x="2339752" y="48928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Oval 82"/>
            <p:cNvSpPr/>
            <p:nvPr/>
          </p:nvSpPr>
          <p:spPr>
            <a:xfrm>
              <a:off x="2339752" y="50452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Oval 83"/>
            <p:cNvSpPr/>
            <p:nvPr/>
          </p:nvSpPr>
          <p:spPr>
            <a:xfrm>
              <a:off x="2339752" y="51976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Oval 84"/>
            <p:cNvSpPr/>
            <p:nvPr/>
          </p:nvSpPr>
          <p:spPr>
            <a:xfrm>
              <a:off x="2339752" y="53500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6" name="Oval 85"/>
            <p:cNvSpPr/>
            <p:nvPr/>
          </p:nvSpPr>
          <p:spPr>
            <a:xfrm>
              <a:off x="2339752" y="55024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7" name="Oval 186"/>
            <p:cNvSpPr/>
            <p:nvPr/>
          </p:nvSpPr>
          <p:spPr>
            <a:xfrm>
              <a:off x="2195736" y="18465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8" name="Oval 187"/>
            <p:cNvSpPr/>
            <p:nvPr/>
          </p:nvSpPr>
          <p:spPr>
            <a:xfrm>
              <a:off x="2195736" y="19989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9" name="Oval 188"/>
            <p:cNvSpPr/>
            <p:nvPr/>
          </p:nvSpPr>
          <p:spPr>
            <a:xfrm>
              <a:off x="2195736" y="21513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0" name="Oval 189"/>
            <p:cNvSpPr/>
            <p:nvPr/>
          </p:nvSpPr>
          <p:spPr>
            <a:xfrm>
              <a:off x="2195736" y="23037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1" name="Oval 190"/>
            <p:cNvSpPr/>
            <p:nvPr/>
          </p:nvSpPr>
          <p:spPr>
            <a:xfrm>
              <a:off x="2195736" y="24561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2" name="Oval 191"/>
            <p:cNvSpPr/>
            <p:nvPr/>
          </p:nvSpPr>
          <p:spPr>
            <a:xfrm>
              <a:off x="2195736" y="26085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3" name="Oval 192"/>
            <p:cNvSpPr/>
            <p:nvPr/>
          </p:nvSpPr>
          <p:spPr>
            <a:xfrm>
              <a:off x="2195736" y="27609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4" name="Oval 193"/>
            <p:cNvSpPr/>
            <p:nvPr/>
          </p:nvSpPr>
          <p:spPr>
            <a:xfrm>
              <a:off x="2195736" y="29133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5" name="Oval 194"/>
            <p:cNvSpPr/>
            <p:nvPr/>
          </p:nvSpPr>
          <p:spPr>
            <a:xfrm>
              <a:off x="2195736" y="30657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6" name="Oval 195"/>
            <p:cNvSpPr/>
            <p:nvPr/>
          </p:nvSpPr>
          <p:spPr>
            <a:xfrm>
              <a:off x="2195736" y="32181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7" name="Oval 196"/>
            <p:cNvSpPr/>
            <p:nvPr/>
          </p:nvSpPr>
          <p:spPr>
            <a:xfrm>
              <a:off x="2195736" y="33705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8" name="Oval 197"/>
            <p:cNvSpPr/>
            <p:nvPr/>
          </p:nvSpPr>
          <p:spPr>
            <a:xfrm>
              <a:off x="2195736" y="35229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9" name="Oval 198"/>
            <p:cNvSpPr/>
            <p:nvPr/>
          </p:nvSpPr>
          <p:spPr>
            <a:xfrm>
              <a:off x="2195736" y="36753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0" name="Oval 199"/>
            <p:cNvSpPr/>
            <p:nvPr/>
          </p:nvSpPr>
          <p:spPr>
            <a:xfrm>
              <a:off x="2195736" y="38277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1" name="Oval 200"/>
            <p:cNvSpPr/>
            <p:nvPr/>
          </p:nvSpPr>
          <p:spPr>
            <a:xfrm>
              <a:off x="2195736" y="39801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2" name="Oval 201"/>
            <p:cNvSpPr/>
            <p:nvPr/>
          </p:nvSpPr>
          <p:spPr>
            <a:xfrm>
              <a:off x="2195736" y="41325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3" name="Oval 202"/>
            <p:cNvSpPr/>
            <p:nvPr/>
          </p:nvSpPr>
          <p:spPr>
            <a:xfrm>
              <a:off x="2195736" y="42849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4" name="Oval 203"/>
            <p:cNvSpPr/>
            <p:nvPr/>
          </p:nvSpPr>
          <p:spPr>
            <a:xfrm>
              <a:off x="2195736" y="44373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5" name="Oval 204"/>
            <p:cNvSpPr/>
            <p:nvPr/>
          </p:nvSpPr>
          <p:spPr>
            <a:xfrm>
              <a:off x="2195736" y="45897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6" name="Oval 205"/>
            <p:cNvSpPr/>
            <p:nvPr/>
          </p:nvSpPr>
          <p:spPr>
            <a:xfrm>
              <a:off x="2195736" y="47421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7" name="Oval 206"/>
            <p:cNvSpPr/>
            <p:nvPr/>
          </p:nvSpPr>
          <p:spPr>
            <a:xfrm>
              <a:off x="2195736" y="48945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8" name="Oval 207"/>
            <p:cNvSpPr/>
            <p:nvPr/>
          </p:nvSpPr>
          <p:spPr>
            <a:xfrm>
              <a:off x="2195736" y="50469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9" name="Oval 208"/>
            <p:cNvSpPr/>
            <p:nvPr/>
          </p:nvSpPr>
          <p:spPr>
            <a:xfrm>
              <a:off x="2195736" y="51993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0" name="Oval 209"/>
            <p:cNvSpPr/>
            <p:nvPr/>
          </p:nvSpPr>
          <p:spPr>
            <a:xfrm>
              <a:off x="2195736" y="53517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1" name="Oval 210"/>
            <p:cNvSpPr/>
            <p:nvPr/>
          </p:nvSpPr>
          <p:spPr>
            <a:xfrm>
              <a:off x="2195736" y="55041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2" name="Oval 211"/>
            <p:cNvSpPr/>
            <p:nvPr/>
          </p:nvSpPr>
          <p:spPr>
            <a:xfrm>
              <a:off x="2051720" y="18483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3" name="Oval 212"/>
            <p:cNvSpPr/>
            <p:nvPr/>
          </p:nvSpPr>
          <p:spPr>
            <a:xfrm>
              <a:off x="2051720" y="20007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4" name="Oval 213"/>
            <p:cNvSpPr/>
            <p:nvPr/>
          </p:nvSpPr>
          <p:spPr>
            <a:xfrm>
              <a:off x="2051720" y="21531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5" name="Oval 214"/>
            <p:cNvSpPr/>
            <p:nvPr/>
          </p:nvSpPr>
          <p:spPr>
            <a:xfrm>
              <a:off x="2051720" y="23055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6" name="Oval 215"/>
            <p:cNvSpPr/>
            <p:nvPr/>
          </p:nvSpPr>
          <p:spPr>
            <a:xfrm>
              <a:off x="2051720" y="24579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7" name="Oval 216"/>
            <p:cNvSpPr/>
            <p:nvPr/>
          </p:nvSpPr>
          <p:spPr>
            <a:xfrm>
              <a:off x="2051720" y="26103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8" name="Oval 217"/>
            <p:cNvSpPr/>
            <p:nvPr/>
          </p:nvSpPr>
          <p:spPr>
            <a:xfrm>
              <a:off x="2051720" y="27627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9" name="Oval 218"/>
            <p:cNvSpPr/>
            <p:nvPr/>
          </p:nvSpPr>
          <p:spPr>
            <a:xfrm>
              <a:off x="2051720" y="29151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0" name="Oval 219"/>
            <p:cNvSpPr/>
            <p:nvPr/>
          </p:nvSpPr>
          <p:spPr>
            <a:xfrm>
              <a:off x="2051720" y="30675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1" name="Oval 220"/>
            <p:cNvSpPr/>
            <p:nvPr/>
          </p:nvSpPr>
          <p:spPr>
            <a:xfrm>
              <a:off x="2051720" y="32199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2" name="Oval 221"/>
            <p:cNvSpPr/>
            <p:nvPr/>
          </p:nvSpPr>
          <p:spPr>
            <a:xfrm>
              <a:off x="2051720" y="33723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3" name="Oval 222"/>
            <p:cNvSpPr/>
            <p:nvPr/>
          </p:nvSpPr>
          <p:spPr>
            <a:xfrm>
              <a:off x="2051720" y="35247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4" name="Oval 223"/>
            <p:cNvSpPr/>
            <p:nvPr/>
          </p:nvSpPr>
          <p:spPr>
            <a:xfrm>
              <a:off x="2051720" y="36771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5" name="Oval 224"/>
            <p:cNvSpPr/>
            <p:nvPr/>
          </p:nvSpPr>
          <p:spPr>
            <a:xfrm>
              <a:off x="2051720" y="38295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6" name="Oval 225"/>
            <p:cNvSpPr/>
            <p:nvPr/>
          </p:nvSpPr>
          <p:spPr>
            <a:xfrm>
              <a:off x="2051720" y="39819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7" name="Oval 226"/>
            <p:cNvSpPr/>
            <p:nvPr/>
          </p:nvSpPr>
          <p:spPr>
            <a:xfrm>
              <a:off x="2051720" y="41343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8" name="Oval 227"/>
            <p:cNvSpPr/>
            <p:nvPr/>
          </p:nvSpPr>
          <p:spPr>
            <a:xfrm>
              <a:off x="2051720" y="42867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9" name="Oval 228"/>
            <p:cNvSpPr/>
            <p:nvPr/>
          </p:nvSpPr>
          <p:spPr>
            <a:xfrm>
              <a:off x="2051720" y="44391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0" name="Oval 229"/>
            <p:cNvSpPr/>
            <p:nvPr/>
          </p:nvSpPr>
          <p:spPr>
            <a:xfrm>
              <a:off x="2051720" y="45915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1" name="Oval 230"/>
            <p:cNvSpPr/>
            <p:nvPr/>
          </p:nvSpPr>
          <p:spPr>
            <a:xfrm>
              <a:off x="2051720" y="47439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2" name="Oval 231"/>
            <p:cNvSpPr/>
            <p:nvPr/>
          </p:nvSpPr>
          <p:spPr>
            <a:xfrm>
              <a:off x="2051720" y="48963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3" name="Oval 232"/>
            <p:cNvSpPr/>
            <p:nvPr/>
          </p:nvSpPr>
          <p:spPr>
            <a:xfrm>
              <a:off x="2051720" y="50487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4" name="Oval 233"/>
            <p:cNvSpPr/>
            <p:nvPr/>
          </p:nvSpPr>
          <p:spPr>
            <a:xfrm>
              <a:off x="2051720" y="52011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5" name="Oval 234"/>
            <p:cNvSpPr/>
            <p:nvPr/>
          </p:nvSpPr>
          <p:spPr>
            <a:xfrm>
              <a:off x="2051720" y="53535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6" name="Oval 235"/>
            <p:cNvSpPr/>
            <p:nvPr/>
          </p:nvSpPr>
          <p:spPr>
            <a:xfrm>
              <a:off x="2051720" y="55059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7" name="Oval 236"/>
            <p:cNvSpPr/>
            <p:nvPr/>
          </p:nvSpPr>
          <p:spPr>
            <a:xfrm>
              <a:off x="1907704" y="18501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8" name="Oval 237"/>
            <p:cNvSpPr/>
            <p:nvPr/>
          </p:nvSpPr>
          <p:spPr>
            <a:xfrm>
              <a:off x="1907704" y="20025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9" name="Oval 238"/>
            <p:cNvSpPr/>
            <p:nvPr/>
          </p:nvSpPr>
          <p:spPr>
            <a:xfrm>
              <a:off x="1907704" y="21549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0" name="Oval 239"/>
            <p:cNvSpPr/>
            <p:nvPr/>
          </p:nvSpPr>
          <p:spPr>
            <a:xfrm>
              <a:off x="1907704" y="23073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1" name="Oval 240"/>
            <p:cNvSpPr/>
            <p:nvPr/>
          </p:nvSpPr>
          <p:spPr>
            <a:xfrm>
              <a:off x="1907704" y="24597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2" name="Oval 241"/>
            <p:cNvSpPr/>
            <p:nvPr/>
          </p:nvSpPr>
          <p:spPr>
            <a:xfrm>
              <a:off x="1907704" y="26121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3" name="Oval 242"/>
            <p:cNvSpPr/>
            <p:nvPr/>
          </p:nvSpPr>
          <p:spPr>
            <a:xfrm>
              <a:off x="1907704" y="27645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4" name="Oval 243"/>
            <p:cNvSpPr/>
            <p:nvPr/>
          </p:nvSpPr>
          <p:spPr>
            <a:xfrm>
              <a:off x="1907704" y="29169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5" name="Oval 244"/>
            <p:cNvSpPr/>
            <p:nvPr/>
          </p:nvSpPr>
          <p:spPr>
            <a:xfrm>
              <a:off x="1907704" y="30693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6" name="Oval 245"/>
            <p:cNvSpPr/>
            <p:nvPr/>
          </p:nvSpPr>
          <p:spPr>
            <a:xfrm>
              <a:off x="1907704" y="32217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7" name="Oval 246"/>
            <p:cNvSpPr/>
            <p:nvPr/>
          </p:nvSpPr>
          <p:spPr>
            <a:xfrm>
              <a:off x="1907704" y="33741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8" name="Oval 247"/>
            <p:cNvSpPr/>
            <p:nvPr/>
          </p:nvSpPr>
          <p:spPr>
            <a:xfrm>
              <a:off x="1907704" y="35265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9" name="Oval 248"/>
            <p:cNvSpPr/>
            <p:nvPr/>
          </p:nvSpPr>
          <p:spPr>
            <a:xfrm>
              <a:off x="1907704" y="36789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0" name="Oval 249"/>
            <p:cNvSpPr/>
            <p:nvPr/>
          </p:nvSpPr>
          <p:spPr>
            <a:xfrm>
              <a:off x="1907704" y="38313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1" name="Oval 250"/>
            <p:cNvSpPr/>
            <p:nvPr/>
          </p:nvSpPr>
          <p:spPr>
            <a:xfrm>
              <a:off x="1907704" y="39836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2" name="Oval 251"/>
            <p:cNvSpPr/>
            <p:nvPr/>
          </p:nvSpPr>
          <p:spPr>
            <a:xfrm>
              <a:off x="1907704" y="41360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3" name="Oval 252"/>
            <p:cNvSpPr/>
            <p:nvPr/>
          </p:nvSpPr>
          <p:spPr>
            <a:xfrm>
              <a:off x="1907704" y="42884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4" name="Oval 253"/>
            <p:cNvSpPr/>
            <p:nvPr/>
          </p:nvSpPr>
          <p:spPr>
            <a:xfrm>
              <a:off x="1907704" y="44408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5" name="Oval 254"/>
            <p:cNvSpPr/>
            <p:nvPr/>
          </p:nvSpPr>
          <p:spPr>
            <a:xfrm>
              <a:off x="1907704" y="45932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6" name="Oval 255"/>
            <p:cNvSpPr/>
            <p:nvPr/>
          </p:nvSpPr>
          <p:spPr>
            <a:xfrm>
              <a:off x="1907704" y="47456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7" name="Oval 256"/>
            <p:cNvSpPr/>
            <p:nvPr/>
          </p:nvSpPr>
          <p:spPr>
            <a:xfrm>
              <a:off x="1907704" y="48980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8" name="Oval 257"/>
            <p:cNvSpPr/>
            <p:nvPr/>
          </p:nvSpPr>
          <p:spPr>
            <a:xfrm>
              <a:off x="1907704" y="50504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9" name="Oval 258"/>
            <p:cNvSpPr/>
            <p:nvPr/>
          </p:nvSpPr>
          <p:spPr>
            <a:xfrm>
              <a:off x="1907704" y="52028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0" name="Oval 259"/>
            <p:cNvSpPr/>
            <p:nvPr/>
          </p:nvSpPr>
          <p:spPr>
            <a:xfrm>
              <a:off x="1907704" y="53552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1" name="Oval 260"/>
            <p:cNvSpPr/>
            <p:nvPr/>
          </p:nvSpPr>
          <p:spPr>
            <a:xfrm>
              <a:off x="1907704" y="55076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2" name="Oval 261"/>
            <p:cNvSpPr/>
            <p:nvPr/>
          </p:nvSpPr>
          <p:spPr>
            <a:xfrm>
              <a:off x="1763688" y="18518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3" name="Oval 262"/>
            <p:cNvSpPr/>
            <p:nvPr/>
          </p:nvSpPr>
          <p:spPr>
            <a:xfrm>
              <a:off x="1763688" y="20042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4" name="Oval 263"/>
            <p:cNvSpPr/>
            <p:nvPr/>
          </p:nvSpPr>
          <p:spPr>
            <a:xfrm>
              <a:off x="1763688" y="21566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5" name="Oval 264"/>
            <p:cNvSpPr/>
            <p:nvPr/>
          </p:nvSpPr>
          <p:spPr>
            <a:xfrm>
              <a:off x="1763688" y="23090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6" name="Oval 265"/>
            <p:cNvSpPr/>
            <p:nvPr/>
          </p:nvSpPr>
          <p:spPr>
            <a:xfrm>
              <a:off x="1763688" y="24614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7" name="Oval 266"/>
            <p:cNvSpPr/>
            <p:nvPr/>
          </p:nvSpPr>
          <p:spPr>
            <a:xfrm>
              <a:off x="1763688" y="26138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8" name="Oval 267"/>
            <p:cNvSpPr/>
            <p:nvPr/>
          </p:nvSpPr>
          <p:spPr>
            <a:xfrm>
              <a:off x="1763688" y="27662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9" name="Oval 268"/>
            <p:cNvSpPr/>
            <p:nvPr/>
          </p:nvSpPr>
          <p:spPr>
            <a:xfrm>
              <a:off x="1763688" y="29186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0" name="Oval 269"/>
            <p:cNvSpPr/>
            <p:nvPr/>
          </p:nvSpPr>
          <p:spPr>
            <a:xfrm>
              <a:off x="1763688" y="30710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1" name="Oval 270"/>
            <p:cNvSpPr/>
            <p:nvPr/>
          </p:nvSpPr>
          <p:spPr>
            <a:xfrm>
              <a:off x="1763688" y="32234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2" name="Oval 271"/>
            <p:cNvSpPr/>
            <p:nvPr/>
          </p:nvSpPr>
          <p:spPr>
            <a:xfrm>
              <a:off x="1763688" y="33758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3" name="Oval 272"/>
            <p:cNvSpPr/>
            <p:nvPr/>
          </p:nvSpPr>
          <p:spPr>
            <a:xfrm>
              <a:off x="1763688" y="35282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4" name="Oval 273"/>
            <p:cNvSpPr/>
            <p:nvPr/>
          </p:nvSpPr>
          <p:spPr>
            <a:xfrm>
              <a:off x="1763688" y="36806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5" name="Oval 274"/>
            <p:cNvSpPr/>
            <p:nvPr/>
          </p:nvSpPr>
          <p:spPr>
            <a:xfrm>
              <a:off x="1763688" y="38330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6" name="Oval 275"/>
            <p:cNvSpPr/>
            <p:nvPr/>
          </p:nvSpPr>
          <p:spPr>
            <a:xfrm>
              <a:off x="1763688" y="39854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7" name="Oval 276"/>
            <p:cNvSpPr/>
            <p:nvPr/>
          </p:nvSpPr>
          <p:spPr>
            <a:xfrm>
              <a:off x="1763688" y="41378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8" name="Oval 277"/>
            <p:cNvSpPr/>
            <p:nvPr/>
          </p:nvSpPr>
          <p:spPr>
            <a:xfrm>
              <a:off x="1763688" y="42902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9" name="Oval 278"/>
            <p:cNvSpPr/>
            <p:nvPr/>
          </p:nvSpPr>
          <p:spPr>
            <a:xfrm>
              <a:off x="1763688" y="44426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0" name="Oval 279"/>
            <p:cNvSpPr/>
            <p:nvPr/>
          </p:nvSpPr>
          <p:spPr>
            <a:xfrm>
              <a:off x="1763688" y="45950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1" name="Oval 280"/>
            <p:cNvSpPr/>
            <p:nvPr/>
          </p:nvSpPr>
          <p:spPr>
            <a:xfrm>
              <a:off x="1763688" y="47474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2" name="Oval 281"/>
            <p:cNvSpPr/>
            <p:nvPr/>
          </p:nvSpPr>
          <p:spPr>
            <a:xfrm>
              <a:off x="1763688" y="48998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3" name="Oval 282"/>
            <p:cNvSpPr/>
            <p:nvPr/>
          </p:nvSpPr>
          <p:spPr>
            <a:xfrm>
              <a:off x="1763688" y="50522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4" name="Oval 283"/>
            <p:cNvSpPr/>
            <p:nvPr/>
          </p:nvSpPr>
          <p:spPr>
            <a:xfrm>
              <a:off x="1763688" y="52046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5" name="Oval 284"/>
            <p:cNvSpPr/>
            <p:nvPr/>
          </p:nvSpPr>
          <p:spPr>
            <a:xfrm>
              <a:off x="1763688" y="53570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6" name="Oval 285"/>
            <p:cNvSpPr/>
            <p:nvPr/>
          </p:nvSpPr>
          <p:spPr>
            <a:xfrm>
              <a:off x="1763688" y="55094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7" name="Oval 286"/>
            <p:cNvSpPr/>
            <p:nvPr/>
          </p:nvSpPr>
          <p:spPr>
            <a:xfrm>
              <a:off x="1619672" y="18536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8" name="Oval 287"/>
            <p:cNvSpPr/>
            <p:nvPr/>
          </p:nvSpPr>
          <p:spPr>
            <a:xfrm>
              <a:off x="1619672" y="20060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9" name="Oval 288"/>
            <p:cNvSpPr/>
            <p:nvPr/>
          </p:nvSpPr>
          <p:spPr>
            <a:xfrm>
              <a:off x="1619672" y="21584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0" name="Oval 289"/>
            <p:cNvSpPr/>
            <p:nvPr/>
          </p:nvSpPr>
          <p:spPr>
            <a:xfrm>
              <a:off x="1619672" y="23108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1" name="Oval 290"/>
            <p:cNvSpPr/>
            <p:nvPr/>
          </p:nvSpPr>
          <p:spPr>
            <a:xfrm>
              <a:off x="1619672" y="24632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2" name="Oval 291"/>
            <p:cNvSpPr/>
            <p:nvPr/>
          </p:nvSpPr>
          <p:spPr>
            <a:xfrm>
              <a:off x="1619672" y="26156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3" name="Oval 292"/>
            <p:cNvSpPr/>
            <p:nvPr/>
          </p:nvSpPr>
          <p:spPr>
            <a:xfrm>
              <a:off x="1619672" y="27680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4" name="Oval 293"/>
            <p:cNvSpPr/>
            <p:nvPr/>
          </p:nvSpPr>
          <p:spPr>
            <a:xfrm>
              <a:off x="1619672" y="29204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5" name="Oval 294"/>
            <p:cNvSpPr/>
            <p:nvPr/>
          </p:nvSpPr>
          <p:spPr>
            <a:xfrm>
              <a:off x="1619672" y="30728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6" name="Oval 295"/>
            <p:cNvSpPr/>
            <p:nvPr/>
          </p:nvSpPr>
          <p:spPr>
            <a:xfrm>
              <a:off x="1619672" y="32252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7" name="Oval 296"/>
            <p:cNvSpPr/>
            <p:nvPr/>
          </p:nvSpPr>
          <p:spPr>
            <a:xfrm>
              <a:off x="1619672" y="33776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8" name="Oval 297"/>
            <p:cNvSpPr/>
            <p:nvPr/>
          </p:nvSpPr>
          <p:spPr>
            <a:xfrm>
              <a:off x="1619672" y="35300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9" name="Oval 298"/>
            <p:cNvSpPr/>
            <p:nvPr/>
          </p:nvSpPr>
          <p:spPr>
            <a:xfrm>
              <a:off x="1619672" y="36824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0" name="Oval 299"/>
            <p:cNvSpPr/>
            <p:nvPr/>
          </p:nvSpPr>
          <p:spPr>
            <a:xfrm>
              <a:off x="1619672" y="38348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1" name="Oval 300"/>
            <p:cNvSpPr/>
            <p:nvPr/>
          </p:nvSpPr>
          <p:spPr>
            <a:xfrm>
              <a:off x="1619672" y="39872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2" name="Oval 301"/>
            <p:cNvSpPr/>
            <p:nvPr/>
          </p:nvSpPr>
          <p:spPr>
            <a:xfrm>
              <a:off x="1619672" y="41396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3" name="Oval 302"/>
            <p:cNvSpPr/>
            <p:nvPr/>
          </p:nvSpPr>
          <p:spPr>
            <a:xfrm>
              <a:off x="1619672" y="42920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4" name="Oval 303"/>
            <p:cNvSpPr/>
            <p:nvPr/>
          </p:nvSpPr>
          <p:spPr>
            <a:xfrm>
              <a:off x="1619672" y="44444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5" name="Oval 304"/>
            <p:cNvSpPr/>
            <p:nvPr/>
          </p:nvSpPr>
          <p:spPr>
            <a:xfrm>
              <a:off x="1619672" y="45968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6" name="Oval 305"/>
            <p:cNvSpPr/>
            <p:nvPr/>
          </p:nvSpPr>
          <p:spPr>
            <a:xfrm>
              <a:off x="1619672" y="47492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7" name="Oval 306"/>
            <p:cNvSpPr/>
            <p:nvPr/>
          </p:nvSpPr>
          <p:spPr>
            <a:xfrm>
              <a:off x="1619672" y="49016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8" name="Oval 307"/>
            <p:cNvSpPr/>
            <p:nvPr/>
          </p:nvSpPr>
          <p:spPr>
            <a:xfrm>
              <a:off x="1619672" y="50540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9" name="Oval 308"/>
            <p:cNvSpPr/>
            <p:nvPr/>
          </p:nvSpPr>
          <p:spPr>
            <a:xfrm>
              <a:off x="1619672" y="52064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0" name="Oval 309"/>
            <p:cNvSpPr/>
            <p:nvPr/>
          </p:nvSpPr>
          <p:spPr>
            <a:xfrm>
              <a:off x="1619672" y="53588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1" name="Oval 310"/>
            <p:cNvSpPr/>
            <p:nvPr/>
          </p:nvSpPr>
          <p:spPr>
            <a:xfrm>
              <a:off x="1619672" y="55112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2" name="Oval 311"/>
            <p:cNvSpPr/>
            <p:nvPr/>
          </p:nvSpPr>
          <p:spPr>
            <a:xfrm>
              <a:off x="1475656" y="18554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3" name="Oval 312"/>
            <p:cNvSpPr/>
            <p:nvPr/>
          </p:nvSpPr>
          <p:spPr>
            <a:xfrm>
              <a:off x="1475656" y="20078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4" name="Oval 313"/>
            <p:cNvSpPr/>
            <p:nvPr/>
          </p:nvSpPr>
          <p:spPr>
            <a:xfrm>
              <a:off x="1475656" y="21602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5" name="Oval 314"/>
            <p:cNvSpPr/>
            <p:nvPr/>
          </p:nvSpPr>
          <p:spPr>
            <a:xfrm>
              <a:off x="1475656" y="23125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6" name="Oval 315"/>
            <p:cNvSpPr/>
            <p:nvPr/>
          </p:nvSpPr>
          <p:spPr>
            <a:xfrm>
              <a:off x="1475656" y="24649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7" name="Oval 316"/>
            <p:cNvSpPr/>
            <p:nvPr/>
          </p:nvSpPr>
          <p:spPr>
            <a:xfrm>
              <a:off x="1475656" y="26173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8" name="Oval 317"/>
            <p:cNvSpPr/>
            <p:nvPr/>
          </p:nvSpPr>
          <p:spPr>
            <a:xfrm>
              <a:off x="1475656" y="27697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9" name="Oval 318"/>
            <p:cNvSpPr/>
            <p:nvPr/>
          </p:nvSpPr>
          <p:spPr>
            <a:xfrm>
              <a:off x="1475656" y="29221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0" name="Oval 319"/>
            <p:cNvSpPr/>
            <p:nvPr/>
          </p:nvSpPr>
          <p:spPr>
            <a:xfrm>
              <a:off x="1475656" y="30745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1" name="Oval 320"/>
            <p:cNvSpPr/>
            <p:nvPr/>
          </p:nvSpPr>
          <p:spPr>
            <a:xfrm>
              <a:off x="1475656" y="32269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2" name="Oval 321"/>
            <p:cNvSpPr/>
            <p:nvPr/>
          </p:nvSpPr>
          <p:spPr>
            <a:xfrm>
              <a:off x="1475656" y="33793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3" name="Oval 322"/>
            <p:cNvSpPr/>
            <p:nvPr/>
          </p:nvSpPr>
          <p:spPr>
            <a:xfrm>
              <a:off x="1475656" y="35317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4" name="Oval 323"/>
            <p:cNvSpPr/>
            <p:nvPr/>
          </p:nvSpPr>
          <p:spPr>
            <a:xfrm>
              <a:off x="1475656" y="36841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5" name="Oval 324"/>
            <p:cNvSpPr/>
            <p:nvPr/>
          </p:nvSpPr>
          <p:spPr>
            <a:xfrm>
              <a:off x="1475656" y="38365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6" name="Oval 325"/>
            <p:cNvSpPr/>
            <p:nvPr/>
          </p:nvSpPr>
          <p:spPr>
            <a:xfrm>
              <a:off x="1475656" y="39889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7" name="Oval 326"/>
            <p:cNvSpPr/>
            <p:nvPr/>
          </p:nvSpPr>
          <p:spPr>
            <a:xfrm>
              <a:off x="1475656" y="41413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8" name="Oval 327"/>
            <p:cNvSpPr/>
            <p:nvPr/>
          </p:nvSpPr>
          <p:spPr>
            <a:xfrm>
              <a:off x="1475656" y="42937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9" name="Oval 328"/>
            <p:cNvSpPr/>
            <p:nvPr/>
          </p:nvSpPr>
          <p:spPr>
            <a:xfrm>
              <a:off x="1475656" y="44461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0" name="Oval 329"/>
            <p:cNvSpPr/>
            <p:nvPr/>
          </p:nvSpPr>
          <p:spPr>
            <a:xfrm>
              <a:off x="1475656" y="45985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1" name="Oval 330"/>
            <p:cNvSpPr/>
            <p:nvPr/>
          </p:nvSpPr>
          <p:spPr>
            <a:xfrm>
              <a:off x="1475656" y="47509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2" name="Oval 331"/>
            <p:cNvSpPr/>
            <p:nvPr/>
          </p:nvSpPr>
          <p:spPr>
            <a:xfrm>
              <a:off x="1475656" y="49033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3" name="Oval 332"/>
            <p:cNvSpPr/>
            <p:nvPr/>
          </p:nvSpPr>
          <p:spPr>
            <a:xfrm>
              <a:off x="1475656" y="50557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4" name="Oval 333"/>
            <p:cNvSpPr/>
            <p:nvPr/>
          </p:nvSpPr>
          <p:spPr>
            <a:xfrm>
              <a:off x="1475656" y="52081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5" name="Oval 334"/>
            <p:cNvSpPr/>
            <p:nvPr/>
          </p:nvSpPr>
          <p:spPr>
            <a:xfrm>
              <a:off x="1475656" y="53605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6" name="Oval 335"/>
            <p:cNvSpPr/>
            <p:nvPr/>
          </p:nvSpPr>
          <p:spPr>
            <a:xfrm>
              <a:off x="1475656" y="55129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7" name="Oval 336"/>
            <p:cNvSpPr/>
            <p:nvPr/>
          </p:nvSpPr>
          <p:spPr>
            <a:xfrm>
              <a:off x="1331640" y="18571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8" name="Oval 337"/>
            <p:cNvSpPr/>
            <p:nvPr/>
          </p:nvSpPr>
          <p:spPr>
            <a:xfrm>
              <a:off x="13316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9" name="Oval 338"/>
            <p:cNvSpPr/>
            <p:nvPr/>
          </p:nvSpPr>
          <p:spPr>
            <a:xfrm>
              <a:off x="1331640" y="21619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0" name="Oval 339"/>
            <p:cNvSpPr/>
            <p:nvPr/>
          </p:nvSpPr>
          <p:spPr>
            <a:xfrm>
              <a:off x="13316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1" name="Oval 340"/>
            <p:cNvSpPr/>
            <p:nvPr/>
          </p:nvSpPr>
          <p:spPr>
            <a:xfrm>
              <a:off x="1331640" y="24667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2" name="Oval 341"/>
            <p:cNvSpPr/>
            <p:nvPr/>
          </p:nvSpPr>
          <p:spPr>
            <a:xfrm>
              <a:off x="13316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3" name="Oval 342"/>
            <p:cNvSpPr/>
            <p:nvPr/>
          </p:nvSpPr>
          <p:spPr>
            <a:xfrm>
              <a:off x="1331640" y="27715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4" name="Oval 343"/>
            <p:cNvSpPr/>
            <p:nvPr/>
          </p:nvSpPr>
          <p:spPr>
            <a:xfrm>
              <a:off x="13316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5" name="Oval 344"/>
            <p:cNvSpPr/>
            <p:nvPr/>
          </p:nvSpPr>
          <p:spPr>
            <a:xfrm>
              <a:off x="1331640" y="30763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6" name="Oval 345"/>
            <p:cNvSpPr/>
            <p:nvPr/>
          </p:nvSpPr>
          <p:spPr>
            <a:xfrm>
              <a:off x="13316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7" name="Oval 346"/>
            <p:cNvSpPr/>
            <p:nvPr/>
          </p:nvSpPr>
          <p:spPr>
            <a:xfrm>
              <a:off x="1331640" y="33811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8" name="Oval 347"/>
            <p:cNvSpPr/>
            <p:nvPr/>
          </p:nvSpPr>
          <p:spPr>
            <a:xfrm>
              <a:off x="13316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9" name="Oval 348"/>
            <p:cNvSpPr/>
            <p:nvPr/>
          </p:nvSpPr>
          <p:spPr>
            <a:xfrm>
              <a:off x="1331640" y="36859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0" name="Oval 349"/>
            <p:cNvSpPr/>
            <p:nvPr/>
          </p:nvSpPr>
          <p:spPr>
            <a:xfrm>
              <a:off x="13316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1" name="Oval 350"/>
            <p:cNvSpPr/>
            <p:nvPr/>
          </p:nvSpPr>
          <p:spPr>
            <a:xfrm>
              <a:off x="1331640" y="399075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2" name="Oval 351"/>
            <p:cNvSpPr/>
            <p:nvPr/>
          </p:nvSpPr>
          <p:spPr>
            <a:xfrm>
              <a:off x="13316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3" name="Oval 352"/>
            <p:cNvSpPr/>
            <p:nvPr/>
          </p:nvSpPr>
          <p:spPr>
            <a:xfrm>
              <a:off x="1331640" y="42955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4" name="Oval 353"/>
            <p:cNvSpPr/>
            <p:nvPr/>
          </p:nvSpPr>
          <p:spPr>
            <a:xfrm>
              <a:off x="13316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5" name="Oval 354"/>
            <p:cNvSpPr/>
            <p:nvPr/>
          </p:nvSpPr>
          <p:spPr>
            <a:xfrm>
              <a:off x="1331640" y="46003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6" name="Oval 355"/>
            <p:cNvSpPr/>
            <p:nvPr/>
          </p:nvSpPr>
          <p:spPr>
            <a:xfrm>
              <a:off x="13316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7" name="Oval 356"/>
            <p:cNvSpPr/>
            <p:nvPr/>
          </p:nvSpPr>
          <p:spPr>
            <a:xfrm>
              <a:off x="1331640" y="49051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8" name="Oval 357"/>
            <p:cNvSpPr/>
            <p:nvPr/>
          </p:nvSpPr>
          <p:spPr>
            <a:xfrm>
              <a:off x="13316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9" name="Oval 358"/>
            <p:cNvSpPr/>
            <p:nvPr/>
          </p:nvSpPr>
          <p:spPr>
            <a:xfrm>
              <a:off x="1331640" y="52099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0" name="Oval 359"/>
            <p:cNvSpPr/>
            <p:nvPr/>
          </p:nvSpPr>
          <p:spPr>
            <a:xfrm>
              <a:off x="13316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1" name="Oval 360"/>
            <p:cNvSpPr/>
            <p:nvPr/>
          </p:nvSpPr>
          <p:spPr>
            <a:xfrm>
              <a:off x="1331640" y="55147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2" name="Oval 361"/>
            <p:cNvSpPr/>
            <p:nvPr/>
          </p:nvSpPr>
          <p:spPr>
            <a:xfrm>
              <a:off x="1187624" y="18589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3" name="Oval 362"/>
            <p:cNvSpPr/>
            <p:nvPr/>
          </p:nvSpPr>
          <p:spPr>
            <a:xfrm>
              <a:off x="1187624" y="20113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4" name="Oval 363"/>
            <p:cNvSpPr/>
            <p:nvPr/>
          </p:nvSpPr>
          <p:spPr>
            <a:xfrm>
              <a:off x="1187624" y="21637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5" name="Oval 364"/>
            <p:cNvSpPr/>
            <p:nvPr/>
          </p:nvSpPr>
          <p:spPr>
            <a:xfrm>
              <a:off x="1187624" y="23161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6" name="Oval 365"/>
            <p:cNvSpPr/>
            <p:nvPr/>
          </p:nvSpPr>
          <p:spPr>
            <a:xfrm>
              <a:off x="1187624" y="24685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7" name="Oval 366"/>
            <p:cNvSpPr/>
            <p:nvPr/>
          </p:nvSpPr>
          <p:spPr>
            <a:xfrm>
              <a:off x="1187624" y="26209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8" name="Oval 367"/>
            <p:cNvSpPr/>
            <p:nvPr/>
          </p:nvSpPr>
          <p:spPr>
            <a:xfrm>
              <a:off x="1187624" y="27733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9" name="Oval 368"/>
            <p:cNvSpPr/>
            <p:nvPr/>
          </p:nvSpPr>
          <p:spPr>
            <a:xfrm>
              <a:off x="1187624" y="29257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0" name="Oval 369"/>
            <p:cNvSpPr/>
            <p:nvPr/>
          </p:nvSpPr>
          <p:spPr>
            <a:xfrm>
              <a:off x="1187624" y="30781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1" name="Oval 370"/>
            <p:cNvSpPr/>
            <p:nvPr/>
          </p:nvSpPr>
          <p:spPr>
            <a:xfrm>
              <a:off x="1187624" y="32305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2" name="Oval 371"/>
            <p:cNvSpPr/>
            <p:nvPr/>
          </p:nvSpPr>
          <p:spPr>
            <a:xfrm>
              <a:off x="1187624" y="33829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3" name="Oval 372"/>
            <p:cNvSpPr/>
            <p:nvPr/>
          </p:nvSpPr>
          <p:spPr>
            <a:xfrm>
              <a:off x="1187624" y="35353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4" name="Oval 373"/>
            <p:cNvSpPr/>
            <p:nvPr/>
          </p:nvSpPr>
          <p:spPr>
            <a:xfrm>
              <a:off x="1187624" y="36877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5" name="Oval 374"/>
            <p:cNvSpPr/>
            <p:nvPr/>
          </p:nvSpPr>
          <p:spPr>
            <a:xfrm>
              <a:off x="1187624" y="38401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6" name="Oval 375"/>
            <p:cNvSpPr/>
            <p:nvPr/>
          </p:nvSpPr>
          <p:spPr>
            <a:xfrm>
              <a:off x="1187624" y="39925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7" name="Oval 376"/>
            <p:cNvSpPr/>
            <p:nvPr/>
          </p:nvSpPr>
          <p:spPr>
            <a:xfrm>
              <a:off x="1187624" y="41449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8" name="Oval 377"/>
            <p:cNvSpPr/>
            <p:nvPr/>
          </p:nvSpPr>
          <p:spPr>
            <a:xfrm>
              <a:off x="1187624" y="42973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9" name="Oval 378"/>
            <p:cNvSpPr/>
            <p:nvPr/>
          </p:nvSpPr>
          <p:spPr>
            <a:xfrm>
              <a:off x="1187624" y="44497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0" name="Oval 379"/>
            <p:cNvSpPr/>
            <p:nvPr/>
          </p:nvSpPr>
          <p:spPr>
            <a:xfrm>
              <a:off x="1187624" y="46021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1" name="Oval 380"/>
            <p:cNvSpPr/>
            <p:nvPr/>
          </p:nvSpPr>
          <p:spPr>
            <a:xfrm>
              <a:off x="1187624" y="47545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2" name="Oval 381"/>
            <p:cNvSpPr/>
            <p:nvPr/>
          </p:nvSpPr>
          <p:spPr>
            <a:xfrm>
              <a:off x="1187624" y="49069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3" name="Oval 382"/>
            <p:cNvSpPr/>
            <p:nvPr/>
          </p:nvSpPr>
          <p:spPr>
            <a:xfrm>
              <a:off x="1187624" y="50593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4" name="Oval 383"/>
            <p:cNvSpPr/>
            <p:nvPr/>
          </p:nvSpPr>
          <p:spPr>
            <a:xfrm>
              <a:off x="1187624" y="52117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5" name="Oval 384"/>
            <p:cNvSpPr/>
            <p:nvPr/>
          </p:nvSpPr>
          <p:spPr>
            <a:xfrm>
              <a:off x="1187624" y="53641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6" name="Oval 385"/>
            <p:cNvSpPr/>
            <p:nvPr/>
          </p:nvSpPr>
          <p:spPr>
            <a:xfrm>
              <a:off x="1187624" y="55165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7" name="Oval 386"/>
            <p:cNvSpPr/>
            <p:nvPr/>
          </p:nvSpPr>
          <p:spPr>
            <a:xfrm>
              <a:off x="1043608" y="18606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8" name="Oval 387"/>
            <p:cNvSpPr/>
            <p:nvPr/>
          </p:nvSpPr>
          <p:spPr>
            <a:xfrm>
              <a:off x="10436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9" name="Oval 388"/>
            <p:cNvSpPr/>
            <p:nvPr/>
          </p:nvSpPr>
          <p:spPr>
            <a:xfrm>
              <a:off x="1043608" y="21654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0" name="Oval 389"/>
            <p:cNvSpPr/>
            <p:nvPr/>
          </p:nvSpPr>
          <p:spPr>
            <a:xfrm>
              <a:off x="10436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1" name="Oval 390"/>
            <p:cNvSpPr/>
            <p:nvPr/>
          </p:nvSpPr>
          <p:spPr>
            <a:xfrm>
              <a:off x="1043608" y="24702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2" name="Oval 391"/>
            <p:cNvSpPr/>
            <p:nvPr/>
          </p:nvSpPr>
          <p:spPr>
            <a:xfrm>
              <a:off x="10436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3" name="Oval 392"/>
            <p:cNvSpPr/>
            <p:nvPr/>
          </p:nvSpPr>
          <p:spPr>
            <a:xfrm>
              <a:off x="1043608" y="27750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4" name="Oval 393"/>
            <p:cNvSpPr/>
            <p:nvPr/>
          </p:nvSpPr>
          <p:spPr>
            <a:xfrm>
              <a:off x="10436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5" name="Oval 394"/>
            <p:cNvSpPr/>
            <p:nvPr/>
          </p:nvSpPr>
          <p:spPr>
            <a:xfrm>
              <a:off x="1043608" y="30798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6" name="Oval 395"/>
            <p:cNvSpPr/>
            <p:nvPr/>
          </p:nvSpPr>
          <p:spPr>
            <a:xfrm>
              <a:off x="10436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7" name="Oval 396"/>
            <p:cNvSpPr/>
            <p:nvPr/>
          </p:nvSpPr>
          <p:spPr>
            <a:xfrm>
              <a:off x="1043608" y="33846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8" name="Oval 397"/>
            <p:cNvSpPr/>
            <p:nvPr/>
          </p:nvSpPr>
          <p:spPr>
            <a:xfrm>
              <a:off x="10436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9" name="Oval 398"/>
            <p:cNvSpPr/>
            <p:nvPr/>
          </p:nvSpPr>
          <p:spPr>
            <a:xfrm>
              <a:off x="1043608" y="36894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0" name="Oval 399"/>
            <p:cNvSpPr/>
            <p:nvPr/>
          </p:nvSpPr>
          <p:spPr>
            <a:xfrm>
              <a:off x="10436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1" name="Oval 400"/>
            <p:cNvSpPr/>
            <p:nvPr/>
          </p:nvSpPr>
          <p:spPr>
            <a:xfrm>
              <a:off x="1043608" y="39942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2" name="Oval 401"/>
            <p:cNvSpPr/>
            <p:nvPr/>
          </p:nvSpPr>
          <p:spPr>
            <a:xfrm>
              <a:off x="10436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3" name="Oval 402"/>
            <p:cNvSpPr/>
            <p:nvPr/>
          </p:nvSpPr>
          <p:spPr>
            <a:xfrm>
              <a:off x="1043608" y="42990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4" name="Oval 403"/>
            <p:cNvSpPr/>
            <p:nvPr/>
          </p:nvSpPr>
          <p:spPr>
            <a:xfrm>
              <a:off x="10436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5" name="Oval 404"/>
            <p:cNvSpPr/>
            <p:nvPr/>
          </p:nvSpPr>
          <p:spPr>
            <a:xfrm>
              <a:off x="1043608" y="46038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6" name="Oval 405"/>
            <p:cNvSpPr/>
            <p:nvPr/>
          </p:nvSpPr>
          <p:spPr>
            <a:xfrm>
              <a:off x="10436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7" name="Oval 406"/>
            <p:cNvSpPr/>
            <p:nvPr/>
          </p:nvSpPr>
          <p:spPr>
            <a:xfrm>
              <a:off x="1043608" y="49086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8" name="Oval 407"/>
            <p:cNvSpPr/>
            <p:nvPr/>
          </p:nvSpPr>
          <p:spPr>
            <a:xfrm>
              <a:off x="10436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9" name="Oval 408"/>
            <p:cNvSpPr/>
            <p:nvPr/>
          </p:nvSpPr>
          <p:spPr>
            <a:xfrm>
              <a:off x="1043608" y="52134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0" name="Oval 409"/>
            <p:cNvSpPr/>
            <p:nvPr/>
          </p:nvSpPr>
          <p:spPr>
            <a:xfrm>
              <a:off x="10436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1" name="Oval 410"/>
            <p:cNvSpPr/>
            <p:nvPr/>
          </p:nvSpPr>
          <p:spPr>
            <a:xfrm>
              <a:off x="1043608" y="55182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937" name="Rectangle 936"/>
          <p:cNvSpPr/>
          <p:nvPr/>
        </p:nvSpPr>
        <p:spPr>
          <a:xfrm>
            <a:off x="4211960" y="2009716"/>
            <a:ext cx="792088" cy="379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55" name="Group 754"/>
          <p:cNvGrpSpPr/>
          <p:nvPr/>
        </p:nvGrpSpPr>
        <p:grpSpPr>
          <a:xfrm>
            <a:off x="4292916" y="2005692"/>
            <a:ext cx="2151292" cy="3416067"/>
            <a:chOff x="3131840" y="2009564"/>
            <a:chExt cx="1845919" cy="3416067"/>
          </a:xfrm>
        </p:grpSpPr>
        <p:sp>
          <p:nvSpPr>
            <p:cNvPr id="756" name="Oval 755"/>
            <p:cNvSpPr/>
            <p:nvPr/>
          </p:nvSpPr>
          <p:spPr>
            <a:xfrm>
              <a:off x="49320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7" name="Oval 756"/>
            <p:cNvSpPr/>
            <p:nvPr/>
          </p:nvSpPr>
          <p:spPr>
            <a:xfrm>
              <a:off x="49320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8" name="Oval 757"/>
            <p:cNvSpPr/>
            <p:nvPr/>
          </p:nvSpPr>
          <p:spPr>
            <a:xfrm>
              <a:off x="49320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9" name="Oval 758"/>
            <p:cNvSpPr/>
            <p:nvPr/>
          </p:nvSpPr>
          <p:spPr>
            <a:xfrm>
              <a:off x="49320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0" name="Oval 759"/>
            <p:cNvSpPr/>
            <p:nvPr/>
          </p:nvSpPr>
          <p:spPr>
            <a:xfrm>
              <a:off x="49320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1" name="Oval 760"/>
            <p:cNvSpPr/>
            <p:nvPr/>
          </p:nvSpPr>
          <p:spPr>
            <a:xfrm>
              <a:off x="49320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2" name="Oval 761"/>
            <p:cNvSpPr/>
            <p:nvPr/>
          </p:nvSpPr>
          <p:spPr>
            <a:xfrm>
              <a:off x="49320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3" name="Oval 762"/>
            <p:cNvSpPr/>
            <p:nvPr/>
          </p:nvSpPr>
          <p:spPr>
            <a:xfrm>
              <a:off x="49320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4" name="Oval 763"/>
            <p:cNvSpPr/>
            <p:nvPr/>
          </p:nvSpPr>
          <p:spPr>
            <a:xfrm>
              <a:off x="49320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5" name="Oval 764"/>
            <p:cNvSpPr/>
            <p:nvPr/>
          </p:nvSpPr>
          <p:spPr>
            <a:xfrm>
              <a:off x="49320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6" name="Oval 765"/>
            <p:cNvSpPr/>
            <p:nvPr/>
          </p:nvSpPr>
          <p:spPr>
            <a:xfrm>
              <a:off x="49320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7" name="Oval 766"/>
            <p:cNvSpPr/>
            <p:nvPr/>
          </p:nvSpPr>
          <p:spPr>
            <a:xfrm>
              <a:off x="49320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8" name="Oval 767"/>
            <p:cNvSpPr/>
            <p:nvPr/>
          </p:nvSpPr>
          <p:spPr>
            <a:xfrm>
              <a:off x="46440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9" name="Oval 768"/>
            <p:cNvSpPr/>
            <p:nvPr/>
          </p:nvSpPr>
          <p:spPr>
            <a:xfrm>
              <a:off x="46440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0" name="Oval 769"/>
            <p:cNvSpPr/>
            <p:nvPr/>
          </p:nvSpPr>
          <p:spPr>
            <a:xfrm>
              <a:off x="46440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1" name="Oval 770"/>
            <p:cNvSpPr/>
            <p:nvPr/>
          </p:nvSpPr>
          <p:spPr>
            <a:xfrm>
              <a:off x="46440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2" name="Oval 771"/>
            <p:cNvSpPr/>
            <p:nvPr/>
          </p:nvSpPr>
          <p:spPr>
            <a:xfrm>
              <a:off x="46440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3" name="Oval 772"/>
            <p:cNvSpPr/>
            <p:nvPr/>
          </p:nvSpPr>
          <p:spPr>
            <a:xfrm>
              <a:off x="46440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4" name="Oval 773"/>
            <p:cNvSpPr/>
            <p:nvPr/>
          </p:nvSpPr>
          <p:spPr>
            <a:xfrm>
              <a:off x="46440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5" name="Oval 774"/>
            <p:cNvSpPr/>
            <p:nvPr/>
          </p:nvSpPr>
          <p:spPr>
            <a:xfrm>
              <a:off x="46440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6" name="Oval 775"/>
            <p:cNvSpPr/>
            <p:nvPr/>
          </p:nvSpPr>
          <p:spPr>
            <a:xfrm>
              <a:off x="46440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7" name="Oval 776"/>
            <p:cNvSpPr/>
            <p:nvPr/>
          </p:nvSpPr>
          <p:spPr>
            <a:xfrm>
              <a:off x="46440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8" name="Oval 777"/>
            <p:cNvSpPr/>
            <p:nvPr/>
          </p:nvSpPr>
          <p:spPr>
            <a:xfrm>
              <a:off x="46440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9" name="Oval 778"/>
            <p:cNvSpPr/>
            <p:nvPr/>
          </p:nvSpPr>
          <p:spPr>
            <a:xfrm>
              <a:off x="46440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0" name="Oval 779"/>
            <p:cNvSpPr/>
            <p:nvPr/>
          </p:nvSpPr>
          <p:spPr>
            <a:xfrm>
              <a:off x="4355976" y="20166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1" name="Oval 780"/>
            <p:cNvSpPr/>
            <p:nvPr/>
          </p:nvSpPr>
          <p:spPr>
            <a:xfrm>
              <a:off x="4355976" y="23214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2" name="Oval 781"/>
            <p:cNvSpPr/>
            <p:nvPr/>
          </p:nvSpPr>
          <p:spPr>
            <a:xfrm>
              <a:off x="4355976" y="26262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3" name="Oval 782"/>
            <p:cNvSpPr/>
            <p:nvPr/>
          </p:nvSpPr>
          <p:spPr>
            <a:xfrm>
              <a:off x="4355976" y="29310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4" name="Oval 783"/>
            <p:cNvSpPr/>
            <p:nvPr/>
          </p:nvSpPr>
          <p:spPr>
            <a:xfrm>
              <a:off x="4355976" y="32358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5" name="Oval 784"/>
            <p:cNvSpPr/>
            <p:nvPr/>
          </p:nvSpPr>
          <p:spPr>
            <a:xfrm>
              <a:off x="4355976" y="35406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6" name="Oval 785"/>
            <p:cNvSpPr/>
            <p:nvPr/>
          </p:nvSpPr>
          <p:spPr>
            <a:xfrm>
              <a:off x="4355976" y="38454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7" name="Oval 786"/>
            <p:cNvSpPr/>
            <p:nvPr/>
          </p:nvSpPr>
          <p:spPr>
            <a:xfrm>
              <a:off x="4355976" y="41502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8" name="Oval 787"/>
            <p:cNvSpPr/>
            <p:nvPr/>
          </p:nvSpPr>
          <p:spPr>
            <a:xfrm>
              <a:off x="4355976" y="44550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9" name="Oval 788"/>
            <p:cNvSpPr/>
            <p:nvPr/>
          </p:nvSpPr>
          <p:spPr>
            <a:xfrm>
              <a:off x="4355976" y="47597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0" name="Oval 789"/>
            <p:cNvSpPr/>
            <p:nvPr/>
          </p:nvSpPr>
          <p:spPr>
            <a:xfrm>
              <a:off x="4355976" y="50645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1" name="Oval 790"/>
            <p:cNvSpPr/>
            <p:nvPr/>
          </p:nvSpPr>
          <p:spPr>
            <a:xfrm>
              <a:off x="4355976" y="53693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2" name="Oval 791"/>
            <p:cNvSpPr/>
            <p:nvPr/>
          </p:nvSpPr>
          <p:spPr>
            <a:xfrm>
              <a:off x="3995936" y="20165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3" name="Oval 792"/>
            <p:cNvSpPr/>
            <p:nvPr/>
          </p:nvSpPr>
          <p:spPr>
            <a:xfrm>
              <a:off x="3995936" y="23213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4" name="Oval 793"/>
            <p:cNvSpPr/>
            <p:nvPr/>
          </p:nvSpPr>
          <p:spPr>
            <a:xfrm>
              <a:off x="3995936" y="26261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5" name="Oval 794"/>
            <p:cNvSpPr/>
            <p:nvPr/>
          </p:nvSpPr>
          <p:spPr>
            <a:xfrm>
              <a:off x="3995936" y="29309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6" name="Oval 795"/>
            <p:cNvSpPr/>
            <p:nvPr/>
          </p:nvSpPr>
          <p:spPr>
            <a:xfrm>
              <a:off x="3995936" y="32357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7" name="Oval 796"/>
            <p:cNvSpPr/>
            <p:nvPr/>
          </p:nvSpPr>
          <p:spPr>
            <a:xfrm>
              <a:off x="3995936" y="35405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8" name="Oval 797"/>
            <p:cNvSpPr/>
            <p:nvPr/>
          </p:nvSpPr>
          <p:spPr>
            <a:xfrm>
              <a:off x="3995936" y="38453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9" name="Oval 798"/>
            <p:cNvSpPr/>
            <p:nvPr/>
          </p:nvSpPr>
          <p:spPr>
            <a:xfrm>
              <a:off x="3995936" y="41501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0" name="Oval 799"/>
            <p:cNvSpPr/>
            <p:nvPr/>
          </p:nvSpPr>
          <p:spPr>
            <a:xfrm>
              <a:off x="3995936" y="44549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1" name="Oval 800"/>
            <p:cNvSpPr/>
            <p:nvPr/>
          </p:nvSpPr>
          <p:spPr>
            <a:xfrm>
              <a:off x="3995936" y="47597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2" name="Oval 801"/>
            <p:cNvSpPr/>
            <p:nvPr/>
          </p:nvSpPr>
          <p:spPr>
            <a:xfrm>
              <a:off x="3995936" y="50645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3" name="Oval 802"/>
            <p:cNvSpPr/>
            <p:nvPr/>
          </p:nvSpPr>
          <p:spPr>
            <a:xfrm>
              <a:off x="3995936" y="53693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4" name="Oval 803"/>
            <p:cNvSpPr/>
            <p:nvPr/>
          </p:nvSpPr>
          <p:spPr>
            <a:xfrm>
              <a:off x="3707904" y="20200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5" name="Oval 804"/>
            <p:cNvSpPr/>
            <p:nvPr/>
          </p:nvSpPr>
          <p:spPr>
            <a:xfrm>
              <a:off x="3707904" y="23248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6" name="Oval 805"/>
            <p:cNvSpPr/>
            <p:nvPr/>
          </p:nvSpPr>
          <p:spPr>
            <a:xfrm>
              <a:off x="3707904" y="26296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7" name="Oval 806"/>
            <p:cNvSpPr/>
            <p:nvPr/>
          </p:nvSpPr>
          <p:spPr>
            <a:xfrm>
              <a:off x="3707904" y="29344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8" name="Oval 807"/>
            <p:cNvSpPr/>
            <p:nvPr/>
          </p:nvSpPr>
          <p:spPr>
            <a:xfrm>
              <a:off x="3707904" y="32392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9" name="Oval 808"/>
            <p:cNvSpPr/>
            <p:nvPr/>
          </p:nvSpPr>
          <p:spPr>
            <a:xfrm>
              <a:off x="3707904" y="35440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0" name="Oval 809"/>
            <p:cNvSpPr/>
            <p:nvPr/>
          </p:nvSpPr>
          <p:spPr>
            <a:xfrm>
              <a:off x="3707904" y="38488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1" name="Oval 810"/>
            <p:cNvSpPr/>
            <p:nvPr/>
          </p:nvSpPr>
          <p:spPr>
            <a:xfrm>
              <a:off x="3707904" y="41536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2" name="Oval 811"/>
            <p:cNvSpPr/>
            <p:nvPr/>
          </p:nvSpPr>
          <p:spPr>
            <a:xfrm>
              <a:off x="3707904" y="44584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3" name="Oval 812"/>
            <p:cNvSpPr/>
            <p:nvPr/>
          </p:nvSpPr>
          <p:spPr>
            <a:xfrm>
              <a:off x="3707904" y="47632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4" name="Oval 813"/>
            <p:cNvSpPr/>
            <p:nvPr/>
          </p:nvSpPr>
          <p:spPr>
            <a:xfrm>
              <a:off x="3707904" y="50680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5" name="Oval 814"/>
            <p:cNvSpPr/>
            <p:nvPr/>
          </p:nvSpPr>
          <p:spPr>
            <a:xfrm>
              <a:off x="3707904" y="53728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6" name="Oval 815"/>
            <p:cNvSpPr/>
            <p:nvPr/>
          </p:nvSpPr>
          <p:spPr>
            <a:xfrm>
              <a:off x="3419872" y="20236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7" name="Oval 816"/>
            <p:cNvSpPr/>
            <p:nvPr/>
          </p:nvSpPr>
          <p:spPr>
            <a:xfrm>
              <a:off x="3419872" y="23284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8" name="Oval 817"/>
            <p:cNvSpPr/>
            <p:nvPr/>
          </p:nvSpPr>
          <p:spPr>
            <a:xfrm>
              <a:off x="3419872" y="26332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9" name="Oval 818"/>
            <p:cNvSpPr/>
            <p:nvPr/>
          </p:nvSpPr>
          <p:spPr>
            <a:xfrm>
              <a:off x="3419872" y="29380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0" name="Oval 819"/>
            <p:cNvSpPr/>
            <p:nvPr/>
          </p:nvSpPr>
          <p:spPr>
            <a:xfrm>
              <a:off x="3419872" y="32428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1" name="Oval 820"/>
            <p:cNvSpPr/>
            <p:nvPr/>
          </p:nvSpPr>
          <p:spPr>
            <a:xfrm>
              <a:off x="3419872" y="35475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2" name="Oval 821"/>
            <p:cNvSpPr/>
            <p:nvPr/>
          </p:nvSpPr>
          <p:spPr>
            <a:xfrm>
              <a:off x="3419872" y="38523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3" name="Oval 822"/>
            <p:cNvSpPr/>
            <p:nvPr/>
          </p:nvSpPr>
          <p:spPr>
            <a:xfrm>
              <a:off x="3419872" y="41571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4" name="Oval 823"/>
            <p:cNvSpPr/>
            <p:nvPr/>
          </p:nvSpPr>
          <p:spPr>
            <a:xfrm>
              <a:off x="3419872" y="44619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5" name="Oval 824"/>
            <p:cNvSpPr/>
            <p:nvPr/>
          </p:nvSpPr>
          <p:spPr>
            <a:xfrm>
              <a:off x="3419872" y="47667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6" name="Oval 825"/>
            <p:cNvSpPr/>
            <p:nvPr/>
          </p:nvSpPr>
          <p:spPr>
            <a:xfrm>
              <a:off x="3419872" y="50715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7" name="Oval 826"/>
            <p:cNvSpPr/>
            <p:nvPr/>
          </p:nvSpPr>
          <p:spPr>
            <a:xfrm>
              <a:off x="3419872" y="53763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8" name="Oval 827"/>
            <p:cNvSpPr/>
            <p:nvPr/>
          </p:nvSpPr>
          <p:spPr>
            <a:xfrm>
              <a:off x="3131840" y="20271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9" name="Oval 828"/>
            <p:cNvSpPr/>
            <p:nvPr/>
          </p:nvSpPr>
          <p:spPr>
            <a:xfrm>
              <a:off x="3131840" y="23319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0" name="Oval 829"/>
            <p:cNvSpPr/>
            <p:nvPr/>
          </p:nvSpPr>
          <p:spPr>
            <a:xfrm>
              <a:off x="3131840" y="26367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1" name="Oval 830"/>
            <p:cNvSpPr/>
            <p:nvPr/>
          </p:nvSpPr>
          <p:spPr>
            <a:xfrm>
              <a:off x="3131840" y="29415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2" name="Oval 831"/>
            <p:cNvSpPr/>
            <p:nvPr/>
          </p:nvSpPr>
          <p:spPr>
            <a:xfrm>
              <a:off x="3131840" y="32463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3" name="Oval 832"/>
            <p:cNvSpPr/>
            <p:nvPr/>
          </p:nvSpPr>
          <p:spPr>
            <a:xfrm>
              <a:off x="3131840" y="35511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4" name="Oval 833"/>
            <p:cNvSpPr/>
            <p:nvPr/>
          </p:nvSpPr>
          <p:spPr>
            <a:xfrm>
              <a:off x="3131840" y="38559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5" name="Oval 834"/>
            <p:cNvSpPr/>
            <p:nvPr/>
          </p:nvSpPr>
          <p:spPr>
            <a:xfrm>
              <a:off x="3131840" y="41607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6" name="Oval 835"/>
            <p:cNvSpPr/>
            <p:nvPr/>
          </p:nvSpPr>
          <p:spPr>
            <a:xfrm>
              <a:off x="3131840" y="44655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7" name="Oval 836"/>
            <p:cNvSpPr/>
            <p:nvPr/>
          </p:nvSpPr>
          <p:spPr>
            <a:xfrm>
              <a:off x="3131840" y="47703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8" name="Oval 837"/>
            <p:cNvSpPr/>
            <p:nvPr/>
          </p:nvSpPr>
          <p:spPr>
            <a:xfrm>
              <a:off x="3131840" y="50751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9" name="Oval 838"/>
            <p:cNvSpPr/>
            <p:nvPr/>
          </p:nvSpPr>
          <p:spPr>
            <a:xfrm>
              <a:off x="3131840" y="53799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938" name="TextBox 937"/>
          <p:cNvSpPr txBox="1"/>
          <p:nvPr/>
        </p:nvSpPr>
        <p:spPr>
          <a:xfrm>
            <a:off x="1688075" y="2918793"/>
            <a:ext cx="674361" cy="1446550"/>
          </a:xfrm>
          <a:prstGeom prst="rect">
            <a:avLst/>
          </a:prstGeom>
          <a:noFill/>
        </p:spPr>
        <p:txBody>
          <a:bodyPr wrap="square" rtlCol="0">
            <a:spAutoFit/>
          </a:bodyPr>
          <a:lstStyle/>
          <a:p>
            <a:r>
              <a:rPr lang="fi-FI" sz="8800" dirty="0"/>
              <a:t>+</a:t>
            </a:r>
          </a:p>
        </p:txBody>
      </p:sp>
      <p:sp>
        <p:nvSpPr>
          <p:cNvPr id="939" name="TextBox 938"/>
          <p:cNvSpPr txBox="1"/>
          <p:nvPr/>
        </p:nvSpPr>
        <p:spPr>
          <a:xfrm>
            <a:off x="4666867" y="2835934"/>
            <a:ext cx="674361" cy="1446550"/>
          </a:xfrm>
          <a:prstGeom prst="rect">
            <a:avLst/>
          </a:prstGeom>
          <a:noFill/>
        </p:spPr>
        <p:txBody>
          <a:bodyPr wrap="square" rtlCol="0">
            <a:spAutoFit/>
          </a:bodyPr>
          <a:lstStyle/>
          <a:p>
            <a:r>
              <a:rPr lang="fi-FI" sz="8800" dirty="0"/>
              <a:t>-</a:t>
            </a:r>
          </a:p>
        </p:txBody>
      </p:sp>
      <p:grpSp>
        <p:nvGrpSpPr>
          <p:cNvPr id="940" name="Group 939"/>
          <p:cNvGrpSpPr/>
          <p:nvPr/>
        </p:nvGrpSpPr>
        <p:grpSpPr>
          <a:xfrm>
            <a:off x="4106856" y="6165304"/>
            <a:ext cx="126014" cy="190332"/>
            <a:chOff x="7596336" y="2172928"/>
            <a:chExt cx="360040" cy="773543"/>
          </a:xfrm>
        </p:grpSpPr>
        <p:sp>
          <p:nvSpPr>
            <p:cNvPr id="45" name="Oval 44"/>
            <p:cNvSpPr/>
            <p:nvPr/>
          </p:nvSpPr>
          <p:spPr>
            <a:xfrm>
              <a:off x="7596336" y="2553297"/>
              <a:ext cx="360040" cy="3931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Isosceles Triangle 46"/>
            <p:cNvSpPr/>
            <p:nvPr/>
          </p:nvSpPr>
          <p:spPr>
            <a:xfrm>
              <a:off x="7596336" y="2172928"/>
              <a:ext cx="360040" cy="53755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942" name="Group 941"/>
          <p:cNvGrpSpPr/>
          <p:nvPr/>
        </p:nvGrpSpPr>
        <p:grpSpPr>
          <a:xfrm>
            <a:off x="4106856" y="5877272"/>
            <a:ext cx="126014" cy="190332"/>
            <a:chOff x="7596336" y="2172928"/>
            <a:chExt cx="360040" cy="773543"/>
          </a:xfrm>
        </p:grpSpPr>
        <p:sp>
          <p:nvSpPr>
            <p:cNvPr id="943" name="Oval 942"/>
            <p:cNvSpPr/>
            <p:nvPr/>
          </p:nvSpPr>
          <p:spPr>
            <a:xfrm>
              <a:off x="7596336" y="2553297"/>
              <a:ext cx="360040" cy="3931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44" name="Isosceles Triangle 943"/>
            <p:cNvSpPr/>
            <p:nvPr/>
          </p:nvSpPr>
          <p:spPr>
            <a:xfrm>
              <a:off x="7596336" y="2172928"/>
              <a:ext cx="360040" cy="53755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945" name="Group 944"/>
          <p:cNvGrpSpPr/>
          <p:nvPr/>
        </p:nvGrpSpPr>
        <p:grpSpPr>
          <a:xfrm>
            <a:off x="4106856" y="6449970"/>
            <a:ext cx="126014" cy="190332"/>
            <a:chOff x="7596336" y="2172928"/>
            <a:chExt cx="360040" cy="773543"/>
          </a:xfrm>
        </p:grpSpPr>
        <p:sp>
          <p:nvSpPr>
            <p:cNvPr id="946" name="Oval 945"/>
            <p:cNvSpPr/>
            <p:nvPr/>
          </p:nvSpPr>
          <p:spPr>
            <a:xfrm>
              <a:off x="7596336" y="2553297"/>
              <a:ext cx="360040" cy="3931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47" name="Isosceles Triangle 946"/>
            <p:cNvSpPr/>
            <p:nvPr/>
          </p:nvSpPr>
          <p:spPr>
            <a:xfrm>
              <a:off x="7596336" y="2172928"/>
              <a:ext cx="360040" cy="53755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941" name="Rectangle 940"/>
          <p:cNvSpPr/>
          <p:nvPr/>
        </p:nvSpPr>
        <p:spPr>
          <a:xfrm>
            <a:off x="3779912" y="5840488"/>
            <a:ext cx="848686" cy="90088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45367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17000" decel="17000" fill="hold" nodeType="withEffect">
                                  <p:stCondLst>
                                    <p:cond delay="100"/>
                                  </p:stCondLst>
                                  <p:childTnLst>
                                    <p:animMotion origin="layout" path="M 0.00538 -0.00046 C 0.01892 -0.00069 0.03246 -0.00116 0.046 -0.00116 " pathEditMode="relative" rAng="0" ptsTypes="fA">
                                      <p:cBhvr>
                                        <p:cTn id="6" dur="2000" fill="hold"/>
                                        <p:tgtEl>
                                          <p:spTgt spid="41"/>
                                        </p:tgtEl>
                                        <p:attrNameLst>
                                          <p:attrName>ppt_x</p:attrName>
                                          <p:attrName>ppt_y</p:attrName>
                                        </p:attrNameLst>
                                      </p:cBhvr>
                                      <p:rCtr x="2031" y="-46"/>
                                    </p:animMotion>
                                  </p:childTnLst>
                                </p:cTn>
                              </p:par>
                            </p:childTnLst>
                          </p:cTn>
                        </p:par>
                        <p:par>
                          <p:cTn id="7" fill="hold">
                            <p:stCondLst>
                              <p:cond delay="2100"/>
                            </p:stCondLst>
                            <p:childTnLst>
                              <p:par>
                                <p:cTn id="8" presetID="26" presetClass="emph" presetSubtype="0" repeatCount="indefinite" fill="hold" nodeType="afterEffect">
                                  <p:stCondLst>
                                    <p:cond delay="0"/>
                                  </p:stCondLst>
                                  <p:childTnLst>
                                    <p:animEffect transition="out" filter="fade">
                                      <p:cBhvr>
                                        <p:cTn id="9" dur="500" tmFilter="0, 0; .2, .5; .8, .5; 1, 0"/>
                                        <p:tgtEl>
                                          <p:spTgt spid="942"/>
                                        </p:tgtEl>
                                      </p:cBhvr>
                                    </p:animEffect>
                                    <p:animScale>
                                      <p:cBhvr>
                                        <p:cTn id="10" dur="250" autoRev="1" fill="hold"/>
                                        <p:tgtEl>
                                          <p:spTgt spid="942"/>
                                        </p:tgtEl>
                                      </p:cBhvr>
                                      <p:by x="105000" y="105000"/>
                                    </p:animScale>
                                  </p:childTnLst>
                                </p:cTn>
                              </p:par>
                              <p:par>
                                <p:cTn id="11" presetID="26" presetClass="emph" presetSubtype="0" repeatCount="indefinite" fill="hold" nodeType="withEffect">
                                  <p:stCondLst>
                                    <p:cond delay="400"/>
                                  </p:stCondLst>
                                  <p:childTnLst>
                                    <p:animEffect transition="out" filter="fade">
                                      <p:cBhvr>
                                        <p:cTn id="12" dur="500" tmFilter="0, 0; .2, .5; .8, .5; 1, 0"/>
                                        <p:tgtEl>
                                          <p:spTgt spid="940"/>
                                        </p:tgtEl>
                                      </p:cBhvr>
                                    </p:animEffect>
                                    <p:animScale>
                                      <p:cBhvr>
                                        <p:cTn id="13" dur="250" autoRev="1" fill="hold"/>
                                        <p:tgtEl>
                                          <p:spTgt spid="940"/>
                                        </p:tgtEl>
                                      </p:cBhvr>
                                      <p:by x="105000" y="105000"/>
                                    </p:animScale>
                                  </p:childTnLst>
                                </p:cTn>
                              </p:par>
                            </p:childTnLst>
                          </p:cTn>
                        </p:par>
                        <p:par>
                          <p:cTn id="14" fill="hold">
                            <p:stCondLst>
                              <p:cond delay="3000"/>
                            </p:stCondLst>
                            <p:childTnLst>
                              <p:par>
                                <p:cTn id="15" presetID="26" presetClass="emph" presetSubtype="0" repeatCount="indefinite" fill="hold" nodeType="afterEffect">
                                  <p:stCondLst>
                                    <p:cond delay="0"/>
                                  </p:stCondLst>
                                  <p:childTnLst>
                                    <p:animEffect transition="out" filter="fade">
                                      <p:cBhvr>
                                        <p:cTn id="16" dur="500" tmFilter="0, 0; .2, .5; .8, .5; 1, 0"/>
                                        <p:tgtEl>
                                          <p:spTgt spid="945"/>
                                        </p:tgtEl>
                                      </p:cBhvr>
                                    </p:animEffect>
                                    <p:animScale>
                                      <p:cBhvr>
                                        <p:cTn id="17" dur="250" autoRev="1" fill="hold"/>
                                        <p:tgtEl>
                                          <p:spTgt spid="945"/>
                                        </p:tgtEl>
                                      </p:cBhvr>
                                      <p:by x="105000" y="105000"/>
                                    </p:animScale>
                                  </p:childTnLst>
                                </p:cTn>
                              </p:par>
                            </p:childTnLst>
                          </p:cTn>
                        </p:par>
                        <p:par>
                          <p:cTn id="18" fill="hold">
                            <p:stCondLst>
                              <p:cond delay="3500"/>
                            </p:stCondLst>
                            <p:childTnLst>
                              <p:par>
                                <p:cTn id="19" presetID="2" presetClass="exit" presetSubtype="4" fill="hold" grpId="0" nodeType="afterEffect">
                                  <p:stCondLst>
                                    <p:cond delay="0"/>
                                  </p:stCondLst>
                                  <p:childTnLst>
                                    <p:anim calcmode="lin" valueType="num">
                                      <p:cBhvr additive="base">
                                        <p:cTn id="20" dur="5000"/>
                                        <p:tgtEl>
                                          <p:spTgt spid="941"/>
                                        </p:tgtEl>
                                        <p:attrNameLst>
                                          <p:attrName>ppt_x</p:attrName>
                                        </p:attrNameLst>
                                      </p:cBhvr>
                                      <p:tavLst>
                                        <p:tav tm="0">
                                          <p:val>
                                            <p:strVal val="ppt_x"/>
                                          </p:val>
                                        </p:tav>
                                        <p:tav tm="100000">
                                          <p:val>
                                            <p:strVal val="ppt_x"/>
                                          </p:val>
                                        </p:tav>
                                      </p:tavLst>
                                    </p:anim>
                                    <p:anim calcmode="lin" valueType="num">
                                      <p:cBhvr additive="base">
                                        <p:cTn id="21" dur="5000"/>
                                        <p:tgtEl>
                                          <p:spTgt spid="941"/>
                                        </p:tgtEl>
                                        <p:attrNameLst>
                                          <p:attrName>ppt_y</p:attrName>
                                        </p:attrNameLst>
                                      </p:cBhvr>
                                      <p:tavLst>
                                        <p:tav tm="0">
                                          <p:val>
                                            <p:strVal val="ppt_y"/>
                                          </p:val>
                                        </p:tav>
                                        <p:tav tm="100000">
                                          <p:val>
                                            <p:strVal val="1+ppt_h/2"/>
                                          </p:val>
                                        </p:tav>
                                      </p:tavLst>
                                    </p:anim>
                                    <p:set>
                                      <p:cBhvr>
                                        <p:cTn id="22" dur="1" fill="hold">
                                          <p:stCondLst>
                                            <p:cond delay="4999"/>
                                          </p:stCondLst>
                                        </p:cTn>
                                        <p:tgtEl>
                                          <p:spTgt spid="9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24"/>
          <a:stretch/>
        </p:blipFill>
        <p:spPr bwMode="auto">
          <a:xfrm flipH="1">
            <a:off x="2555776" y="1782759"/>
            <a:ext cx="1800200" cy="388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sv-FI" dirty="0"/>
              <a:t>Strukturens fuktbeteende med </a:t>
            </a:r>
            <a:br>
              <a:rPr lang="sv-FI" dirty="0"/>
            </a:br>
            <a:r>
              <a:rPr lang="sv-FI" dirty="0"/>
              <a:t>ångspärr</a:t>
            </a:r>
          </a:p>
        </p:txBody>
      </p:sp>
      <p:sp>
        <p:nvSpPr>
          <p:cNvPr id="6" name="Date Placeholder 5">
            <a:extLst>
              <a:ext uri="{FF2B5EF4-FFF2-40B4-BE49-F238E27FC236}">
                <a16:creationId xmlns:a16="http://schemas.microsoft.com/office/drawing/2014/main" id="{C49C285A-946C-4CAE-8074-FEBDA3A2F2C2}"/>
              </a:ext>
            </a:extLst>
          </p:cNvPr>
          <p:cNvSpPr>
            <a:spLocks noGrp="1"/>
          </p:cNvSpPr>
          <p:nvPr>
            <p:ph type="dt" sz="half" idx="2"/>
          </p:nvPr>
        </p:nvSpPr>
        <p:spPr/>
        <p:txBody>
          <a:bodyPr/>
          <a:lstStyle/>
          <a:p>
            <a:r>
              <a:rPr lang="fi-FI"/>
              <a:t>2019</a:t>
            </a:r>
            <a:endParaRPr lang="fi-FI" dirty="0"/>
          </a:p>
        </p:txBody>
      </p:sp>
      <p:sp>
        <p:nvSpPr>
          <p:cNvPr id="5" name="Slide Number Placeholder 4"/>
          <p:cNvSpPr>
            <a:spLocks noGrp="1"/>
          </p:cNvSpPr>
          <p:nvPr>
            <p:ph type="sldNum" sz="quarter" idx="4"/>
          </p:nvPr>
        </p:nvSpPr>
        <p:spPr/>
        <p:txBody>
          <a:bodyPr/>
          <a:lstStyle/>
          <a:p>
            <a:pPr>
              <a:defRPr/>
            </a:pPr>
            <a:fld id="{D0B1668D-8FF8-43CC-892A-1C8F649AD919}" type="slidenum">
              <a:rPr lang="fi-FI" altLang="fi-FI" smtClean="0"/>
              <a:pPr>
                <a:defRPr/>
              </a:pPr>
              <a:t>18</a:t>
            </a:fld>
            <a:endParaRPr lang="fi-FI" altLang="fi-FI"/>
          </a:p>
        </p:txBody>
      </p:sp>
      <p:grpSp>
        <p:nvGrpSpPr>
          <p:cNvPr id="12" name="Group 11"/>
          <p:cNvGrpSpPr/>
          <p:nvPr/>
        </p:nvGrpSpPr>
        <p:grpSpPr>
          <a:xfrm>
            <a:off x="1665216" y="1899358"/>
            <a:ext cx="1341863" cy="3719162"/>
            <a:chOff x="1043608" y="1844824"/>
            <a:chExt cx="1341863" cy="3719162"/>
          </a:xfrm>
        </p:grpSpPr>
        <p:sp>
          <p:nvSpPr>
            <p:cNvPr id="3" name="Oval 2"/>
            <p:cNvSpPr/>
            <p:nvPr/>
          </p:nvSpPr>
          <p:spPr>
            <a:xfrm>
              <a:off x="2339752" y="18448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Oval 47"/>
            <p:cNvSpPr/>
            <p:nvPr/>
          </p:nvSpPr>
          <p:spPr>
            <a:xfrm>
              <a:off x="2339752" y="19972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Oval 50"/>
            <p:cNvSpPr/>
            <p:nvPr/>
          </p:nvSpPr>
          <p:spPr>
            <a:xfrm>
              <a:off x="2339752" y="21496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Oval 52"/>
            <p:cNvSpPr/>
            <p:nvPr/>
          </p:nvSpPr>
          <p:spPr>
            <a:xfrm>
              <a:off x="2339752" y="23020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Oval 54"/>
            <p:cNvSpPr/>
            <p:nvPr/>
          </p:nvSpPr>
          <p:spPr>
            <a:xfrm>
              <a:off x="2339752" y="24544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Oval 56"/>
            <p:cNvSpPr/>
            <p:nvPr/>
          </p:nvSpPr>
          <p:spPr>
            <a:xfrm>
              <a:off x="2339752" y="26068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Oval 58"/>
            <p:cNvSpPr/>
            <p:nvPr/>
          </p:nvSpPr>
          <p:spPr>
            <a:xfrm>
              <a:off x="2339752" y="27592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Oval 60"/>
            <p:cNvSpPr/>
            <p:nvPr/>
          </p:nvSpPr>
          <p:spPr>
            <a:xfrm>
              <a:off x="2339752" y="29116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Oval 62"/>
            <p:cNvSpPr/>
            <p:nvPr/>
          </p:nvSpPr>
          <p:spPr>
            <a:xfrm>
              <a:off x="2339752" y="30640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Oval 64"/>
            <p:cNvSpPr/>
            <p:nvPr/>
          </p:nvSpPr>
          <p:spPr>
            <a:xfrm>
              <a:off x="2339752" y="32164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Oval 66"/>
            <p:cNvSpPr/>
            <p:nvPr/>
          </p:nvSpPr>
          <p:spPr>
            <a:xfrm>
              <a:off x="2339752" y="33688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Oval 72"/>
            <p:cNvSpPr/>
            <p:nvPr/>
          </p:nvSpPr>
          <p:spPr>
            <a:xfrm>
              <a:off x="2339752" y="35212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Oval 73"/>
            <p:cNvSpPr/>
            <p:nvPr/>
          </p:nvSpPr>
          <p:spPr>
            <a:xfrm>
              <a:off x="2339752" y="36736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Oval 74"/>
            <p:cNvSpPr/>
            <p:nvPr/>
          </p:nvSpPr>
          <p:spPr>
            <a:xfrm>
              <a:off x="2339752" y="38260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Oval 75"/>
            <p:cNvSpPr/>
            <p:nvPr/>
          </p:nvSpPr>
          <p:spPr>
            <a:xfrm>
              <a:off x="2339752" y="39784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Oval 76"/>
            <p:cNvSpPr/>
            <p:nvPr/>
          </p:nvSpPr>
          <p:spPr>
            <a:xfrm>
              <a:off x="2339752" y="41308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Oval 77"/>
            <p:cNvSpPr/>
            <p:nvPr/>
          </p:nvSpPr>
          <p:spPr>
            <a:xfrm>
              <a:off x="2339752" y="42832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Oval 78"/>
            <p:cNvSpPr/>
            <p:nvPr/>
          </p:nvSpPr>
          <p:spPr>
            <a:xfrm>
              <a:off x="2339752" y="44356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Oval 79"/>
            <p:cNvSpPr/>
            <p:nvPr/>
          </p:nvSpPr>
          <p:spPr>
            <a:xfrm>
              <a:off x="2339752" y="45880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Oval 80"/>
            <p:cNvSpPr/>
            <p:nvPr/>
          </p:nvSpPr>
          <p:spPr>
            <a:xfrm>
              <a:off x="2339752" y="47404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Oval 81"/>
            <p:cNvSpPr/>
            <p:nvPr/>
          </p:nvSpPr>
          <p:spPr>
            <a:xfrm>
              <a:off x="2339752" y="48928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Oval 82"/>
            <p:cNvSpPr/>
            <p:nvPr/>
          </p:nvSpPr>
          <p:spPr>
            <a:xfrm>
              <a:off x="2339752" y="50452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Oval 83"/>
            <p:cNvSpPr/>
            <p:nvPr/>
          </p:nvSpPr>
          <p:spPr>
            <a:xfrm>
              <a:off x="2339752" y="51976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Oval 84"/>
            <p:cNvSpPr/>
            <p:nvPr/>
          </p:nvSpPr>
          <p:spPr>
            <a:xfrm>
              <a:off x="2339752" y="53500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6" name="Oval 85"/>
            <p:cNvSpPr/>
            <p:nvPr/>
          </p:nvSpPr>
          <p:spPr>
            <a:xfrm>
              <a:off x="2339752" y="55024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7" name="Oval 186"/>
            <p:cNvSpPr/>
            <p:nvPr/>
          </p:nvSpPr>
          <p:spPr>
            <a:xfrm>
              <a:off x="2195736" y="18465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8" name="Oval 187"/>
            <p:cNvSpPr/>
            <p:nvPr/>
          </p:nvSpPr>
          <p:spPr>
            <a:xfrm>
              <a:off x="2195736" y="19989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9" name="Oval 188"/>
            <p:cNvSpPr/>
            <p:nvPr/>
          </p:nvSpPr>
          <p:spPr>
            <a:xfrm>
              <a:off x="2195736" y="21513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0" name="Oval 189"/>
            <p:cNvSpPr/>
            <p:nvPr/>
          </p:nvSpPr>
          <p:spPr>
            <a:xfrm>
              <a:off x="2195736" y="23037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1" name="Oval 190"/>
            <p:cNvSpPr/>
            <p:nvPr/>
          </p:nvSpPr>
          <p:spPr>
            <a:xfrm>
              <a:off x="2195736" y="24561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2" name="Oval 191"/>
            <p:cNvSpPr/>
            <p:nvPr/>
          </p:nvSpPr>
          <p:spPr>
            <a:xfrm>
              <a:off x="2195736" y="26085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3" name="Oval 192"/>
            <p:cNvSpPr/>
            <p:nvPr/>
          </p:nvSpPr>
          <p:spPr>
            <a:xfrm>
              <a:off x="2195736" y="27609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4" name="Oval 193"/>
            <p:cNvSpPr/>
            <p:nvPr/>
          </p:nvSpPr>
          <p:spPr>
            <a:xfrm>
              <a:off x="2195736" y="29133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5" name="Oval 194"/>
            <p:cNvSpPr/>
            <p:nvPr/>
          </p:nvSpPr>
          <p:spPr>
            <a:xfrm>
              <a:off x="2195736" y="30657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6" name="Oval 195"/>
            <p:cNvSpPr/>
            <p:nvPr/>
          </p:nvSpPr>
          <p:spPr>
            <a:xfrm>
              <a:off x="2195736" y="32181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7" name="Oval 196"/>
            <p:cNvSpPr/>
            <p:nvPr/>
          </p:nvSpPr>
          <p:spPr>
            <a:xfrm>
              <a:off x="2195736" y="33705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8" name="Oval 197"/>
            <p:cNvSpPr/>
            <p:nvPr/>
          </p:nvSpPr>
          <p:spPr>
            <a:xfrm>
              <a:off x="2195736" y="35229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9" name="Oval 198"/>
            <p:cNvSpPr/>
            <p:nvPr/>
          </p:nvSpPr>
          <p:spPr>
            <a:xfrm>
              <a:off x="2195736" y="36753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0" name="Oval 199"/>
            <p:cNvSpPr/>
            <p:nvPr/>
          </p:nvSpPr>
          <p:spPr>
            <a:xfrm>
              <a:off x="2195736" y="38277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1" name="Oval 200"/>
            <p:cNvSpPr/>
            <p:nvPr/>
          </p:nvSpPr>
          <p:spPr>
            <a:xfrm>
              <a:off x="2195736" y="39801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2" name="Oval 201"/>
            <p:cNvSpPr/>
            <p:nvPr/>
          </p:nvSpPr>
          <p:spPr>
            <a:xfrm>
              <a:off x="2195736" y="41325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3" name="Oval 202"/>
            <p:cNvSpPr/>
            <p:nvPr/>
          </p:nvSpPr>
          <p:spPr>
            <a:xfrm>
              <a:off x="2195736" y="42849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4" name="Oval 203"/>
            <p:cNvSpPr/>
            <p:nvPr/>
          </p:nvSpPr>
          <p:spPr>
            <a:xfrm>
              <a:off x="2195736" y="44373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5" name="Oval 204"/>
            <p:cNvSpPr/>
            <p:nvPr/>
          </p:nvSpPr>
          <p:spPr>
            <a:xfrm>
              <a:off x="2195736" y="45897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6" name="Oval 205"/>
            <p:cNvSpPr/>
            <p:nvPr/>
          </p:nvSpPr>
          <p:spPr>
            <a:xfrm>
              <a:off x="2195736" y="47421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7" name="Oval 206"/>
            <p:cNvSpPr/>
            <p:nvPr/>
          </p:nvSpPr>
          <p:spPr>
            <a:xfrm>
              <a:off x="2195736" y="48945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8" name="Oval 207"/>
            <p:cNvSpPr/>
            <p:nvPr/>
          </p:nvSpPr>
          <p:spPr>
            <a:xfrm>
              <a:off x="2195736" y="50469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9" name="Oval 208"/>
            <p:cNvSpPr/>
            <p:nvPr/>
          </p:nvSpPr>
          <p:spPr>
            <a:xfrm>
              <a:off x="2195736" y="51993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0" name="Oval 209"/>
            <p:cNvSpPr/>
            <p:nvPr/>
          </p:nvSpPr>
          <p:spPr>
            <a:xfrm>
              <a:off x="2195736" y="53517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1" name="Oval 210"/>
            <p:cNvSpPr/>
            <p:nvPr/>
          </p:nvSpPr>
          <p:spPr>
            <a:xfrm>
              <a:off x="2195736" y="55041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2" name="Oval 211"/>
            <p:cNvSpPr/>
            <p:nvPr/>
          </p:nvSpPr>
          <p:spPr>
            <a:xfrm>
              <a:off x="2051720" y="18483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3" name="Oval 212"/>
            <p:cNvSpPr/>
            <p:nvPr/>
          </p:nvSpPr>
          <p:spPr>
            <a:xfrm>
              <a:off x="2051720" y="20007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4" name="Oval 213"/>
            <p:cNvSpPr/>
            <p:nvPr/>
          </p:nvSpPr>
          <p:spPr>
            <a:xfrm>
              <a:off x="2051720" y="21531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5" name="Oval 214"/>
            <p:cNvSpPr/>
            <p:nvPr/>
          </p:nvSpPr>
          <p:spPr>
            <a:xfrm>
              <a:off x="2051720" y="23055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6" name="Oval 215"/>
            <p:cNvSpPr/>
            <p:nvPr/>
          </p:nvSpPr>
          <p:spPr>
            <a:xfrm>
              <a:off x="2051720" y="24579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7" name="Oval 216"/>
            <p:cNvSpPr/>
            <p:nvPr/>
          </p:nvSpPr>
          <p:spPr>
            <a:xfrm>
              <a:off x="2051720" y="26103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8" name="Oval 217"/>
            <p:cNvSpPr/>
            <p:nvPr/>
          </p:nvSpPr>
          <p:spPr>
            <a:xfrm>
              <a:off x="2051720" y="27627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9" name="Oval 218"/>
            <p:cNvSpPr/>
            <p:nvPr/>
          </p:nvSpPr>
          <p:spPr>
            <a:xfrm>
              <a:off x="2051720" y="29151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0" name="Oval 219"/>
            <p:cNvSpPr/>
            <p:nvPr/>
          </p:nvSpPr>
          <p:spPr>
            <a:xfrm>
              <a:off x="2051720" y="30675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1" name="Oval 220"/>
            <p:cNvSpPr/>
            <p:nvPr/>
          </p:nvSpPr>
          <p:spPr>
            <a:xfrm>
              <a:off x="2051720" y="32199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2" name="Oval 221"/>
            <p:cNvSpPr/>
            <p:nvPr/>
          </p:nvSpPr>
          <p:spPr>
            <a:xfrm>
              <a:off x="2051720" y="33723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3" name="Oval 222"/>
            <p:cNvSpPr/>
            <p:nvPr/>
          </p:nvSpPr>
          <p:spPr>
            <a:xfrm>
              <a:off x="2051720" y="35247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4" name="Oval 223"/>
            <p:cNvSpPr/>
            <p:nvPr/>
          </p:nvSpPr>
          <p:spPr>
            <a:xfrm>
              <a:off x="2051720" y="36771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5" name="Oval 224"/>
            <p:cNvSpPr/>
            <p:nvPr/>
          </p:nvSpPr>
          <p:spPr>
            <a:xfrm>
              <a:off x="2051720" y="38295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6" name="Oval 225"/>
            <p:cNvSpPr/>
            <p:nvPr/>
          </p:nvSpPr>
          <p:spPr>
            <a:xfrm>
              <a:off x="2051720" y="39819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7" name="Oval 226"/>
            <p:cNvSpPr/>
            <p:nvPr/>
          </p:nvSpPr>
          <p:spPr>
            <a:xfrm>
              <a:off x="2051720" y="41343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8" name="Oval 227"/>
            <p:cNvSpPr/>
            <p:nvPr/>
          </p:nvSpPr>
          <p:spPr>
            <a:xfrm>
              <a:off x="2051720" y="42867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9" name="Oval 228"/>
            <p:cNvSpPr/>
            <p:nvPr/>
          </p:nvSpPr>
          <p:spPr>
            <a:xfrm>
              <a:off x="2051720" y="44391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0" name="Oval 229"/>
            <p:cNvSpPr/>
            <p:nvPr/>
          </p:nvSpPr>
          <p:spPr>
            <a:xfrm>
              <a:off x="2051720" y="45915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1" name="Oval 230"/>
            <p:cNvSpPr/>
            <p:nvPr/>
          </p:nvSpPr>
          <p:spPr>
            <a:xfrm>
              <a:off x="2051720" y="47439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2" name="Oval 231"/>
            <p:cNvSpPr/>
            <p:nvPr/>
          </p:nvSpPr>
          <p:spPr>
            <a:xfrm>
              <a:off x="2051720" y="48963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3" name="Oval 232"/>
            <p:cNvSpPr/>
            <p:nvPr/>
          </p:nvSpPr>
          <p:spPr>
            <a:xfrm>
              <a:off x="2051720" y="50487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4" name="Oval 233"/>
            <p:cNvSpPr/>
            <p:nvPr/>
          </p:nvSpPr>
          <p:spPr>
            <a:xfrm>
              <a:off x="2051720" y="52011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5" name="Oval 234"/>
            <p:cNvSpPr/>
            <p:nvPr/>
          </p:nvSpPr>
          <p:spPr>
            <a:xfrm>
              <a:off x="2051720" y="53535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6" name="Oval 235"/>
            <p:cNvSpPr/>
            <p:nvPr/>
          </p:nvSpPr>
          <p:spPr>
            <a:xfrm>
              <a:off x="2051720" y="55059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7" name="Oval 236"/>
            <p:cNvSpPr/>
            <p:nvPr/>
          </p:nvSpPr>
          <p:spPr>
            <a:xfrm>
              <a:off x="1907704" y="18501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8" name="Oval 237"/>
            <p:cNvSpPr/>
            <p:nvPr/>
          </p:nvSpPr>
          <p:spPr>
            <a:xfrm>
              <a:off x="1907704" y="20025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9" name="Oval 238"/>
            <p:cNvSpPr/>
            <p:nvPr/>
          </p:nvSpPr>
          <p:spPr>
            <a:xfrm>
              <a:off x="1907704" y="21549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0" name="Oval 239"/>
            <p:cNvSpPr/>
            <p:nvPr/>
          </p:nvSpPr>
          <p:spPr>
            <a:xfrm>
              <a:off x="1907704" y="23073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1" name="Oval 240"/>
            <p:cNvSpPr/>
            <p:nvPr/>
          </p:nvSpPr>
          <p:spPr>
            <a:xfrm>
              <a:off x="1907704" y="24597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2" name="Oval 241"/>
            <p:cNvSpPr/>
            <p:nvPr/>
          </p:nvSpPr>
          <p:spPr>
            <a:xfrm>
              <a:off x="1907704" y="26121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3" name="Oval 242"/>
            <p:cNvSpPr/>
            <p:nvPr/>
          </p:nvSpPr>
          <p:spPr>
            <a:xfrm>
              <a:off x="1907704" y="27645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4" name="Oval 243"/>
            <p:cNvSpPr/>
            <p:nvPr/>
          </p:nvSpPr>
          <p:spPr>
            <a:xfrm>
              <a:off x="1907704" y="29169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5" name="Oval 244"/>
            <p:cNvSpPr/>
            <p:nvPr/>
          </p:nvSpPr>
          <p:spPr>
            <a:xfrm>
              <a:off x="1907704" y="30693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6" name="Oval 245"/>
            <p:cNvSpPr/>
            <p:nvPr/>
          </p:nvSpPr>
          <p:spPr>
            <a:xfrm>
              <a:off x="1907704" y="32217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7" name="Oval 246"/>
            <p:cNvSpPr/>
            <p:nvPr/>
          </p:nvSpPr>
          <p:spPr>
            <a:xfrm>
              <a:off x="1907704" y="33741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8" name="Oval 247"/>
            <p:cNvSpPr/>
            <p:nvPr/>
          </p:nvSpPr>
          <p:spPr>
            <a:xfrm>
              <a:off x="1907704" y="35265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9" name="Oval 248"/>
            <p:cNvSpPr/>
            <p:nvPr/>
          </p:nvSpPr>
          <p:spPr>
            <a:xfrm>
              <a:off x="1907704" y="36789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0" name="Oval 249"/>
            <p:cNvSpPr/>
            <p:nvPr/>
          </p:nvSpPr>
          <p:spPr>
            <a:xfrm>
              <a:off x="1907704" y="38313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1" name="Oval 250"/>
            <p:cNvSpPr/>
            <p:nvPr/>
          </p:nvSpPr>
          <p:spPr>
            <a:xfrm>
              <a:off x="1907704" y="39836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2" name="Oval 251"/>
            <p:cNvSpPr/>
            <p:nvPr/>
          </p:nvSpPr>
          <p:spPr>
            <a:xfrm>
              <a:off x="1907704" y="41360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3" name="Oval 252"/>
            <p:cNvSpPr/>
            <p:nvPr/>
          </p:nvSpPr>
          <p:spPr>
            <a:xfrm>
              <a:off x="1907704" y="42884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4" name="Oval 253"/>
            <p:cNvSpPr/>
            <p:nvPr/>
          </p:nvSpPr>
          <p:spPr>
            <a:xfrm>
              <a:off x="1907704" y="44408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5" name="Oval 254"/>
            <p:cNvSpPr/>
            <p:nvPr/>
          </p:nvSpPr>
          <p:spPr>
            <a:xfrm>
              <a:off x="1907704" y="45932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6" name="Oval 255"/>
            <p:cNvSpPr/>
            <p:nvPr/>
          </p:nvSpPr>
          <p:spPr>
            <a:xfrm>
              <a:off x="1907704" y="47456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7" name="Oval 256"/>
            <p:cNvSpPr/>
            <p:nvPr/>
          </p:nvSpPr>
          <p:spPr>
            <a:xfrm>
              <a:off x="1907704" y="48980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8" name="Oval 257"/>
            <p:cNvSpPr/>
            <p:nvPr/>
          </p:nvSpPr>
          <p:spPr>
            <a:xfrm>
              <a:off x="1907704" y="50504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9" name="Oval 258"/>
            <p:cNvSpPr/>
            <p:nvPr/>
          </p:nvSpPr>
          <p:spPr>
            <a:xfrm>
              <a:off x="1907704" y="52028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0" name="Oval 259"/>
            <p:cNvSpPr/>
            <p:nvPr/>
          </p:nvSpPr>
          <p:spPr>
            <a:xfrm>
              <a:off x="1907704" y="53552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1" name="Oval 260"/>
            <p:cNvSpPr/>
            <p:nvPr/>
          </p:nvSpPr>
          <p:spPr>
            <a:xfrm>
              <a:off x="1907704" y="55076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2" name="Oval 261"/>
            <p:cNvSpPr/>
            <p:nvPr/>
          </p:nvSpPr>
          <p:spPr>
            <a:xfrm>
              <a:off x="1763688" y="18518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3" name="Oval 262"/>
            <p:cNvSpPr/>
            <p:nvPr/>
          </p:nvSpPr>
          <p:spPr>
            <a:xfrm>
              <a:off x="1763688" y="20042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4" name="Oval 263"/>
            <p:cNvSpPr/>
            <p:nvPr/>
          </p:nvSpPr>
          <p:spPr>
            <a:xfrm>
              <a:off x="1763688" y="21566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5" name="Oval 264"/>
            <p:cNvSpPr/>
            <p:nvPr/>
          </p:nvSpPr>
          <p:spPr>
            <a:xfrm>
              <a:off x="1763688" y="23090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6" name="Oval 265"/>
            <p:cNvSpPr/>
            <p:nvPr/>
          </p:nvSpPr>
          <p:spPr>
            <a:xfrm>
              <a:off x="1763688" y="24614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7" name="Oval 266"/>
            <p:cNvSpPr/>
            <p:nvPr/>
          </p:nvSpPr>
          <p:spPr>
            <a:xfrm>
              <a:off x="1763688" y="26138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8" name="Oval 267"/>
            <p:cNvSpPr/>
            <p:nvPr/>
          </p:nvSpPr>
          <p:spPr>
            <a:xfrm>
              <a:off x="1763688" y="27662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9" name="Oval 268"/>
            <p:cNvSpPr/>
            <p:nvPr/>
          </p:nvSpPr>
          <p:spPr>
            <a:xfrm>
              <a:off x="1763688" y="29186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0" name="Oval 269"/>
            <p:cNvSpPr/>
            <p:nvPr/>
          </p:nvSpPr>
          <p:spPr>
            <a:xfrm>
              <a:off x="1763688" y="30710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1" name="Oval 270"/>
            <p:cNvSpPr/>
            <p:nvPr/>
          </p:nvSpPr>
          <p:spPr>
            <a:xfrm>
              <a:off x="1763688" y="32234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2" name="Oval 271"/>
            <p:cNvSpPr/>
            <p:nvPr/>
          </p:nvSpPr>
          <p:spPr>
            <a:xfrm>
              <a:off x="1763688" y="33758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3" name="Oval 272"/>
            <p:cNvSpPr/>
            <p:nvPr/>
          </p:nvSpPr>
          <p:spPr>
            <a:xfrm>
              <a:off x="1763688" y="35282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4" name="Oval 273"/>
            <p:cNvSpPr/>
            <p:nvPr/>
          </p:nvSpPr>
          <p:spPr>
            <a:xfrm>
              <a:off x="1763688" y="36806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5" name="Oval 274"/>
            <p:cNvSpPr/>
            <p:nvPr/>
          </p:nvSpPr>
          <p:spPr>
            <a:xfrm>
              <a:off x="1763688" y="38330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6" name="Oval 275"/>
            <p:cNvSpPr/>
            <p:nvPr/>
          </p:nvSpPr>
          <p:spPr>
            <a:xfrm>
              <a:off x="1763688" y="39854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7" name="Oval 276"/>
            <p:cNvSpPr/>
            <p:nvPr/>
          </p:nvSpPr>
          <p:spPr>
            <a:xfrm>
              <a:off x="1763688" y="41378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8" name="Oval 277"/>
            <p:cNvSpPr/>
            <p:nvPr/>
          </p:nvSpPr>
          <p:spPr>
            <a:xfrm>
              <a:off x="1763688" y="42902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9" name="Oval 278"/>
            <p:cNvSpPr/>
            <p:nvPr/>
          </p:nvSpPr>
          <p:spPr>
            <a:xfrm>
              <a:off x="1763688" y="44426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0" name="Oval 279"/>
            <p:cNvSpPr/>
            <p:nvPr/>
          </p:nvSpPr>
          <p:spPr>
            <a:xfrm>
              <a:off x="1763688" y="45950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1" name="Oval 280"/>
            <p:cNvSpPr/>
            <p:nvPr/>
          </p:nvSpPr>
          <p:spPr>
            <a:xfrm>
              <a:off x="1763688" y="47474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2" name="Oval 281"/>
            <p:cNvSpPr/>
            <p:nvPr/>
          </p:nvSpPr>
          <p:spPr>
            <a:xfrm>
              <a:off x="1763688" y="48998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3" name="Oval 282"/>
            <p:cNvSpPr/>
            <p:nvPr/>
          </p:nvSpPr>
          <p:spPr>
            <a:xfrm>
              <a:off x="1763688" y="50522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4" name="Oval 283"/>
            <p:cNvSpPr/>
            <p:nvPr/>
          </p:nvSpPr>
          <p:spPr>
            <a:xfrm>
              <a:off x="1763688" y="52046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5" name="Oval 284"/>
            <p:cNvSpPr/>
            <p:nvPr/>
          </p:nvSpPr>
          <p:spPr>
            <a:xfrm>
              <a:off x="1763688" y="53570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6" name="Oval 285"/>
            <p:cNvSpPr/>
            <p:nvPr/>
          </p:nvSpPr>
          <p:spPr>
            <a:xfrm>
              <a:off x="1763688" y="55094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7" name="Oval 286"/>
            <p:cNvSpPr/>
            <p:nvPr/>
          </p:nvSpPr>
          <p:spPr>
            <a:xfrm>
              <a:off x="1619672" y="18536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8" name="Oval 287"/>
            <p:cNvSpPr/>
            <p:nvPr/>
          </p:nvSpPr>
          <p:spPr>
            <a:xfrm>
              <a:off x="1619672" y="20060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9" name="Oval 288"/>
            <p:cNvSpPr/>
            <p:nvPr/>
          </p:nvSpPr>
          <p:spPr>
            <a:xfrm>
              <a:off x="1619672" y="21584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0" name="Oval 289"/>
            <p:cNvSpPr/>
            <p:nvPr/>
          </p:nvSpPr>
          <p:spPr>
            <a:xfrm>
              <a:off x="1619672" y="23108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1" name="Oval 290"/>
            <p:cNvSpPr/>
            <p:nvPr/>
          </p:nvSpPr>
          <p:spPr>
            <a:xfrm>
              <a:off x="1619672" y="24632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2" name="Oval 291"/>
            <p:cNvSpPr/>
            <p:nvPr/>
          </p:nvSpPr>
          <p:spPr>
            <a:xfrm>
              <a:off x="1619672" y="26156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3" name="Oval 292"/>
            <p:cNvSpPr/>
            <p:nvPr/>
          </p:nvSpPr>
          <p:spPr>
            <a:xfrm>
              <a:off x="1619672" y="27680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4" name="Oval 293"/>
            <p:cNvSpPr/>
            <p:nvPr/>
          </p:nvSpPr>
          <p:spPr>
            <a:xfrm>
              <a:off x="1619672" y="29204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5" name="Oval 294"/>
            <p:cNvSpPr/>
            <p:nvPr/>
          </p:nvSpPr>
          <p:spPr>
            <a:xfrm>
              <a:off x="1619672" y="30728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6" name="Oval 295"/>
            <p:cNvSpPr/>
            <p:nvPr/>
          </p:nvSpPr>
          <p:spPr>
            <a:xfrm>
              <a:off x="1619672" y="32252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7" name="Oval 296"/>
            <p:cNvSpPr/>
            <p:nvPr/>
          </p:nvSpPr>
          <p:spPr>
            <a:xfrm>
              <a:off x="1619672" y="33776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8" name="Oval 297"/>
            <p:cNvSpPr/>
            <p:nvPr/>
          </p:nvSpPr>
          <p:spPr>
            <a:xfrm>
              <a:off x="1619672" y="35300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9" name="Oval 298"/>
            <p:cNvSpPr/>
            <p:nvPr/>
          </p:nvSpPr>
          <p:spPr>
            <a:xfrm>
              <a:off x="1619672" y="36824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0" name="Oval 299"/>
            <p:cNvSpPr/>
            <p:nvPr/>
          </p:nvSpPr>
          <p:spPr>
            <a:xfrm>
              <a:off x="1619672" y="38348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1" name="Oval 300"/>
            <p:cNvSpPr/>
            <p:nvPr/>
          </p:nvSpPr>
          <p:spPr>
            <a:xfrm>
              <a:off x="1619672" y="39872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2" name="Oval 301"/>
            <p:cNvSpPr/>
            <p:nvPr/>
          </p:nvSpPr>
          <p:spPr>
            <a:xfrm>
              <a:off x="1619672" y="41396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3" name="Oval 302"/>
            <p:cNvSpPr/>
            <p:nvPr/>
          </p:nvSpPr>
          <p:spPr>
            <a:xfrm>
              <a:off x="1619672" y="42920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4" name="Oval 303"/>
            <p:cNvSpPr/>
            <p:nvPr/>
          </p:nvSpPr>
          <p:spPr>
            <a:xfrm>
              <a:off x="1619672" y="44444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5" name="Oval 304"/>
            <p:cNvSpPr/>
            <p:nvPr/>
          </p:nvSpPr>
          <p:spPr>
            <a:xfrm>
              <a:off x="1619672" y="45968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6" name="Oval 305"/>
            <p:cNvSpPr/>
            <p:nvPr/>
          </p:nvSpPr>
          <p:spPr>
            <a:xfrm>
              <a:off x="1619672" y="47492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7" name="Oval 306"/>
            <p:cNvSpPr/>
            <p:nvPr/>
          </p:nvSpPr>
          <p:spPr>
            <a:xfrm>
              <a:off x="1619672" y="49016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8" name="Oval 307"/>
            <p:cNvSpPr/>
            <p:nvPr/>
          </p:nvSpPr>
          <p:spPr>
            <a:xfrm>
              <a:off x="1619672" y="50540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9" name="Oval 308"/>
            <p:cNvSpPr/>
            <p:nvPr/>
          </p:nvSpPr>
          <p:spPr>
            <a:xfrm>
              <a:off x="1619672" y="52064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0" name="Oval 309"/>
            <p:cNvSpPr/>
            <p:nvPr/>
          </p:nvSpPr>
          <p:spPr>
            <a:xfrm>
              <a:off x="1619672" y="53588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1" name="Oval 310"/>
            <p:cNvSpPr/>
            <p:nvPr/>
          </p:nvSpPr>
          <p:spPr>
            <a:xfrm>
              <a:off x="1619672" y="55112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2" name="Oval 311"/>
            <p:cNvSpPr/>
            <p:nvPr/>
          </p:nvSpPr>
          <p:spPr>
            <a:xfrm>
              <a:off x="1475656" y="18554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3" name="Oval 312"/>
            <p:cNvSpPr/>
            <p:nvPr/>
          </p:nvSpPr>
          <p:spPr>
            <a:xfrm>
              <a:off x="1475656" y="20078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4" name="Oval 313"/>
            <p:cNvSpPr/>
            <p:nvPr/>
          </p:nvSpPr>
          <p:spPr>
            <a:xfrm>
              <a:off x="1475656" y="21602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5" name="Oval 314"/>
            <p:cNvSpPr/>
            <p:nvPr/>
          </p:nvSpPr>
          <p:spPr>
            <a:xfrm>
              <a:off x="1475656" y="23125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6" name="Oval 315"/>
            <p:cNvSpPr/>
            <p:nvPr/>
          </p:nvSpPr>
          <p:spPr>
            <a:xfrm>
              <a:off x="1475656" y="24649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7" name="Oval 316"/>
            <p:cNvSpPr/>
            <p:nvPr/>
          </p:nvSpPr>
          <p:spPr>
            <a:xfrm>
              <a:off x="1475656" y="26173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8" name="Oval 317"/>
            <p:cNvSpPr/>
            <p:nvPr/>
          </p:nvSpPr>
          <p:spPr>
            <a:xfrm>
              <a:off x="1475656" y="27697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9" name="Oval 318"/>
            <p:cNvSpPr/>
            <p:nvPr/>
          </p:nvSpPr>
          <p:spPr>
            <a:xfrm>
              <a:off x="1475656" y="29221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0" name="Oval 319"/>
            <p:cNvSpPr/>
            <p:nvPr/>
          </p:nvSpPr>
          <p:spPr>
            <a:xfrm>
              <a:off x="1475656" y="30745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1" name="Oval 320"/>
            <p:cNvSpPr/>
            <p:nvPr/>
          </p:nvSpPr>
          <p:spPr>
            <a:xfrm>
              <a:off x="1475656" y="32269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2" name="Oval 321"/>
            <p:cNvSpPr/>
            <p:nvPr/>
          </p:nvSpPr>
          <p:spPr>
            <a:xfrm>
              <a:off x="1475656" y="33793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3" name="Oval 322"/>
            <p:cNvSpPr/>
            <p:nvPr/>
          </p:nvSpPr>
          <p:spPr>
            <a:xfrm>
              <a:off x="1475656" y="35317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4" name="Oval 323"/>
            <p:cNvSpPr/>
            <p:nvPr/>
          </p:nvSpPr>
          <p:spPr>
            <a:xfrm>
              <a:off x="1475656" y="36841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5" name="Oval 324"/>
            <p:cNvSpPr/>
            <p:nvPr/>
          </p:nvSpPr>
          <p:spPr>
            <a:xfrm>
              <a:off x="1475656" y="38365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6" name="Oval 325"/>
            <p:cNvSpPr/>
            <p:nvPr/>
          </p:nvSpPr>
          <p:spPr>
            <a:xfrm>
              <a:off x="1475656" y="39889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7" name="Oval 326"/>
            <p:cNvSpPr/>
            <p:nvPr/>
          </p:nvSpPr>
          <p:spPr>
            <a:xfrm>
              <a:off x="1475656" y="41413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8" name="Oval 327"/>
            <p:cNvSpPr/>
            <p:nvPr/>
          </p:nvSpPr>
          <p:spPr>
            <a:xfrm>
              <a:off x="1475656" y="42937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9" name="Oval 328"/>
            <p:cNvSpPr/>
            <p:nvPr/>
          </p:nvSpPr>
          <p:spPr>
            <a:xfrm>
              <a:off x="1475656" y="44461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0" name="Oval 329"/>
            <p:cNvSpPr/>
            <p:nvPr/>
          </p:nvSpPr>
          <p:spPr>
            <a:xfrm>
              <a:off x="1475656" y="45985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1" name="Oval 330"/>
            <p:cNvSpPr/>
            <p:nvPr/>
          </p:nvSpPr>
          <p:spPr>
            <a:xfrm>
              <a:off x="1475656" y="47509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2" name="Oval 331"/>
            <p:cNvSpPr/>
            <p:nvPr/>
          </p:nvSpPr>
          <p:spPr>
            <a:xfrm>
              <a:off x="1475656" y="49033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3" name="Oval 332"/>
            <p:cNvSpPr/>
            <p:nvPr/>
          </p:nvSpPr>
          <p:spPr>
            <a:xfrm>
              <a:off x="1475656" y="50557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4" name="Oval 333"/>
            <p:cNvSpPr/>
            <p:nvPr/>
          </p:nvSpPr>
          <p:spPr>
            <a:xfrm>
              <a:off x="1475656" y="52081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5" name="Oval 334"/>
            <p:cNvSpPr/>
            <p:nvPr/>
          </p:nvSpPr>
          <p:spPr>
            <a:xfrm>
              <a:off x="1475656" y="53605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6" name="Oval 335"/>
            <p:cNvSpPr/>
            <p:nvPr/>
          </p:nvSpPr>
          <p:spPr>
            <a:xfrm>
              <a:off x="1475656" y="55129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7" name="Oval 336"/>
            <p:cNvSpPr/>
            <p:nvPr/>
          </p:nvSpPr>
          <p:spPr>
            <a:xfrm>
              <a:off x="1331640" y="18571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8" name="Oval 337"/>
            <p:cNvSpPr/>
            <p:nvPr/>
          </p:nvSpPr>
          <p:spPr>
            <a:xfrm>
              <a:off x="13316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9" name="Oval 338"/>
            <p:cNvSpPr/>
            <p:nvPr/>
          </p:nvSpPr>
          <p:spPr>
            <a:xfrm>
              <a:off x="1331640" y="21619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0" name="Oval 339"/>
            <p:cNvSpPr/>
            <p:nvPr/>
          </p:nvSpPr>
          <p:spPr>
            <a:xfrm>
              <a:off x="13316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1" name="Oval 340"/>
            <p:cNvSpPr/>
            <p:nvPr/>
          </p:nvSpPr>
          <p:spPr>
            <a:xfrm>
              <a:off x="1331640" y="24667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2" name="Oval 341"/>
            <p:cNvSpPr/>
            <p:nvPr/>
          </p:nvSpPr>
          <p:spPr>
            <a:xfrm>
              <a:off x="13316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3" name="Oval 342"/>
            <p:cNvSpPr/>
            <p:nvPr/>
          </p:nvSpPr>
          <p:spPr>
            <a:xfrm>
              <a:off x="1331640" y="27715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4" name="Oval 343"/>
            <p:cNvSpPr/>
            <p:nvPr/>
          </p:nvSpPr>
          <p:spPr>
            <a:xfrm>
              <a:off x="13316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5" name="Oval 344"/>
            <p:cNvSpPr/>
            <p:nvPr/>
          </p:nvSpPr>
          <p:spPr>
            <a:xfrm>
              <a:off x="1331640" y="30763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6" name="Oval 345"/>
            <p:cNvSpPr/>
            <p:nvPr/>
          </p:nvSpPr>
          <p:spPr>
            <a:xfrm>
              <a:off x="13316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7" name="Oval 346"/>
            <p:cNvSpPr/>
            <p:nvPr/>
          </p:nvSpPr>
          <p:spPr>
            <a:xfrm>
              <a:off x="1331640" y="33811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8" name="Oval 347"/>
            <p:cNvSpPr/>
            <p:nvPr/>
          </p:nvSpPr>
          <p:spPr>
            <a:xfrm>
              <a:off x="13316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9" name="Oval 348"/>
            <p:cNvSpPr/>
            <p:nvPr/>
          </p:nvSpPr>
          <p:spPr>
            <a:xfrm>
              <a:off x="1331640" y="36859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0" name="Oval 349"/>
            <p:cNvSpPr/>
            <p:nvPr/>
          </p:nvSpPr>
          <p:spPr>
            <a:xfrm>
              <a:off x="13316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1" name="Oval 350"/>
            <p:cNvSpPr/>
            <p:nvPr/>
          </p:nvSpPr>
          <p:spPr>
            <a:xfrm>
              <a:off x="1331640" y="399075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2" name="Oval 351"/>
            <p:cNvSpPr/>
            <p:nvPr/>
          </p:nvSpPr>
          <p:spPr>
            <a:xfrm>
              <a:off x="13316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3" name="Oval 352"/>
            <p:cNvSpPr/>
            <p:nvPr/>
          </p:nvSpPr>
          <p:spPr>
            <a:xfrm>
              <a:off x="1331640" y="42955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4" name="Oval 353"/>
            <p:cNvSpPr/>
            <p:nvPr/>
          </p:nvSpPr>
          <p:spPr>
            <a:xfrm>
              <a:off x="13316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5" name="Oval 354"/>
            <p:cNvSpPr/>
            <p:nvPr/>
          </p:nvSpPr>
          <p:spPr>
            <a:xfrm>
              <a:off x="1331640" y="46003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6" name="Oval 355"/>
            <p:cNvSpPr/>
            <p:nvPr/>
          </p:nvSpPr>
          <p:spPr>
            <a:xfrm>
              <a:off x="13316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7" name="Oval 356"/>
            <p:cNvSpPr/>
            <p:nvPr/>
          </p:nvSpPr>
          <p:spPr>
            <a:xfrm>
              <a:off x="1331640" y="49051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8" name="Oval 357"/>
            <p:cNvSpPr/>
            <p:nvPr/>
          </p:nvSpPr>
          <p:spPr>
            <a:xfrm>
              <a:off x="13316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9" name="Oval 358"/>
            <p:cNvSpPr/>
            <p:nvPr/>
          </p:nvSpPr>
          <p:spPr>
            <a:xfrm>
              <a:off x="1331640" y="52099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0" name="Oval 359"/>
            <p:cNvSpPr/>
            <p:nvPr/>
          </p:nvSpPr>
          <p:spPr>
            <a:xfrm>
              <a:off x="13316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1" name="Oval 360"/>
            <p:cNvSpPr/>
            <p:nvPr/>
          </p:nvSpPr>
          <p:spPr>
            <a:xfrm>
              <a:off x="1331640" y="55147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2" name="Oval 361"/>
            <p:cNvSpPr/>
            <p:nvPr/>
          </p:nvSpPr>
          <p:spPr>
            <a:xfrm>
              <a:off x="1187624" y="18589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3" name="Oval 362"/>
            <p:cNvSpPr/>
            <p:nvPr/>
          </p:nvSpPr>
          <p:spPr>
            <a:xfrm>
              <a:off x="1187624" y="20113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4" name="Oval 363"/>
            <p:cNvSpPr/>
            <p:nvPr/>
          </p:nvSpPr>
          <p:spPr>
            <a:xfrm>
              <a:off x="1187624" y="21637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5" name="Oval 364"/>
            <p:cNvSpPr/>
            <p:nvPr/>
          </p:nvSpPr>
          <p:spPr>
            <a:xfrm>
              <a:off x="1187624" y="23161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6" name="Oval 365"/>
            <p:cNvSpPr/>
            <p:nvPr/>
          </p:nvSpPr>
          <p:spPr>
            <a:xfrm>
              <a:off x="1187624" y="24685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7" name="Oval 366"/>
            <p:cNvSpPr/>
            <p:nvPr/>
          </p:nvSpPr>
          <p:spPr>
            <a:xfrm>
              <a:off x="1187624" y="26209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8" name="Oval 367"/>
            <p:cNvSpPr/>
            <p:nvPr/>
          </p:nvSpPr>
          <p:spPr>
            <a:xfrm>
              <a:off x="1187624" y="27733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9" name="Oval 368"/>
            <p:cNvSpPr/>
            <p:nvPr/>
          </p:nvSpPr>
          <p:spPr>
            <a:xfrm>
              <a:off x="1187624" y="29257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0" name="Oval 369"/>
            <p:cNvSpPr/>
            <p:nvPr/>
          </p:nvSpPr>
          <p:spPr>
            <a:xfrm>
              <a:off x="1187624" y="30781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1" name="Oval 370"/>
            <p:cNvSpPr/>
            <p:nvPr/>
          </p:nvSpPr>
          <p:spPr>
            <a:xfrm>
              <a:off x="1187624" y="32305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2" name="Oval 371"/>
            <p:cNvSpPr/>
            <p:nvPr/>
          </p:nvSpPr>
          <p:spPr>
            <a:xfrm>
              <a:off x="1187624" y="33829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3" name="Oval 372"/>
            <p:cNvSpPr/>
            <p:nvPr/>
          </p:nvSpPr>
          <p:spPr>
            <a:xfrm>
              <a:off x="1187624" y="35353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4" name="Oval 373"/>
            <p:cNvSpPr/>
            <p:nvPr/>
          </p:nvSpPr>
          <p:spPr>
            <a:xfrm>
              <a:off x="1187624" y="36877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5" name="Oval 374"/>
            <p:cNvSpPr/>
            <p:nvPr/>
          </p:nvSpPr>
          <p:spPr>
            <a:xfrm>
              <a:off x="1187624" y="38401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6" name="Oval 375"/>
            <p:cNvSpPr/>
            <p:nvPr/>
          </p:nvSpPr>
          <p:spPr>
            <a:xfrm>
              <a:off x="1187624" y="39925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7" name="Oval 376"/>
            <p:cNvSpPr/>
            <p:nvPr/>
          </p:nvSpPr>
          <p:spPr>
            <a:xfrm>
              <a:off x="1187624" y="41449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8" name="Oval 377"/>
            <p:cNvSpPr/>
            <p:nvPr/>
          </p:nvSpPr>
          <p:spPr>
            <a:xfrm>
              <a:off x="1187624" y="42973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9" name="Oval 378"/>
            <p:cNvSpPr/>
            <p:nvPr/>
          </p:nvSpPr>
          <p:spPr>
            <a:xfrm>
              <a:off x="1187624" y="44497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0" name="Oval 379"/>
            <p:cNvSpPr/>
            <p:nvPr/>
          </p:nvSpPr>
          <p:spPr>
            <a:xfrm>
              <a:off x="1187624" y="46021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1" name="Oval 380"/>
            <p:cNvSpPr/>
            <p:nvPr/>
          </p:nvSpPr>
          <p:spPr>
            <a:xfrm>
              <a:off x="1187624" y="47545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2" name="Oval 381"/>
            <p:cNvSpPr/>
            <p:nvPr/>
          </p:nvSpPr>
          <p:spPr>
            <a:xfrm>
              <a:off x="1187624" y="49069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3" name="Oval 382"/>
            <p:cNvSpPr/>
            <p:nvPr/>
          </p:nvSpPr>
          <p:spPr>
            <a:xfrm>
              <a:off x="1187624" y="50593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4" name="Oval 383"/>
            <p:cNvSpPr/>
            <p:nvPr/>
          </p:nvSpPr>
          <p:spPr>
            <a:xfrm>
              <a:off x="1187624" y="52117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5" name="Oval 384"/>
            <p:cNvSpPr/>
            <p:nvPr/>
          </p:nvSpPr>
          <p:spPr>
            <a:xfrm>
              <a:off x="1187624" y="53641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6" name="Oval 385"/>
            <p:cNvSpPr/>
            <p:nvPr/>
          </p:nvSpPr>
          <p:spPr>
            <a:xfrm>
              <a:off x="1187624" y="55165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7" name="Oval 386"/>
            <p:cNvSpPr/>
            <p:nvPr/>
          </p:nvSpPr>
          <p:spPr>
            <a:xfrm>
              <a:off x="1043608" y="18606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8" name="Oval 387"/>
            <p:cNvSpPr/>
            <p:nvPr/>
          </p:nvSpPr>
          <p:spPr>
            <a:xfrm>
              <a:off x="10436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9" name="Oval 388"/>
            <p:cNvSpPr/>
            <p:nvPr/>
          </p:nvSpPr>
          <p:spPr>
            <a:xfrm>
              <a:off x="1043608" y="21654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0" name="Oval 389"/>
            <p:cNvSpPr/>
            <p:nvPr/>
          </p:nvSpPr>
          <p:spPr>
            <a:xfrm>
              <a:off x="10436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1" name="Oval 390"/>
            <p:cNvSpPr/>
            <p:nvPr/>
          </p:nvSpPr>
          <p:spPr>
            <a:xfrm>
              <a:off x="1043608" y="24702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2" name="Oval 391"/>
            <p:cNvSpPr/>
            <p:nvPr/>
          </p:nvSpPr>
          <p:spPr>
            <a:xfrm>
              <a:off x="10436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3" name="Oval 392"/>
            <p:cNvSpPr/>
            <p:nvPr/>
          </p:nvSpPr>
          <p:spPr>
            <a:xfrm>
              <a:off x="1043608" y="27750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4" name="Oval 393"/>
            <p:cNvSpPr/>
            <p:nvPr/>
          </p:nvSpPr>
          <p:spPr>
            <a:xfrm>
              <a:off x="10436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5" name="Oval 394"/>
            <p:cNvSpPr/>
            <p:nvPr/>
          </p:nvSpPr>
          <p:spPr>
            <a:xfrm>
              <a:off x="1043608" y="30798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6" name="Oval 395"/>
            <p:cNvSpPr/>
            <p:nvPr/>
          </p:nvSpPr>
          <p:spPr>
            <a:xfrm>
              <a:off x="10436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7" name="Oval 396"/>
            <p:cNvSpPr/>
            <p:nvPr/>
          </p:nvSpPr>
          <p:spPr>
            <a:xfrm>
              <a:off x="1043608" y="33846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8" name="Oval 397"/>
            <p:cNvSpPr/>
            <p:nvPr/>
          </p:nvSpPr>
          <p:spPr>
            <a:xfrm>
              <a:off x="10436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9" name="Oval 398"/>
            <p:cNvSpPr/>
            <p:nvPr/>
          </p:nvSpPr>
          <p:spPr>
            <a:xfrm>
              <a:off x="1043608" y="36894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0" name="Oval 399"/>
            <p:cNvSpPr/>
            <p:nvPr/>
          </p:nvSpPr>
          <p:spPr>
            <a:xfrm>
              <a:off x="10436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1" name="Oval 400"/>
            <p:cNvSpPr/>
            <p:nvPr/>
          </p:nvSpPr>
          <p:spPr>
            <a:xfrm>
              <a:off x="1043608" y="39942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2" name="Oval 401"/>
            <p:cNvSpPr/>
            <p:nvPr/>
          </p:nvSpPr>
          <p:spPr>
            <a:xfrm>
              <a:off x="10436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3" name="Oval 402"/>
            <p:cNvSpPr/>
            <p:nvPr/>
          </p:nvSpPr>
          <p:spPr>
            <a:xfrm>
              <a:off x="1043608" y="42990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4" name="Oval 403"/>
            <p:cNvSpPr/>
            <p:nvPr/>
          </p:nvSpPr>
          <p:spPr>
            <a:xfrm>
              <a:off x="10436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5" name="Oval 404"/>
            <p:cNvSpPr/>
            <p:nvPr/>
          </p:nvSpPr>
          <p:spPr>
            <a:xfrm>
              <a:off x="1043608" y="46038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6" name="Oval 405"/>
            <p:cNvSpPr/>
            <p:nvPr/>
          </p:nvSpPr>
          <p:spPr>
            <a:xfrm>
              <a:off x="10436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7" name="Oval 406"/>
            <p:cNvSpPr/>
            <p:nvPr/>
          </p:nvSpPr>
          <p:spPr>
            <a:xfrm>
              <a:off x="1043608" y="49086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8" name="Oval 407"/>
            <p:cNvSpPr/>
            <p:nvPr/>
          </p:nvSpPr>
          <p:spPr>
            <a:xfrm>
              <a:off x="10436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9" name="Oval 408"/>
            <p:cNvSpPr/>
            <p:nvPr/>
          </p:nvSpPr>
          <p:spPr>
            <a:xfrm>
              <a:off x="1043608" y="52134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0" name="Oval 409"/>
            <p:cNvSpPr/>
            <p:nvPr/>
          </p:nvSpPr>
          <p:spPr>
            <a:xfrm>
              <a:off x="10436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1" name="Oval 410"/>
            <p:cNvSpPr/>
            <p:nvPr/>
          </p:nvSpPr>
          <p:spPr>
            <a:xfrm>
              <a:off x="1043608" y="55182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1" name="Group 10"/>
          <p:cNvGrpSpPr/>
          <p:nvPr/>
        </p:nvGrpSpPr>
        <p:grpSpPr>
          <a:xfrm>
            <a:off x="4549140" y="1838219"/>
            <a:ext cx="909815" cy="3713873"/>
            <a:chOff x="5796136" y="1970195"/>
            <a:chExt cx="909815" cy="3713873"/>
          </a:xfrm>
        </p:grpSpPr>
        <p:sp>
          <p:nvSpPr>
            <p:cNvPr id="437" name="Oval 436"/>
            <p:cNvSpPr/>
            <p:nvPr/>
          </p:nvSpPr>
          <p:spPr>
            <a:xfrm>
              <a:off x="6660232" y="19701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9" name="Oval 438"/>
            <p:cNvSpPr/>
            <p:nvPr/>
          </p:nvSpPr>
          <p:spPr>
            <a:xfrm>
              <a:off x="6660232" y="22749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1" name="Oval 440"/>
            <p:cNvSpPr/>
            <p:nvPr/>
          </p:nvSpPr>
          <p:spPr>
            <a:xfrm>
              <a:off x="6660232" y="25797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3" name="Oval 442"/>
            <p:cNvSpPr/>
            <p:nvPr/>
          </p:nvSpPr>
          <p:spPr>
            <a:xfrm>
              <a:off x="6660232" y="28845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5" name="Oval 444"/>
            <p:cNvSpPr/>
            <p:nvPr/>
          </p:nvSpPr>
          <p:spPr>
            <a:xfrm>
              <a:off x="6660232" y="31893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7" name="Oval 446"/>
            <p:cNvSpPr/>
            <p:nvPr/>
          </p:nvSpPr>
          <p:spPr>
            <a:xfrm>
              <a:off x="6660232" y="34941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9" name="Oval 448"/>
            <p:cNvSpPr/>
            <p:nvPr/>
          </p:nvSpPr>
          <p:spPr>
            <a:xfrm>
              <a:off x="6660232" y="37989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1" name="Oval 450"/>
            <p:cNvSpPr/>
            <p:nvPr/>
          </p:nvSpPr>
          <p:spPr>
            <a:xfrm>
              <a:off x="6660232" y="41037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3" name="Oval 452"/>
            <p:cNvSpPr/>
            <p:nvPr/>
          </p:nvSpPr>
          <p:spPr>
            <a:xfrm>
              <a:off x="6660232" y="44085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5" name="Oval 454"/>
            <p:cNvSpPr/>
            <p:nvPr/>
          </p:nvSpPr>
          <p:spPr>
            <a:xfrm>
              <a:off x="6660232" y="47133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7" name="Oval 456"/>
            <p:cNvSpPr/>
            <p:nvPr/>
          </p:nvSpPr>
          <p:spPr>
            <a:xfrm>
              <a:off x="6660232" y="50181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9" name="Oval 458"/>
            <p:cNvSpPr/>
            <p:nvPr/>
          </p:nvSpPr>
          <p:spPr>
            <a:xfrm>
              <a:off x="6660232" y="53229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1" name="Oval 460"/>
            <p:cNvSpPr/>
            <p:nvPr/>
          </p:nvSpPr>
          <p:spPr>
            <a:xfrm>
              <a:off x="6660232" y="56277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7" name="Oval 486"/>
            <p:cNvSpPr/>
            <p:nvPr/>
          </p:nvSpPr>
          <p:spPr>
            <a:xfrm>
              <a:off x="6372200" y="197372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9" name="Oval 488"/>
            <p:cNvSpPr/>
            <p:nvPr/>
          </p:nvSpPr>
          <p:spPr>
            <a:xfrm>
              <a:off x="6372200" y="227851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1" name="Oval 490"/>
            <p:cNvSpPr/>
            <p:nvPr/>
          </p:nvSpPr>
          <p:spPr>
            <a:xfrm>
              <a:off x="6372200" y="258331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3" name="Oval 492"/>
            <p:cNvSpPr/>
            <p:nvPr/>
          </p:nvSpPr>
          <p:spPr>
            <a:xfrm>
              <a:off x="6372200" y="288811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5" name="Oval 494"/>
            <p:cNvSpPr/>
            <p:nvPr/>
          </p:nvSpPr>
          <p:spPr>
            <a:xfrm>
              <a:off x="6372200" y="319291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7" name="Oval 496"/>
            <p:cNvSpPr/>
            <p:nvPr/>
          </p:nvSpPr>
          <p:spPr>
            <a:xfrm>
              <a:off x="6372200" y="349771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9" name="Oval 498"/>
            <p:cNvSpPr/>
            <p:nvPr/>
          </p:nvSpPr>
          <p:spPr>
            <a:xfrm>
              <a:off x="6372200" y="380250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1" name="Oval 500"/>
            <p:cNvSpPr/>
            <p:nvPr/>
          </p:nvSpPr>
          <p:spPr>
            <a:xfrm>
              <a:off x="6372200" y="410730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3" name="Oval 502"/>
            <p:cNvSpPr/>
            <p:nvPr/>
          </p:nvSpPr>
          <p:spPr>
            <a:xfrm>
              <a:off x="6372200" y="441210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5" name="Oval 504"/>
            <p:cNvSpPr/>
            <p:nvPr/>
          </p:nvSpPr>
          <p:spPr>
            <a:xfrm>
              <a:off x="6372200" y="471690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7" name="Oval 506"/>
            <p:cNvSpPr/>
            <p:nvPr/>
          </p:nvSpPr>
          <p:spPr>
            <a:xfrm>
              <a:off x="6372200" y="502170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9" name="Oval 508"/>
            <p:cNvSpPr/>
            <p:nvPr/>
          </p:nvSpPr>
          <p:spPr>
            <a:xfrm>
              <a:off x="6372200" y="53264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1" name="Oval 510"/>
            <p:cNvSpPr/>
            <p:nvPr/>
          </p:nvSpPr>
          <p:spPr>
            <a:xfrm>
              <a:off x="6372200" y="56312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7" name="Oval 536"/>
            <p:cNvSpPr/>
            <p:nvPr/>
          </p:nvSpPr>
          <p:spPr>
            <a:xfrm>
              <a:off x="6084168" y="197724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9" name="Oval 538"/>
            <p:cNvSpPr/>
            <p:nvPr/>
          </p:nvSpPr>
          <p:spPr>
            <a:xfrm>
              <a:off x="6084168" y="228204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1" name="Oval 540"/>
            <p:cNvSpPr/>
            <p:nvPr/>
          </p:nvSpPr>
          <p:spPr>
            <a:xfrm>
              <a:off x="6084168" y="258684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3" name="Oval 542"/>
            <p:cNvSpPr/>
            <p:nvPr/>
          </p:nvSpPr>
          <p:spPr>
            <a:xfrm>
              <a:off x="6084168" y="289164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5" name="Oval 544"/>
            <p:cNvSpPr/>
            <p:nvPr/>
          </p:nvSpPr>
          <p:spPr>
            <a:xfrm>
              <a:off x="6084168" y="319643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7" name="Oval 546"/>
            <p:cNvSpPr/>
            <p:nvPr/>
          </p:nvSpPr>
          <p:spPr>
            <a:xfrm>
              <a:off x="6084168" y="350123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9" name="Oval 548"/>
            <p:cNvSpPr/>
            <p:nvPr/>
          </p:nvSpPr>
          <p:spPr>
            <a:xfrm>
              <a:off x="6084168" y="380603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1" name="Oval 550"/>
            <p:cNvSpPr/>
            <p:nvPr/>
          </p:nvSpPr>
          <p:spPr>
            <a:xfrm>
              <a:off x="6084168" y="411083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3" name="Oval 552"/>
            <p:cNvSpPr/>
            <p:nvPr/>
          </p:nvSpPr>
          <p:spPr>
            <a:xfrm>
              <a:off x="6084168" y="441563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5" name="Oval 554"/>
            <p:cNvSpPr/>
            <p:nvPr/>
          </p:nvSpPr>
          <p:spPr>
            <a:xfrm>
              <a:off x="6084168" y="472042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7" name="Oval 556"/>
            <p:cNvSpPr/>
            <p:nvPr/>
          </p:nvSpPr>
          <p:spPr>
            <a:xfrm>
              <a:off x="6084168" y="502522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9" name="Oval 558"/>
            <p:cNvSpPr/>
            <p:nvPr/>
          </p:nvSpPr>
          <p:spPr>
            <a:xfrm>
              <a:off x="6084168" y="533002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1" name="Oval 560"/>
            <p:cNvSpPr/>
            <p:nvPr/>
          </p:nvSpPr>
          <p:spPr>
            <a:xfrm>
              <a:off x="6084168" y="563482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7" name="Oval 586"/>
            <p:cNvSpPr/>
            <p:nvPr/>
          </p:nvSpPr>
          <p:spPr>
            <a:xfrm>
              <a:off x="5796136" y="198077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9" name="Oval 588"/>
            <p:cNvSpPr/>
            <p:nvPr/>
          </p:nvSpPr>
          <p:spPr>
            <a:xfrm>
              <a:off x="5796136" y="228557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1" name="Oval 590"/>
            <p:cNvSpPr/>
            <p:nvPr/>
          </p:nvSpPr>
          <p:spPr>
            <a:xfrm>
              <a:off x="5796136" y="259036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3" name="Oval 592"/>
            <p:cNvSpPr/>
            <p:nvPr/>
          </p:nvSpPr>
          <p:spPr>
            <a:xfrm>
              <a:off x="5796136" y="289516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5" name="Oval 594"/>
            <p:cNvSpPr/>
            <p:nvPr/>
          </p:nvSpPr>
          <p:spPr>
            <a:xfrm>
              <a:off x="5796136" y="319996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7" name="Oval 596"/>
            <p:cNvSpPr/>
            <p:nvPr/>
          </p:nvSpPr>
          <p:spPr>
            <a:xfrm>
              <a:off x="5796136" y="350476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9" name="Oval 598"/>
            <p:cNvSpPr/>
            <p:nvPr/>
          </p:nvSpPr>
          <p:spPr>
            <a:xfrm>
              <a:off x="5796136" y="380956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1" name="Oval 600"/>
            <p:cNvSpPr/>
            <p:nvPr/>
          </p:nvSpPr>
          <p:spPr>
            <a:xfrm>
              <a:off x="5796136" y="411435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3" name="Oval 602"/>
            <p:cNvSpPr/>
            <p:nvPr/>
          </p:nvSpPr>
          <p:spPr>
            <a:xfrm>
              <a:off x="5796136" y="441915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5" name="Oval 604"/>
            <p:cNvSpPr/>
            <p:nvPr/>
          </p:nvSpPr>
          <p:spPr>
            <a:xfrm>
              <a:off x="5796136" y="472395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7" name="Oval 606"/>
            <p:cNvSpPr/>
            <p:nvPr/>
          </p:nvSpPr>
          <p:spPr>
            <a:xfrm>
              <a:off x="5796136" y="502875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9" name="Oval 608"/>
            <p:cNvSpPr/>
            <p:nvPr/>
          </p:nvSpPr>
          <p:spPr>
            <a:xfrm>
              <a:off x="5796136" y="533355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1" name="Oval 610"/>
            <p:cNvSpPr/>
            <p:nvPr/>
          </p:nvSpPr>
          <p:spPr>
            <a:xfrm>
              <a:off x="5796136" y="563834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637" name="Oval 636"/>
          <p:cNvSpPr/>
          <p:nvPr/>
        </p:nvSpPr>
        <p:spPr>
          <a:xfrm>
            <a:off x="5508104" y="198429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9" name="Oval 638"/>
          <p:cNvSpPr/>
          <p:nvPr/>
        </p:nvSpPr>
        <p:spPr>
          <a:xfrm>
            <a:off x="5508104" y="228909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1" name="Oval 640"/>
          <p:cNvSpPr/>
          <p:nvPr/>
        </p:nvSpPr>
        <p:spPr>
          <a:xfrm>
            <a:off x="5508104" y="259389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3" name="Oval 642"/>
          <p:cNvSpPr/>
          <p:nvPr/>
        </p:nvSpPr>
        <p:spPr>
          <a:xfrm>
            <a:off x="5508104" y="289869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5" name="Oval 644"/>
          <p:cNvSpPr/>
          <p:nvPr/>
        </p:nvSpPr>
        <p:spPr>
          <a:xfrm>
            <a:off x="5508104" y="320349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7" name="Oval 646"/>
          <p:cNvSpPr/>
          <p:nvPr/>
        </p:nvSpPr>
        <p:spPr>
          <a:xfrm>
            <a:off x="5508104" y="350828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9" name="Oval 648"/>
          <p:cNvSpPr/>
          <p:nvPr/>
        </p:nvSpPr>
        <p:spPr>
          <a:xfrm>
            <a:off x="5508104" y="381308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1" name="Oval 650"/>
          <p:cNvSpPr/>
          <p:nvPr/>
        </p:nvSpPr>
        <p:spPr>
          <a:xfrm>
            <a:off x="5508104" y="411788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3" name="Oval 652"/>
          <p:cNvSpPr/>
          <p:nvPr/>
        </p:nvSpPr>
        <p:spPr>
          <a:xfrm>
            <a:off x="5508104" y="4422683"/>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5" name="Oval 654"/>
          <p:cNvSpPr/>
          <p:nvPr/>
        </p:nvSpPr>
        <p:spPr>
          <a:xfrm>
            <a:off x="5508104" y="4727481"/>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7" name="Oval 656"/>
          <p:cNvSpPr/>
          <p:nvPr/>
        </p:nvSpPr>
        <p:spPr>
          <a:xfrm>
            <a:off x="5508104" y="5032279"/>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9" name="Oval 658"/>
          <p:cNvSpPr/>
          <p:nvPr/>
        </p:nvSpPr>
        <p:spPr>
          <a:xfrm>
            <a:off x="5508104" y="5337077"/>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1" name="Oval 660"/>
          <p:cNvSpPr/>
          <p:nvPr/>
        </p:nvSpPr>
        <p:spPr>
          <a:xfrm>
            <a:off x="5508104" y="5641875"/>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8" name="Group 7"/>
          <p:cNvGrpSpPr/>
          <p:nvPr/>
        </p:nvGrpSpPr>
        <p:grpSpPr>
          <a:xfrm>
            <a:off x="3058436" y="2014823"/>
            <a:ext cx="1415267" cy="3416067"/>
            <a:chOff x="3131840" y="2009564"/>
            <a:chExt cx="1845919" cy="3416067"/>
          </a:xfrm>
        </p:grpSpPr>
        <p:sp>
          <p:nvSpPr>
            <p:cNvPr id="662" name="Oval 661"/>
            <p:cNvSpPr/>
            <p:nvPr/>
          </p:nvSpPr>
          <p:spPr>
            <a:xfrm>
              <a:off x="49320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3" name="Oval 662"/>
            <p:cNvSpPr/>
            <p:nvPr/>
          </p:nvSpPr>
          <p:spPr>
            <a:xfrm>
              <a:off x="49320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4" name="Oval 663"/>
            <p:cNvSpPr/>
            <p:nvPr/>
          </p:nvSpPr>
          <p:spPr>
            <a:xfrm>
              <a:off x="49320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5" name="Oval 664"/>
            <p:cNvSpPr/>
            <p:nvPr/>
          </p:nvSpPr>
          <p:spPr>
            <a:xfrm>
              <a:off x="49320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6" name="Oval 665"/>
            <p:cNvSpPr/>
            <p:nvPr/>
          </p:nvSpPr>
          <p:spPr>
            <a:xfrm>
              <a:off x="49320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7" name="Oval 666"/>
            <p:cNvSpPr/>
            <p:nvPr/>
          </p:nvSpPr>
          <p:spPr>
            <a:xfrm>
              <a:off x="49320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8" name="Oval 667"/>
            <p:cNvSpPr/>
            <p:nvPr/>
          </p:nvSpPr>
          <p:spPr>
            <a:xfrm>
              <a:off x="49320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9" name="Oval 668"/>
            <p:cNvSpPr/>
            <p:nvPr/>
          </p:nvSpPr>
          <p:spPr>
            <a:xfrm>
              <a:off x="49320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0" name="Oval 669"/>
            <p:cNvSpPr/>
            <p:nvPr/>
          </p:nvSpPr>
          <p:spPr>
            <a:xfrm>
              <a:off x="49320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1" name="Oval 670"/>
            <p:cNvSpPr/>
            <p:nvPr/>
          </p:nvSpPr>
          <p:spPr>
            <a:xfrm>
              <a:off x="49320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2" name="Oval 671"/>
            <p:cNvSpPr/>
            <p:nvPr/>
          </p:nvSpPr>
          <p:spPr>
            <a:xfrm>
              <a:off x="49320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3" name="Oval 672"/>
            <p:cNvSpPr/>
            <p:nvPr/>
          </p:nvSpPr>
          <p:spPr>
            <a:xfrm>
              <a:off x="49320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5" name="Oval 674"/>
            <p:cNvSpPr/>
            <p:nvPr/>
          </p:nvSpPr>
          <p:spPr>
            <a:xfrm>
              <a:off x="46440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6" name="Oval 675"/>
            <p:cNvSpPr/>
            <p:nvPr/>
          </p:nvSpPr>
          <p:spPr>
            <a:xfrm>
              <a:off x="46440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7" name="Oval 676"/>
            <p:cNvSpPr/>
            <p:nvPr/>
          </p:nvSpPr>
          <p:spPr>
            <a:xfrm>
              <a:off x="46440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8" name="Oval 677"/>
            <p:cNvSpPr/>
            <p:nvPr/>
          </p:nvSpPr>
          <p:spPr>
            <a:xfrm>
              <a:off x="46440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9" name="Oval 678"/>
            <p:cNvSpPr/>
            <p:nvPr/>
          </p:nvSpPr>
          <p:spPr>
            <a:xfrm>
              <a:off x="46440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0" name="Oval 679"/>
            <p:cNvSpPr/>
            <p:nvPr/>
          </p:nvSpPr>
          <p:spPr>
            <a:xfrm>
              <a:off x="46440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1" name="Oval 680"/>
            <p:cNvSpPr/>
            <p:nvPr/>
          </p:nvSpPr>
          <p:spPr>
            <a:xfrm>
              <a:off x="46440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2" name="Oval 681"/>
            <p:cNvSpPr/>
            <p:nvPr/>
          </p:nvSpPr>
          <p:spPr>
            <a:xfrm>
              <a:off x="46440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3" name="Oval 682"/>
            <p:cNvSpPr/>
            <p:nvPr/>
          </p:nvSpPr>
          <p:spPr>
            <a:xfrm>
              <a:off x="46440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4" name="Oval 683"/>
            <p:cNvSpPr/>
            <p:nvPr/>
          </p:nvSpPr>
          <p:spPr>
            <a:xfrm>
              <a:off x="46440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5" name="Oval 684"/>
            <p:cNvSpPr/>
            <p:nvPr/>
          </p:nvSpPr>
          <p:spPr>
            <a:xfrm>
              <a:off x="46440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6" name="Oval 685"/>
            <p:cNvSpPr/>
            <p:nvPr/>
          </p:nvSpPr>
          <p:spPr>
            <a:xfrm>
              <a:off x="46440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8" name="Oval 687"/>
            <p:cNvSpPr/>
            <p:nvPr/>
          </p:nvSpPr>
          <p:spPr>
            <a:xfrm>
              <a:off x="4355976" y="20166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89" name="Oval 688"/>
            <p:cNvSpPr/>
            <p:nvPr/>
          </p:nvSpPr>
          <p:spPr>
            <a:xfrm>
              <a:off x="4355976" y="23214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0" name="Oval 689"/>
            <p:cNvSpPr/>
            <p:nvPr/>
          </p:nvSpPr>
          <p:spPr>
            <a:xfrm>
              <a:off x="4355976" y="26262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1" name="Oval 690"/>
            <p:cNvSpPr/>
            <p:nvPr/>
          </p:nvSpPr>
          <p:spPr>
            <a:xfrm>
              <a:off x="4355976" y="29310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2" name="Oval 691"/>
            <p:cNvSpPr/>
            <p:nvPr/>
          </p:nvSpPr>
          <p:spPr>
            <a:xfrm>
              <a:off x="4355976" y="32358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3" name="Oval 692"/>
            <p:cNvSpPr/>
            <p:nvPr/>
          </p:nvSpPr>
          <p:spPr>
            <a:xfrm>
              <a:off x="4355976" y="35406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4" name="Oval 693"/>
            <p:cNvSpPr/>
            <p:nvPr/>
          </p:nvSpPr>
          <p:spPr>
            <a:xfrm>
              <a:off x="4355976" y="38454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5" name="Oval 694"/>
            <p:cNvSpPr/>
            <p:nvPr/>
          </p:nvSpPr>
          <p:spPr>
            <a:xfrm>
              <a:off x="4355976" y="41502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6" name="Oval 695"/>
            <p:cNvSpPr/>
            <p:nvPr/>
          </p:nvSpPr>
          <p:spPr>
            <a:xfrm>
              <a:off x="4355976" y="44550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7" name="Oval 696"/>
            <p:cNvSpPr/>
            <p:nvPr/>
          </p:nvSpPr>
          <p:spPr>
            <a:xfrm>
              <a:off x="4355976" y="47597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8" name="Oval 697"/>
            <p:cNvSpPr/>
            <p:nvPr/>
          </p:nvSpPr>
          <p:spPr>
            <a:xfrm>
              <a:off x="4355976" y="50645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9" name="Oval 698"/>
            <p:cNvSpPr/>
            <p:nvPr/>
          </p:nvSpPr>
          <p:spPr>
            <a:xfrm>
              <a:off x="4355976" y="53693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1" name="Oval 700"/>
            <p:cNvSpPr/>
            <p:nvPr/>
          </p:nvSpPr>
          <p:spPr>
            <a:xfrm>
              <a:off x="3995936" y="20165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2" name="Oval 701"/>
            <p:cNvSpPr/>
            <p:nvPr/>
          </p:nvSpPr>
          <p:spPr>
            <a:xfrm>
              <a:off x="3995936" y="23213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3" name="Oval 702"/>
            <p:cNvSpPr/>
            <p:nvPr/>
          </p:nvSpPr>
          <p:spPr>
            <a:xfrm>
              <a:off x="3995936" y="26261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4" name="Oval 703"/>
            <p:cNvSpPr/>
            <p:nvPr/>
          </p:nvSpPr>
          <p:spPr>
            <a:xfrm>
              <a:off x="3995936" y="29309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5" name="Oval 704"/>
            <p:cNvSpPr/>
            <p:nvPr/>
          </p:nvSpPr>
          <p:spPr>
            <a:xfrm>
              <a:off x="3995936" y="32357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6" name="Oval 705"/>
            <p:cNvSpPr/>
            <p:nvPr/>
          </p:nvSpPr>
          <p:spPr>
            <a:xfrm>
              <a:off x="3995936" y="35405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7" name="Oval 706"/>
            <p:cNvSpPr/>
            <p:nvPr/>
          </p:nvSpPr>
          <p:spPr>
            <a:xfrm>
              <a:off x="3995936" y="38453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8" name="Oval 707"/>
            <p:cNvSpPr/>
            <p:nvPr/>
          </p:nvSpPr>
          <p:spPr>
            <a:xfrm>
              <a:off x="3995936" y="41501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9" name="Oval 708"/>
            <p:cNvSpPr/>
            <p:nvPr/>
          </p:nvSpPr>
          <p:spPr>
            <a:xfrm>
              <a:off x="3995936" y="44549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0" name="Oval 709"/>
            <p:cNvSpPr/>
            <p:nvPr/>
          </p:nvSpPr>
          <p:spPr>
            <a:xfrm>
              <a:off x="3995936" y="47597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1" name="Oval 710"/>
            <p:cNvSpPr/>
            <p:nvPr/>
          </p:nvSpPr>
          <p:spPr>
            <a:xfrm>
              <a:off x="3995936" y="50645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2" name="Oval 711"/>
            <p:cNvSpPr/>
            <p:nvPr/>
          </p:nvSpPr>
          <p:spPr>
            <a:xfrm>
              <a:off x="3995936" y="53693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4" name="Oval 713"/>
            <p:cNvSpPr/>
            <p:nvPr/>
          </p:nvSpPr>
          <p:spPr>
            <a:xfrm>
              <a:off x="3707904" y="20200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5" name="Oval 714"/>
            <p:cNvSpPr/>
            <p:nvPr/>
          </p:nvSpPr>
          <p:spPr>
            <a:xfrm>
              <a:off x="3707904" y="23248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6" name="Oval 715"/>
            <p:cNvSpPr/>
            <p:nvPr/>
          </p:nvSpPr>
          <p:spPr>
            <a:xfrm>
              <a:off x="3707904" y="26296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7" name="Oval 716"/>
            <p:cNvSpPr/>
            <p:nvPr/>
          </p:nvSpPr>
          <p:spPr>
            <a:xfrm>
              <a:off x="3707904" y="29344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8" name="Oval 717"/>
            <p:cNvSpPr/>
            <p:nvPr/>
          </p:nvSpPr>
          <p:spPr>
            <a:xfrm>
              <a:off x="3707904" y="32392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9" name="Oval 718"/>
            <p:cNvSpPr/>
            <p:nvPr/>
          </p:nvSpPr>
          <p:spPr>
            <a:xfrm>
              <a:off x="3707904" y="35440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0" name="Oval 719"/>
            <p:cNvSpPr/>
            <p:nvPr/>
          </p:nvSpPr>
          <p:spPr>
            <a:xfrm>
              <a:off x="3707904" y="38488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1" name="Oval 720"/>
            <p:cNvSpPr/>
            <p:nvPr/>
          </p:nvSpPr>
          <p:spPr>
            <a:xfrm>
              <a:off x="3707904" y="41536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2" name="Oval 721"/>
            <p:cNvSpPr/>
            <p:nvPr/>
          </p:nvSpPr>
          <p:spPr>
            <a:xfrm>
              <a:off x="3707904" y="44584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3" name="Oval 722"/>
            <p:cNvSpPr/>
            <p:nvPr/>
          </p:nvSpPr>
          <p:spPr>
            <a:xfrm>
              <a:off x="3707904" y="47632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4" name="Oval 723"/>
            <p:cNvSpPr/>
            <p:nvPr/>
          </p:nvSpPr>
          <p:spPr>
            <a:xfrm>
              <a:off x="3707904" y="50680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5" name="Oval 724"/>
            <p:cNvSpPr/>
            <p:nvPr/>
          </p:nvSpPr>
          <p:spPr>
            <a:xfrm>
              <a:off x="3707904" y="53728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7" name="Oval 726"/>
            <p:cNvSpPr/>
            <p:nvPr/>
          </p:nvSpPr>
          <p:spPr>
            <a:xfrm>
              <a:off x="3419872" y="20236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8" name="Oval 727"/>
            <p:cNvSpPr/>
            <p:nvPr/>
          </p:nvSpPr>
          <p:spPr>
            <a:xfrm>
              <a:off x="3419872" y="23284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9" name="Oval 728"/>
            <p:cNvSpPr/>
            <p:nvPr/>
          </p:nvSpPr>
          <p:spPr>
            <a:xfrm>
              <a:off x="3419872" y="26332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0" name="Oval 729"/>
            <p:cNvSpPr/>
            <p:nvPr/>
          </p:nvSpPr>
          <p:spPr>
            <a:xfrm>
              <a:off x="3419872" y="29380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1" name="Oval 730"/>
            <p:cNvSpPr/>
            <p:nvPr/>
          </p:nvSpPr>
          <p:spPr>
            <a:xfrm>
              <a:off x="3419872" y="32428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2" name="Oval 731"/>
            <p:cNvSpPr/>
            <p:nvPr/>
          </p:nvSpPr>
          <p:spPr>
            <a:xfrm>
              <a:off x="3419872" y="35475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3" name="Oval 732"/>
            <p:cNvSpPr/>
            <p:nvPr/>
          </p:nvSpPr>
          <p:spPr>
            <a:xfrm>
              <a:off x="3419872" y="38523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4" name="Oval 733"/>
            <p:cNvSpPr/>
            <p:nvPr/>
          </p:nvSpPr>
          <p:spPr>
            <a:xfrm>
              <a:off x="3419872" y="41571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5" name="Oval 734"/>
            <p:cNvSpPr/>
            <p:nvPr/>
          </p:nvSpPr>
          <p:spPr>
            <a:xfrm>
              <a:off x="3419872" y="44619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6" name="Oval 735"/>
            <p:cNvSpPr/>
            <p:nvPr/>
          </p:nvSpPr>
          <p:spPr>
            <a:xfrm>
              <a:off x="3419872" y="47667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7" name="Oval 736"/>
            <p:cNvSpPr/>
            <p:nvPr/>
          </p:nvSpPr>
          <p:spPr>
            <a:xfrm>
              <a:off x="3419872" y="50715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8" name="Oval 737"/>
            <p:cNvSpPr/>
            <p:nvPr/>
          </p:nvSpPr>
          <p:spPr>
            <a:xfrm>
              <a:off x="3419872" y="53763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0" name="Oval 739"/>
            <p:cNvSpPr/>
            <p:nvPr/>
          </p:nvSpPr>
          <p:spPr>
            <a:xfrm>
              <a:off x="3131840" y="20271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1" name="Oval 740"/>
            <p:cNvSpPr/>
            <p:nvPr/>
          </p:nvSpPr>
          <p:spPr>
            <a:xfrm>
              <a:off x="3131840" y="23319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2" name="Oval 741"/>
            <p:cNvSpPr/>
            <p:nvPr/>
          </p:nvSpPr>
          <p:spPr>
            <a:xfrm>
              <a:off x="3131840" y="26367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3" name="Oval 742"/>
            <p:cNvSpPr/>
            <p:nvPr/>
          </p:nvSpPr>
          <p:spPr>
            <a:xfrm>
              <a:off x="3131840" y="29415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4" name="Oval 743"/>
            <p:cNvSpPr/>
            <p:nvPr/>
          </p:nvSpPr>
          <p:spPr>
            <a:xfrm>
              <a:off x="3131840" y="32463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5" name="Oval 744"/>
            <p:cNvSpPr/>
            <p:nvPr/>
          </p:nvSpPr>
          <p:spPr>
            <a:xfrm>
              <a:off x="3131840" y="35511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6" name="Oval 745"/>
            <p:cNvSpPr/>
            <p:nvPr/>
          </p:nvSpPr>
          <p:spPr>
            <a:xfrm>
              <a:off x="3131840" y="38559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7" name="Oval 746"/>
            <p:cNvSpPr/>
            <p:nvPr/>
          </p:nvSpPr>
          <p:spPr>
            <a:xfrm>
              <a:off x="3131840" y="41607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8" name="Oval 747"/>
            <p:cNvSpPr/>
            <p:nvPr/>
          </p:nvSpPr>
          <p:spPr>
            <a:xfrm>
              <a:off x="3131840" y="44655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9" name="Oval 748"/>
            <p:cNvSpPr/>
            <p:nvPr/>
          </p:nvSpPr>
          <p:spPr>
            <a:xfrm>
              <a:off x="3131840" y="47703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0" name="Oval 749"/>
            <p:cNvSpPr/>
            <p:nvPr/>
          </p:nvSpPr>
          <p:spPr>
            <a:xfrm>
              <a:off x="3131840" y="50751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1" name="Oval 750"/>
            <p:cNvSpPr/>
            <p:nvPr/>
          </p:nvSpPr>
          <p:spPr>
            <a:xfrm>
              <a:off x="3131840" y="53799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9" name="Rectangle 8"/>
          <p:cNvSpPr/>
          <p:nvPr/>
        </p:nvSpPr>
        <p:spPr>
          <a:xfrm>
            <a:off x="4477132" y="1551139"/>
            <a:ext cx="1296144"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55" name="Group 754"/>
          <p:cNvGrpSpPr/>
          <p:nvPr/>
        </p:nvGrpSpPr>
        <p:grpSpPr>
          <a:xfrm>
            <a:off x="4716016" y="1982448"/>
            <a:ext cx="1845919" cy="3416067"/>
            <a:chOff x="3131840" y="2009564"/>
            <a:chExt cx="1845919" cy="3416067"/>
          </a:xfrm>
        </p:grpSpPr>
        <p:sp>
          <p:nvSpPr>
            <p:cNvPr id="756" name="Oval 755"/>
            <p:cNvSpPr/>
            <p:nvPr/>
          </p:nvSpPr>
          <p:spPr>
            <a:xfrm>
              <a:off x="4932040" y="20095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7" name="Oval 756"/>
            <p:cNvSpPr/>
            <p:nvPr/>
          </p:nvSpPr>
          <p:spPr>
            <a:xfrm>
              <a:off x="4932040" y="23143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8" name="Oval 757"/>
            <p:cNvSpPr/>
            <p:nvPr/>
          </p:nvSpPr>
          <p:spPr>
            <a:xfrm>
              <a:off x="4932040" y="26191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9" name="Oval 758"/>
            <p:cNvSpPr/>
            <p:nvPr/>
          </p:nvSpPr>
          <p:spPr>
            <a:xfrm>
              <a:off x="4932040" y="292395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0" name="Oval 759"/>
            <p:cNvSpPr/>
            <p:nvPr/>
          </p:nvSpPr>
          <p:spPr>
            <a:xfrm>
              <a:off x="4932040" y="32287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1" name="Oval 760"/>
            <p:cNvSpPr/>
            <p:nvPr/>
          </p:nvSpPr>
          <p:spPr>
            <a:xfrm>
              <a:off x="4932040" y="35335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2" name="Oval 761"/>
            <p:cNvSpPr/>
            <p:nvPr/>
          </p:nvSpPr>
          <p:spPr>
            <a:xfrm>
              <a:off x="4932040" y="38383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3" name="Oval 762"/>
            <p:cNvSpPr/>
            <p:nvPr/>
          </p:nvSpPr>
          <p:spPr>
            <a:xfrm>
              <a:off x="4932040" y="41431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4" name="Oval 763"/>
            <p:cNvSpPr/>
            <p:nvPr/>
          </p:nvSpPr>
          <p:spPr>
            <a:xfrm>
              <a:off x="4932040" y="44479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5" name="Oval 764"/>
            <p:cNvSpPr/>
            <p:nvPr/>
          </p:nvSpPr>
          <p:spPr>
            <a:xfrm>
              <a:off x="4932040" y="47527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6" name="Oval 765"/>
            <p:cNvSpPr/>
            <p:nvPr/>
          </p:nvSpPr>
          <p:spPr>
            <a:xfrm>
              <a:off x="4932040" y="50575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7" name="Oval 766"/>
            <p:cNvSpPr/>
            <p:nvPr/>
          </p:nvSpPr>
          <p:spPr>
            <a:xfrm>
              <a:off x="4932040" y="53623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8" name="Oval 767"/>
            <p:cNvSpPr/>
            <p:nvPr/>
          </p:nvSpPr>
          <p:spPr>
            <a:xfrm>
              <a:off x="4644008" y="20130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9" name="Oval 768"/>
            <p:cNvSpPr/>
            <p:nvPr/>
          </p:nvSpPr>
          <p:spPr>
            <a:xfrm>
              <a:off x="4644008" y="23178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0" name="Oval 769"/>
            <p:cNvSpPr/>
            <p:nvPr/>
          </p:nvSpPr>
          <p:spPr>
            <a:xfrm>
              <a:off x="4644008" y="26226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1" name="Oval 770"/>
            <p:cNvSpPr/>
            <p:nvPr/>
          </p:nvSpPr>
          <p:spPr>
            <a:xfrm>
              <a:off x="4644008" y="292748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2" name="Oval 771"/>
            <p:cNvSpPr/>
            <p:nvPr/>
          </p:nvSpPr>
          <p:spPr>
            <a:xfrm>
              <a:off x="4644008" y="32322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3" name="Oval 772"/>
            <p:cNvSpPr/>
            <p:nvPr/>
          </p:nvSpPr>
          <p:spPr>
            <a:xfrm>
              <a:off x="4644008" y="35370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4" name="Oval 773"/>
            <p:cNvSpPr/>
            <p:nvPr/>
          </p:nvSpPr>
          <p:spPr>
            <a:xfrm>
              <a:off x="4644008" y="38418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5" name="Oval 774"/>
            <p:cNvSpPr/>
            <p:nvPr/>
          </p:nvSpPr>
          <p:spPr>
            <a:xfrm>
              <a:off x="4644008" y="41466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6" name="Oval 775"/>
            <p:cNvSpPr/>
            <p:nvPr/>
          </p:nvSpPr>
          <p:spPr>
            <a:xfrm>
              <a:off x="4644008" y="44514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7" name="Oval 776"/>
            <p:cNvSpPr/>
            <p:nvPr/>
          </p:nvSpPr>
          <p:spPr>
            <a:xfrm>
              <a:off x="4644008" y="47562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8" name="Oval 777"/>
            <p:cNvSpPr/>
            <p:nvPr/>
          </p:nvSpPr>
          <p:spPr>
            <a:xfrm>
              <a:off x="4644008" y="50610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9" name="Oval 778"/>
            <p:cNvSpPr/>
            <p:nvPr/>
          </p:nvSpPr>
          <p:spPr>
            <a:xfrm>
              <a:off x="4644008" y="53658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0" name="Oval 779"/>
            <p:cNvSpPr/>
            <p:nvPr/>
          </p:nvSpPr>
          <p:spPr>
            <a:xfrm>
              <a:off x="4355976" y="20166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1" name="Oval 780"/>
            <p:cNvSpPr/>
            <p:nvPr/>
          </p:nvSpPr>
          <p:spPr>
            <a:xfrm>
              <a:off x="4355976" y="23214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2" name="Oval 781"/>
            <p:cNvSpPr/>
            <p:nvPr/>
          </p:nvSpPr>
          <p:spPr>
            <a:xfrm>
              <a:off x="4355976" y="26262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3" name="Oval 782"/>
            <p:cNvSpPr/>
            <p:nvPr/>
          </p:nvSpPr>
          <p:spPr>
            <a:xfrm>
              <a:off x="4355976" y="293101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4" name="Oval 783"/>
            <p:cNvSpPr/>
            <p:nvPr/>
          </p:nvSpPr>
          <p:spPr>
            <a:xfrm>
              <a:off x="4355976" y="32358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5" name="Oval 784"/>
            <p:cNvSpPr/>
            <p:nvPr/>
          </p:nvSpPr>
          <p:spPr>
            <a:xfrm>
              <a:off x="4355976" y="35406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6" name="Oval 785"/>
            <p:cNvSpPr/>
            <p:nvPr/>
          </p:nvSpPr>
          <p:spPr>
            <a:xfrm>
              <a:off x="4355976" y="38454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7" name="Oval 786"/>
            <p:cNvSpPr/>
            <p:nvPr/>
          </p:nvSpPr>
          <p:spPr>
            <a:xfrm>
              <a:off x="4355976" y="41502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8" name="Oval 787"/>
            <p:cNvSpPr/>
            <p:nvPr/>
          </p:nvSpPr>
          <p:spPr>
            <a:xfrm>
              <a:off x="4355976" y="44550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9" name="Oval 788"/>
            <p:cNvSpPr/>
            <p:nvPr/>
          </p:nvSpPr>
          <p:spPr>
            <a:xfrm>
              <a:off x="4355976" y="47597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0" name="Oval 789"/>
            <p:cNvSpPr/>
            <p:nvPr/>
          </p:nvSpPr>
          <p:spPr>
            <a:xfrm>
              <a:off x="4355976" y="50645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1" name="Oval 790"/>
            <p:cNvSpPr/>
            <p:nvPr/>
          </p:nvSpPr>
          <p:spPr>
            <a:xfrm>
              <a:off x="4355976" y="53693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2" name="Oval 791"/>
            <p:cNvSpPr/>
            <p:nvPr/>
          </p:nvSpPr>
          <p:spPr>
            <a:xfrm>
              <a:off x="3995936" y="201655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3" name="Oval 792"/>
            <p:cNvSpPr/>
            <p:nvPr/>
          </p:nvSpPr>
          <p:spPr>
            <a:xfrm>
              <a:off x="3995936" y="232135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4" name="Oval 793"/>
            <p:cNvSpPr/>
            <p:nvPr/>
          </p:nvSpPr>
          <p:spPr>
            <a:xfrm>
              <a:off x="3995936" y="262615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5" name="Oval 794"/>
            <p:cNvSpPr/>
            <p:nvPr/>
          </p:nvSpPr>
          <p:spPr>
            <a:xfrm>
              <a:off x="3995936" y="293095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6" name="Oval 795"/>
            <p:cNvSpPr/>
            <p:nvPr/>
          </p:nvSpPr>
          <p:spPr>
            <a:xfrm>
              <a:off x="3995936" y="323574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7" name="Oval 796"/>
            <p:cNvSpPr/>
            <p:nvPr/>
          </p:nvSpPr>
          <p:spPr>
            <a:xfrm>
              <a:off x="3995936" y="354054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8" name="Oval 797"/>
            <p:cNvSpPr/>
            <p:nvPr/>
          </p:nvSpPr>
          <p:spPr>
            <a:xfrm>
              <a:off x="3995936" y="384534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9" name="Oval 798"/>
            <p:cNvSpPr/>
            <p:nvPr/>
          </p:nvSpPr>
          <p:spPr>
            <a:xfrm>
              <a:off x="3995936" y="415014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0" name="Oval 799"/>
            <p:cNvSpPr/>
            <p:nvPr/>
          </p:nvSpPr>
          <p:spPr>
            <a:xfrm>
              <a:off x="3995936" y="445494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1" name="Oval 800"/>
            <p:cNvSpPr/>
            <p:nvPr/>
          </p:nvSpPr>
          <p:spPr>
            <a:xfrm>
              <a:off x="3995936" y="475973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2" name="Oval 801"/>
            <p:cNvSpPr/>
            <p:nvPr/>
          </p:nvSpPr>
          <p:spPr>
            <a:xfrm>
              <a:off x="3995936" y="506453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3" name="Oval 802"/>
            <p:cNvSpPr/>
            <p:nvPr/>
          </p:nvSpPr>
          <p:spPr>
            <a:xfrm>
              <a:off x="3995936" y="53693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4" name="Oval 803"/>
            <p:cNvSpPr/>
            <p:nvPr/>
          </p:nvSpPr>
          <p:spPr>
            <a:xfrm>
              <a:off x="3707904" y="202008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5" name="Oval 804"/>
            <p:cNvSpPr/>
            <p:nvPr/>
          </p:nvSpPr>
          <p:spPr>
            <a:xfrm>
              <a:off x="3707904" y="232488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6" name="Oval 805"/>
            <p:cNvSpPr/>
            <p:nvPr/>
          </p:nvSpPr>
          <p:spPr>
            <a:xfrm>
              <a:off x="3707904" y="262967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7" name="Oval 806"/>
            <p:cNvSpPr/>
            <p:nvPr/>
          </p:nvSpPr>
          <p:spPr>
            <a:xfrm>
              <a:off x="3707904" y="293447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8" name="Oval 807"/>
            <p:cNvSpPr/>
            <p:nvPr/>
          </p:nvSpPr>
          <p:spPr>
            <a:xfrm>
              <a:off x="3707904" y="323927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9" name="Oval 808"/>
            <p:cNvSpPr/>
            <p:nvPr/>
          </p:nvSpPr>
          <p:spPr>
            <a:xfrm>
              <a:off x="3707904" y="354407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0" name="Oval 809"/>
            <p:cNvSpPr/>
            <p:nvPr/>
          </p:nvSpPr>
          <p:spPr>
            <a:xfrm>
              <a:off x="3707904" y="384887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1" name="Oval 810"/>
            <p:cNvSpPr/>
            <p:nvPr/>
          </p:nvSpPr>
          <p:spPr>
            <a:xfrm>
              <a:off x="3707904" y="415366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2" name="Oval 811"/>
            <p:cNvSpPr/>
            <p:nvPr/>
          </p:nvSpPr>
          <p:spPr>
            <a:xfrm>
              <a:off x="3707904" y="445846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3" name="Oval 812"/>
            <p:cNvSpPr/>
            <p:nvPr/>
          </p:nvSpPr>
          <p:spPr>
            <a:xfrm>
              <a:off x="3707904" y="476326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4" name="Oval 813"/>
            <p:cNvSpPr/>
            <p:nvPr/>
          </p:nvSpPr>
          <p:spPr>
            <a:xfrm>
              <a:off x="3707904" y="506806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5" name="Oval 814"/>
            <p:cNvSpPr/>
            <p:nvPr/>
          </p:nvSpPr>
          <p:spPr>
            <a:xfrm>
              <a:off x="3707904" y="537286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6" name="Oval 815"/>
            <p:cNvSpPr/>
            <p:nvPr/>
          </p:nvSpPr>
          <p:spPr>
            <a:xfrm>
              <a:off x="3419872" y="202360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7" name="Oval 816"/>
            <p:cNvSpPr/>
            <p:nvPr/>
          </p:nvSpPr>
          <p:spPr>
            <a:xfrm>
              <a:off x="3419872" y="232840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8" name="Oval 817"/>
            <p:cNvSpPr/>
            <p:nvPr/>
          </p:nvSpPr>
          <p:spPr>
            <a:xfrm>
              <a:off x="3419872" y="263320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9" name="Oval 818"/>
            <p:cNvSpPr/>
            <p:nvPr/>
          </p:nvSpPr>
          <p:spPr>
            <a:xfrm>
              <a:off x="3419872" y="293800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0" name="Oval 819"/>
            <p:cNvSpPr/>
            <p:nvPr/>
          </p:nvSpPr>
          <p:spPr>
            <a:xfrm>
              <a:off x="3419872" y="324280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1" name="Oval 820"/>
            <p:cNvSpPr/>
            <p:nvPr/>
          </p:nvSpPr>
          <p:spPr>
            <a:xfrm>
              <a:off x="3419872" y="354759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2" name="Oval 821"/>
            <p:cNvSpPr/>
            <p:nvPr/>
          </p:nvSpPr>
          <p:spPr>
            <a:xfrm>
              <a:off x="3419872" y="385239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3" name="Oval 822"/>
            <p:cNvSpPr/>
            <p:nvPr/>
          </p:nvSpPr>
          <p:spPr>
            <a:xfrm>
              <a:off x="3419872" y="415719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4" name="Oval 823"/>
            <p:cNvSpPr/>
            <p:nvPr/>
          </p:nvSpPr>
          <p:spPr>
            <a:xfrm>
              <a:off x="3419872" y="446199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5" name="Oval 824"/>
            <p:cNvSpPr/>
            <p:nvPr/>
          </p:nvSpPr>
          <p:spPr>
            <a:xfrm>
              <a:off x="3419872" y="476679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6" name="Oval 825"/>
            <p:cNvSpPr/>
            <p:nvPr/>
          </p:nvSpPr>
          <p:spPr>
            <a:xfrm>
              <a:off x="3419872" y="507158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7" name="Oval 826"/>
            <p:cNvSpPr/>
            <p:nvPr/>
          </p:nvSpPr>
          <p:spPr>
            <a:xfrm>
              <a:off x="3419872" y="537638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8" name="Oval 827"/>
            <p:cNvSpPr/>
            <p:nvPr/>
          </p:nvSpPr>
          <p:spPr>
            <a:xfrm>
              <a:off x="3131840" y="202713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9" name="Oval 828"/>
            <p:cNvSpPr/>
            <p:nvPr/>
          </p:nvSpPr>
          <p:spPr>
            <a:xfrm>
              <a:off x="3131840" y="233193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0" name="Oval 829"/>
            <p:cNvSpPr/>
            <p:nvPr/>
          </p:nvSpPr>
          <p:spPr>
            <a:xfrm>
              <a:off x="3131840" y="263673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1" name="Oval 830"/>
            <p:cNvSpPr/>
            <p:nvPr/>
          </p:nvSpPr>
          <p:spPr>
            <a:xfrm>
              <a:off x="3131840" y="294152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2" name="Oval 831"/>
            <p:cNvSpPr/>
            <p:nvPr/>
          </p:nvSpPr>
          <p:spPr>
            <a:xfrm>
              <a:off x="3131840" y="324632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3" name="Oval 832"/>
            <p:cNvSpPr/>
            <p:nvPr/>
          </p:nvSpPr>
          <p:spPr>
            <a:xfrm>
              <a:off x="3131840" y="355112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4" name="Oval 833"/>
            <p:cNvSpPr/>
            <p:nvPr/>
          </p:nvSpPr>
          <p:spPr>
            <a:xfrm>
              <a:off x="3131840" y="385592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5" name="Oval 834"/>
            <p:cNvSpPr/>
            <p:nvPr/>
          </p:nvSpPr>
          <p:spPr>
            <a:xfrm>
              <a:off x="3131840" y="4160720"/>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6" name="Oval 835"/>
            <p:cNvSpPr/>
            <p:nvPr/>
          </p:nvSpPr>
          <p:spPr>
            <a:xfrm>
              <a:off x="3131840" y="4465518"/>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7" name="Oval 836"/>
            <p:cNvSpPr/>
            <p:nvPr/>
          </p:nvSpPr>
          <p:spPr>
            <a:xfrm>
              <a:off x="3131840" y="4770316"/>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8" name="Oval 837"/>
            <p:cNvSpPr/>
            <p:nvPr/>
          </p:nvSpPr>
          <p:spPr>
            <a:xfrm>
              <a:off x="3131840" y="5075114"/>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9" name="Oval 838"/>
            <p:cNvSpPr/>
            <p:nvPr/>
          </p:nvSpPr>
          <p:spPr>
            <a:xfrm>
              <a:off x="3131840" y="5379912"/>
              <a:ext cx="45719" cy="4571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TextBox 6"/>
          <p:cNvSpPr txBox="1"/>
          <p:nvPr/>
        </p:nvSpPr>
        <p:spPr>
          <a:xfrm>
            <a:off x="1688075" y="2918793"/>
            <a:ext cx="674361" cy="1446550"/>
          </a:xfrm>
          <a:prstGeom prst="rect">
            <a:avLst/>
          </a:prstGeom>
          <a:noFill/>
        </p:spPr>
        <p:txBody>
          <a:bodyPr wrap="square" rtlCol="0">
            <a:spAutoFit/>
          </a:bodyPr>
          <a:lstStyle/>
          <a:p>
            <a:r>
              <a:rPr lang="fi-FI" sz="8800" dirty="0"/>
              <a:t>+</a:t>
            </a:r>
          </a:p>
        </p:txBody>
      </p:sp>
      <p:sp>
        <p:nvSpPr>
          <p:cNvPr id="500" name="TextBox 499"/>
          <p:cNvSpPr txBox="1"/>
          <p:nvPr/>
        </p:nvSpPr>
        <p:spPr>
          <a:xfrm>
            <a:off x="4666867" y="2835934"/>
            <a:ext cx="674361" cy="1446550"/>
          </a:xfrm>
          <a:prstGeom prst="rect">
            <a:avLst/>
          </a:prstGeom>
          <a:noFill/>
        </p:spPr>
        <p:txBody>
          <a:bodyPr wrap="square" rtlCol="0">
            <a:spAutoFit/>
          </a:bodyPr>
          <a:lstStyle/>
          <a:p>
            <a:r>
              <a:rPr lang="fi-FI" sz="8800" dirty="0"/>
              <a:t>-</a:t>
            </a:r>
          </a:p>
        </p:txBody>
      </p:sp>
    </p:spTree>
    <p:extLst>
      <p:ext uri="{BB962C8B-B14F-4D97-AF65-F5344CB8AC3E}">
        <p14:creationId xmlns:p14="http://schemas.microsoft.com/office/powerpoint/2010/main" val="2073437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FI" dirty="0"/>
              <a:t>Fuktisolering</a:t>
            </a:r>
          </a:p>
        </p:txBody>
      </p:sp>
      <p:sp>
        <p:nvSpPr>
          <p:cNvPr id="4" name="Content Placeholder 3"/>
          <p:cNvSpPr>
            <a:spLocks noGrp="1"/>
          </p:cNvSpPr>
          <p:nvPr>
            <p:ph idx="1"/>
          </p:nvPr>
        </p:nvSpPr>
        <p:spPr>
          <a:xfrm>
            <a:off x="3297429" y="1803458"/>
            <a:ext cx="5111750" cy="2160588"/>
          </a:xfrm>
        </p:spPr>
        <p:txBody>
          <a:bodyPr>
            <a:normAutofit lnSpcReduction="10000"/>
          </a:bodyPr>
          <a:lstStyle/>
          <a:p>
            <a:pPr marL="0" indent="0">
              <a:buNone/>
            </a:pPr>
            <a:r>
              <a:rPr lang="sv-FI" b="1" dirty="0"/>
              <a:t>Att tänka på: </a:t>
            </a:r>
          </a:p>
          <a:p>
            <a:r>
              <a:rPr lang="sv-FI" dirty="0"/>
              <a:t>Hur monteras ångspärren </a:t>
            </a:r>
            <a:br>
              <a:rPr lang="sv-FI" dirty="0"/>
            </a:br>
            <a:r>
              <a:rPr lang="sv-FI" dirty="0"/>
              <a:t>i hörnen av en byggnad?</a:t>
            </a:r>
          </a:p>
          <a:p>
            <a:r>
              <a:rPr lang="sv-FI" dirty="0"/>
              <a:t>Rita en horisontell skärningsbild.</a:t>
            </a:r>
          </a:p>
        </p:txBody>
      </p:sp>
      <p:sp>
        <p:nvSpPr>
          <p:cNvPr id="10" name="Date Placeholder 9">
            <a:extLst>
              <a:ext uri="{FF2B5EF4-FFF2-40B4-BE49-F238E27FC236}">
                <a16:creationId xmlns:a16="http://schemas.microsoft.com/office/drawing/2014/main" id="{0E440957-8071-4FB6-83C2-2C94CEB888AB}"/>
              </a:ext>
            </a:extLst>
          </p:cNvPr>
          <p:cNvSpPr>
            <a:spLocks noGrp="1"/>
          </p:cNvSpPr>
          <p:nvPr>
            <p:ph type="dt" sz="half" idx="2"/>
          </p:nvPr>
        </p:nvSpPr>
        <p:spPr/>
        <p:txBody>
          <a:bodyPr/>
          <a:lstStyle/>
          <a:p>
            <a:r>
              <a:rPr lang="fi-FI"/>
              <a:t>2019</a:t>
            </a:r>
            <a:endParaRPr lang="fi-FI" dirty="0"/>
          </a:p>
        </p:txBody>
      </p:sp>
      <p:sp>
        <p:nvSpPr>
          <p:cNvPr id="5" name="Slide Number Placeholder 4"/>
          <p:cNvSpPr>
            <a:spLocks noGrp="1"/>
          </p:cNvSpPr>
          <p:nvPr>
            <p:ph type="sldNum" sz="quarter" idx="4"/>
          </p:nvPr>
        </p:nvSpPr>
        <p:spPr/>
        <p:txBody>
          <a:bodyPr/>
          <a:lstStyle/>
          <a:p>
            <a:pPr>
              <a:defRPr/>
            </a:pPr>
            <a:fld id="{D0B1668D-8FF8-43CC-892A-1C8F649AD919}" type="slidenum">
              <a:rPr lang="fi-FI" altLang="fi-FI" smtClean="0"/>
              <a:pPr>
                <a:defRPr/>
              </a:pPr>
              <a:t>19</a:t>
            </a:fld>
            <a:endParaRPr lang="fi-FI" altLang="fi-FI"/>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24"/>
          <a:stretch/>
        </p:blipFill>
        <p:spPr bwMode="auto">
          <a:xfrm rot="10800000" flipH="1">
            <a:off x="1072319" y="1773238"/>
            <a:ext cx="1800200" cy="388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iruutu 2"/>
          <p:cNvSpPr txBox="1"/>
          <p:nvPr/>
        </p:nvSpPr>
        <p:spPr>
          <a:xfrm>
            <a:off x="2836727" y="3317716"/>
            <a:ext cx="453970" cy="646331"/>
          </a:xfrm>
          <a:prstGeom prst="rect">
            <a:avLst/>
          </a:prstGeom>
          <a:noFill/>
        </p:spPr>
        <p:txBody>
          <a:bodyPr wrap="none" rtlCol="0">
            <a:spAutoFit/>
          </a:bodyPr>
          <a:lstStyle/>
          <a:p>
            <a:r>
              <a:rPr lang="fi-FI" sz="3600" dirty="0"/>
              <a:t>+</a:t>
            </a:r>
          </a:p>
        </p:txBody>
      </p:sp>
      <p:sp>
        <p:nvSpPr>
          <p:cNvPr id="8" name="Tekstiruutu 7"/>
          <p:cNvSpPr txBox="1"/>
          <p:nvPr/>
        </p:nvSpPr>
        <p:spPr>
          <a:xfrm>
            <a:off x="496255" y="3317715"/>
            <a:ext cx="338554" cy="646331"/>
          </a:xfrm>
          <a:prstGeom prst="rect">
            <a:avLst/>
          </a:prstGeom>
          <a:noFill/>
        </p:spPr>
        <p:txBody>
          <a:bodyPr wrap="none" rtlCol="0">
            <a:spAutoFit/>
          </a:bodyPr>
          <a:lstStyle/>
          <a:p>
            <a:r>
              <a:rPr lang="fi-FI" sz="3600" dirty="0"/>
              <a:t>-</a:t>
            </a:r>
          </a:p>
        </p:txBody>
      </p:sp>
      <p:grpSp>
        <p:nvGrpSpPr>
          <p:cNvPr id="11" name="Group 10">
            <a:extLst>
              <a:ext uri="{FF2B5EF4-FFF2-40B4-BE49-F238E27FC236}">
                <a16:creationId xmlns:a16="http://schemas.microsoft.com/office/drawing/2014/main" id="{8FB77D61-6AF7-4867-8440-A8080F378452}"/>
              </a:ext>
            </a:extLst>
          </p:cNvPr>
          <p:cNvGrpSpPr/>
          <p:nvPr/>
        </p:nvGrpSpPr>
        <p:grpSpPr>
          <a:xfrm>
            <a:off x="5853304" y="3544055"/>
            <a:ext cx="2965499" cy="2605790"/>
            <a:chOff x="4499992" y="3558241"/>
            <a:chExt cx="2965499" cy="260579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558241"/>
              <a:ext cx="2965499" cy="260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2"/>
            <p:cNvSpPr txBox="1"/>
            <p:nvPr/>
          </p:nvSpPr>
          <p:spPr>
            <a:xfrm>
              <a:off x="4970058" y="4837155"/>
              <a:ext cx="1086705" cy="246221"/>
            </a:xfrm>
            <a:prstGeom prst="rect">
              <a:avLst/>
            </a:prstGeom>
            <a:solidFill>
              <a:schemeClr val="bg1"/>
            </a:solidFill>
          </p:spPr>
          <p:txBody>
            <a:bodyPr wrap="square" rtlCol="0">
              <a:spAutoFit/>
            </a:bodyPr>
            <a:lstStyle/>
            <a:p>
              <a:r>
                <a:rPr lang="en-US" sz="1000" b="1" i="1" dirty="0" err="1"/>
                <a:t>Ångspärr</a:t>
              </a:r>
              <a:endParaRPr lang="en-US" sz="1000" b="1" i="1" dirty="0"/>
            </a:p>
          </p:txBody>
        </p:sp>
      </p:grpSp>
    </p:spTree>
    <p:extLst>
      <p:ext uri="{BB962C8B-B14F-4D97-AF65-F5344CB8AC3E}">
        <p14:creationId xmlns:p14="http://schemas.microsoft.com/office/powerpoint/2010/main" val="1451954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FI" dirty="0"/>
              <a:t>Energi och fuktighet på en byggarbetsplats</a:t>
            </a:r>
          </a:p>
        </p:txBody>
      </p:sp>
      <p:sp>
        <p:nvSpPr>
          <p:cNvPr id="3" name="Content Placeholder 2"/>
          <p:cNvSpPr>
            <a:spLocks noGrp="1"/>
          </p:cNvSpPr>
          <p:nvPr>
            <p:ph idx="1"/>
          </p:nvPr>
        </p:nvSpPr>
        <p:spPr/>
        <p:txBody>
          <a:bodyPr>
            <a:normAutofit/>
          </a:bodyPr>
          <a:lstStyle/>
          <a:p>
            <a:r>
              <a:rPr lang="sv-SE" dirty="0"/>
              <a:t>Inledning</a:t>
            </a:r>
          </a:p>
          <a:p>
            <a:r>
              <a:rPr lang="sv-SE" dirty="0"/>
              <a:t>Värmeöverförning</a:t>
            </a:r>
          </a:p>
          <a:p>
            <a:r>
              <a:rPr lang="sv-SE" dirty="0"/>
              <a:t>Luftfuktighet, daggpunkt</a:t>
            </a:r>
          </a:p>
          <a:p>
            <a:r>
              <a:rPr lang="sv-SE" dirty="0"/>
              <a:t>Sambandet mellan värme och fuktighet</a:t>
            </a:r>
          </a:p>
        </p:txBody>
      </p:sp>
      <p:sp>
        <p:nvSpPr>
          <p:cNvPr id="4" name="Date Placeholder 3">
            <a:extLst>
              <a:ext uri="{FF2B5EF4-FFF2-40B4-BE49-F238E27FC236}">
                <a16:creationId xmlns:a16="http://schemas.microsoft.com/office/drawing/2014/main" id="{10876DDF-187B-4D9F-8F7E-F62B8A47EBF3}"/>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3E87F4A5-B761-4F00-B5BD-F4FEEE0D2746}"/>
              </a:ext>
            </a:extLst>
          </p:cNvPr>
          <p:cNvSpPr>
            <a:spLocks noGrp="1"/>
          </p:cNvSpPr>
          <p:nvPr>
            <p:ph type="sldNum" sz="quarter" idx="4"/>
          </p:nvPr>
        </p:nvSpPr>
        <p:spPr/>
        <p:txBody>
          <a:bodyPr/>
          <a:lstStyle/>
          <a:p>
            <a:fld id="{0168ACF4-E7A5-495E-8C31-8E9E3D5B0BFC}" type="slidenum">
              <a:rPr lang="fi-FI" smtClean="0"/>
              <a:pPr/>
              <a:t>2</a:t>
            </a:fld>
            <a:endParaRPr lang="fi-FI" dirty="0"/>
          </a:p>
        </p:txBody>
      </p:sp>
    </p:spTree>
    <p:extLst>
      <p:ext uri="{BB962C8B-B14F-4D97-AF65-F5344CB8AC3E}">
        <p14:creationId xmlns:p14="http://schemas.microsoft.com/office/powerpoint/2010/main" val="257504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_rteu303\1 Projektit\BetEl\valokuvat\DSC00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31" y="188641"/>
            <a:ext cx="2615255" cy="1960726"/>
          </a:xfrm>
          <a:prstGeom prst="rect">
            <a:avLst/>
          </a:prstGeom>
          <a:noFill/>
          <a:ln w="57150">
            <a:solidFill>
              <a:schemeClr val="bg1">
                <a:lumMod val="85000"/>
              </a:schemeClr>
            </a:solidFill>
            <a:miter lim="800000"/>
            <a:headEnd/>
            <a:tailEnd/>
          </a:ln>
        </p:spPr>
      </p:pic>
      <p:pic>
        <p:nvPicPr>
          <p:cNvPr id="6" name="Picture 4" descr="H:\sokkelin vedenpois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513" y="2471694"/>
            <a:ext cx="2642295" cy="1482009"/>
          </a:xfrm>
          <a:prstGeom prst="rect">
            <a:avLst/>
          </a:prstGeom>
          <a:noFill/>
          <a:ln w="57150">
            <a:solidFill>
              <a:schemeClr val="bg1">
                <a:lumMod val="85000"/>
              </a:schemeClr>
            </a:solidFill>
            <a:miter lim="800000"/>
            <a:headEnd/>
            <a:tailEnd/>
          </a:ln>
        </p:spPr>
      </p:pic>
      <p:pic>
        <p:nvPicPr>
          <p:cNvPr id="8" name="Kuva 6" descr="P407000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1512" y="4239454"/>
            <a:ext cx="2642296" cy="1983520"/>
          </a:xfrm>
          <a:prstGeom prst="rect">
            <a:avLst/>
          </a:prstGeom>
          <a:noFill/>
          <a:ln w="57150">
            <a:solidFill>
              <a:schemeClr val="bg1">
                <a:lumMod val="85000"/>
              </a:schemeClr>
            </a:solidFill>
            <a:miter lim="800000"/>
            <a:headEnd/>
            <a:tailEnd/>
          </a:ln>
        </p:spPr>
      </p:pic>
      <p:sp>
        <p:nvSpPr>
          <p:cNvPr id="41998" name="Suorakulmio 18"/>
          <p:cNvSpPr>
            <a:spLocks noChangeArrowheads="1"/>
          </p:cNvSpPr>
          <p:nvPr/>
        </p:nvSpPr>
        <p:spPr bwMode="auto">
          <a:xfrm>
            <a:off x="3131840" y="228816"/>
            <a:ext cx="576064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v-FI" sz="2400" dirty="0">
                <a:latin typeface="Calibri" pitchFamily="34" charset="0"/>
                <a:ea typeface="MS PGothic" pitchFamily="34" charset="-128"/>
              </a:rPr>
              <a:t>Byggfukt kan avlägsna sig genom att antingen rinna ut eller genom att den kan avdunstas. I värsta fall måste fukten torkas med hjälp av maskiner.</a:t>
            </a:r>
          </a:p>
          <a:p>
            <a:endParaRPr lang="sv-FI" sz="2400" dirty="0">
              <a:latin typeface="Calibri" pitchFamily="34" charset="0"/>
              <a:ea typeface="MS PGothic" pitchFamily="34" charset="-128"/>
            </a:endParaRPr>
          </a:p>
          <a:p>
            <a:r>
              <a:rPr lang="sv-FI" sz="2400" dirty="0">
                <a:latin typeface="Calibri" pitchFamily="34" charset="0"/>
                <a:ea typeface="MS PGothic" pitchFamily="34" charset="-128"/>
              </a:rPr>
              <a:t>Till exempel, frusna vattnet i sandwich-elementsisoleringar kan förstöra byggmaterial när det smälter.</a:t>
            </a:r>
          </a:p>
          <a:p>
            <a:endParaRPr lang="sv-FI" sz="2400" dirty="0">
              <a:latin typeface="Calibri" pitchFamily="34" charset="0"/>
              <a:ea typeface="MS PGothic" pitchFamily="34" charset="-128"/>
            </a:endParaRPr>
          </a:p>
          <a:p>
            <a:r>
              <a:rPr lang="sv-FI" sz="2400" dirty="0">
                <a:latin typeface="Calibri" pitchFamily="34" charset="0"/>
                <a:ea typeface="MS PGothic" pitchFamily="34" charset="-128"/>
              </a:rPr>
              <a:t>För att nå det bästa resultatet, bör strukturerna planeras och byggas så att de torkar med hjälp av ventilation.</a:t>
            </a:r>
          </a:p>
          <a:p>
            <a:endParaRPr lang="sv-FI" sz="2400" dirty="0">
              <a:latin typeface="Calibri" pitchFamily="34" charset="0"/>
              <a:ea typeface="MS PGothic" pitchFamily="34" charset="-128"/>
            </a:endParaRPr>
          </a:p>
          <a:p>
            <a:r>
              <a:rPr lang="sv-FI" sz="2400" dirty="0">
                <a:latin typeface="Calibri" pitchFamily="34" charset="0"/>
                <a:ea typeface="MS PGothic" pitchFamily="34" charset="-128"/>
              </a:rPr>
              <a:t>Man bör sträva efter att arbetsförhållandena är så torra som möjligt och att ventilationslösningarna görs ordentligt.</a:t>
            </a:r>
          </a:p>
        </p:txBody>
      </p:sp>
      <p:sp>
        <p:nvSpPr>
          <p:cNvPr id="4" name="Date Placeholder 3">
            <a:extLst>
              <a:ext uri="{FF2B5EF4-FFF2-40B4-BE49-F238E27FC236}">
                <a16:creationId xmlns:a16="http://schemas.microsoft.com/office/drawing/2014/main" id="{D62F6327-4905-414D-A436-82DEB13A7125}"/>
              </a:ext>
            </a:extLst>
          </p:cNvPr>
          <p:cNvSpPr>
            <a:spLocks noGrp="1"/>
          </p:cNvSpPr>
          <p:nvPr>
            <p:ph type="dt" sz="half" idx="2"/>
          </p:nvPr>
        </p:nvSpPr>
        <p:spPr/>
        <p:txBody>
          <a:bodyPr/>
          <a:lstStyle/>
          <a:p>
            <a:r>
              <a:rPr lang="fi-FI"/>
              <a:t>2019</a:t>
            </a:r>
            <a:endParaRPr lang="fi-FI" dirty="0"/>
          </a:p>
        </p:txBody>
      </p:sp>
      <p:sp>
        <p:nvSpPr>
          <p:cNvPr id="7" name="Slide Number Placeholder 6">
            <a:extLst>
              <a:ext uri="{FF2B5EF4-FFF2-40B4-BE49-F238E27FC236}">
                <a16:creationId xmlns:a16="http://schemas.microsoft.com/office/drawing/2014/main" id="{B8817EC4-04B0-4854-BA79-5DE68B9F2A1B}"/>
              </a:ext>
            </a:extLst>
          </p:cNvPr>
          <p:cNvSpPr>
            <a:spLocks noGrp="1"/>
          </p:cNvSpPr>
          <p:nvPr>
            <p:ph type="sldNum" sz="quarter" idx="4"/>
          </p:nvPr>
        </p:nvSpPr>
        <p:spPr/>
        <p:txBody>
          <a:bodyPr/>
          <a:lstStyle/>
          <a:p>
            <a:fld id="{0168ACF4-E7A5-495E-8C31-8E9E3D5B0BFC}" type="slidenum">
              <a:rPr lang="fi-FI" smtClean="0"/>
              <a:pPr/>
              <a:t>20</a:t>
            </a:fld>
            <a:endParaRPr lang="fi-FI" dirty="0"/>
          </a:p>
        </p:txBody>
      </p:sp>
    </p:spTree>
    <p:extLst>
      <p:ext uri="{BB962C8B-B14F-4D97-AF65-F5344CB8AC3E}">
        <p14:creationId xmlns:p14="http://schemas.microsoft.com/office/powerpoint/2010/main" val="149743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9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9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5" y="1592263"/>
            <a:ext cx="334645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Kuvatekstiellipsi 8"/>
          <p:cNvSpPr>
            <a:spLocks noChangeArrowheads="1"/>
          </p:cNvSpPr>
          <p:nvPr/>
        </p:nvSpPr>
        <p:spPr bwMode="auto">
          <a:xfrm>
            <a:off x="6011863" y="1191578"/>
            <a:ext cx="2663825" cy="1584325"/>
          </a:xfrm>
          <a:prstGeom prst="wedgeEllipseCallout">
            <a:avLst>
              <a:gd name="adj1" fmla="val -82652"/>
              <a:gd name="adj2" fmla="val 88961"/>
            </a:avLst>
          </a:prstGeom>
          <a:solidFill>
            <a:schemeClr val="accent1"/>
          </a:solidFill>
          <a:ln w="25400" algn="ctr">
            <a:solidFill>
              <a:srgbClr val="385D8A"/>
            </a:solidFill>
            <a:miter lim="800000"/>
            <a:headEnd/>
            <a:tailEnd/>
          </a:ln>
        </p:spPr>
        <p:txBody>
          <a:bodyPr anchor="ctr"/>
          <a:lstStyle/>
          <a:p>
            <a:pPr algn="ctr"/>
            <a:r>
              <a:rPr lang="sv-FI" sz="2400" dirty="0">
                <a:solidFill>
                  <a:srgbClr val="FFFFFF"/>
                </a:solidFill>
                <a:latin typeface="Calibri" pitchFamily="34" charset="0"/>
              </a:rPr>
              <a:t>Kom ihåg att ventilera</a:t>
            </a:r>
            <a:r>
              <a:rPr lang="fi-FI" sz="2400" dirty="0">
                <a:solidFill>
                  <a:srgbClr val="FFFFFF"/>
                </a:solidFill>
                <a:latin typeface="Calibri" pitchFamily="34" charset="0"/>
              </a:rPr>
              <a:t>!</a:t>
            </a:r>
          </a:p>
        </p:txBody>
      </p:sp>
      <p:sp>
        <p:nvSpPr>
          <p:cNvPr id="4" name="Date Placeholder 3">
            <a:extLst>
              <a:ext uri="{FF2B5EF4-FFF2-40B4-BE49-F238E27FC236}">
                <a16:creationId xmlns:a16="http://schemas.microsoft.com/office/drawing/2014/main" id="{AD1E1C3D-29AE-4B53-939F-EF3C50EFA7A0}"/>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5F380C8E-3CB1-4D19-90BB-F66C0CE91347}"/>
              </a:ext>
            </a:extLst>
          </p:cNvPr>
          <p:cNvSpPr>
            <a:spLocks noGrp="1"/>
          </p:cNvSpPr>
          <p:nvPr>
            <p:ph type="sldNum" sz="quarter" idx="4"/>
          </p:nvPr>
        </p:nvSpPr>
        <p:spPr/>
        <p:txBody>
          <a:bodyPr/>
          <a:lstStyle/>
          <a:p>
            <a:fld id="{0168ACF4-E7A5-495E-8C31-8E9E3D5B0BFC}" type="slidenum">
              <a:rPr lang="fi-FI" smtClean="0"/>
              <a:pPr/>
              <a:t>21</a:t>
            </a:fld>
            <a:endParaRPr lang="fi-FI" dirty="0"/>
          </a:p>
        </p:txBody>
      </p:sp>
    </p:spTree>
    <p:extLst>
      <p:ext uri="{BB962C8B-B14F-4D97-AF65-F5344CB8AC3E}">
        <p14:creationId xmlns:p14="http://schemas.microsoft.com/office/powerpoint/2010/main" val="1184403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2"/>
          <p:cNvSpPr txBox="1">
            <a:spLocks/>
          </p:cNvSpPr>
          <p:nvPr/>
        </p:nvSpPr>
        <p:spPr>
          <a:xfrm>
            <a:off x="6337039" y="1592262"/>
            <a:ext cx="2309275" cy="4213225"/>
          </a:xfrm>
          <a:prstGeom prst="rect">
            <a:avLst/>
          </a:prstGeom>
          <a:ln w="9525">
            <a:solidFill>
              <a:schemeClr val="tx1"/>
            </a:solidFill>
          </a:ln>
        </p:spPr>
        <p:txBody>
          <a:bodyPr>
            <a:normAutofit lnSpcReduction="10000"/>
          </a:bodyPr>
          <a:lstStyle/>
          <a:p>
            <a:pPr fontAlgn="auto">
              <a:spcBef>
                <a:spcPct val="20000"/>
              </a:spcBef>
              <a:spcAft>
                <a:spcPts val="0"/>
              </a:spcAft>
              <a:buFont typeface="Arial" pitchFamily="34" charset="0"/>
              <a:buNone/>
              <a:defRPr/>
            </a:pPr>
            <a:r>
              <a:rPr lang="sv-FI" sz="1400" b="1" dirty="0"/>
              <a:t>I </a:t>
            </a:r>
            <a:r>
              <a:rPr lang="sv-FI" sz="1400" b="1" dirty="0" err="1"/>
              <a:t>Molliers</a:t>
            </a:r>
            <a:r>
              <a:rPr lang="sv-FI" sz="1400" b="1" dirty="0"/>
              <a:t> diagrammet kan man se att:</a:t>
            </a:r>
          </a:p>
          <a:p>
            <a:pPr marL="265113" indent="-265113">
              <a:spcBef>
                <a:spcPct val="20000"/>
              </a:spcBef>
              <a:buFont typeface="Wingdings" pitchFamily="2" charset="2"/>
              <a:buChar char="q"/>
              <a:tabLst>
                <a:tab pos="265113" algn="l"/>
              </a:tabLst>
              <a:defRPr/>
            </a:pPr>
            <a:r>
              <a:rPr lang="sv-FI" sz="1400" dirty="0"/>
              <a:t>om utetemperatur är under  0 °C, finns det högst 5 gram av vattenånga ,per en kubikmeter luft.</a:t>
            </a:r>
          </a:p>
          <a:p>
            <a:pPr marL="265113" indent="-265113">
              <a:spcBef>
                <a:spcPct val="20000"/>
              </a:spcBef>
              <a:buFont typeface="Wingdings" pitchFamily="2" charset="2"/>
              <a:buChar char="q"/>
              <a:tabLst>
                <a:tab pos="265113" algn="l"/>
              </a:tabLst>
              <a:defRPr/>
            </a:pPr>
            <a:r>
              <a:rPr lang="sv-FI" sz="1400" dirty="0"/>
              <a:t>om inomhus-temperaturen på byggplatsen är 15 °C och </a:t>
            </a:r>
            <a:r>
              <a:rPr lang="sv-FI" sz="1400" dirty="0" err="1"/>
              <a:t>Rh</a:t>
            </a:r>
            <a:r>
              <a:rPr lang="sv-FI" sz="1400" dirty="0"/>
              <a:t> 80 %, finns det 10 gram av vattenånga per en kubikmeter luft.</a:t>
            </a:r>
          </a:p>
          <a:p>
            <a:pPr marL="265113" indent="-265113">
              <a:spcBef>
                <a:spcPct val="20000"/>
              </a:spcBef>
              <a:buFont typeface="Wingdings" pitchFamily="2" charset="2"/>
              <a:buChar char="q"/>
              <a:tabLst>
                <a:tab pos="265113" algn="l"/>
              </a:tabLst>
              <a:defRPr/>
            </a:pPr>
            <a:r>
              <a:rPr lang="sv-FI" sz="1400" dirty="0"/>
              <a:t>om en 10 000 rm</a:t>
            </a:r>
            <a:r>
              <a:rPr lang="sv-FI" sz="1400" baseline="30000" dirty="0"/>
              <a:t>3</a:t>
            </a:r>
            <a:r>
              <a:rPr lang="sv-FI" sz="1400" dirty="0"/>
              <a:t> stor byggplats ventileras en gång per timme, avdunstar det 50 liter vatten bort ifrån byggnaden. </a:t>
            </a:r>
          </a:p>
        </p:txBody>
      </p:sp>
      <p:grpSp>
        <p:nvGrpSpPr>
          <p:cNvPr id="12" name="Group 11">
            <a:extLst>
              <a:ext uri="{FF2B5EF4-FFF2-40B4-BE49-F238E27FC236}">
                <a16:creationId xmlns:a16="http://schemas.microsoft.com/office/drawing/2014/main" id="{569BADA7-C8AB-4853-BEC4-885DC2038822}"/>
              </a:ext>
            </a:extLst>
          </p:cNvPr>
          <p:cNvGrpSpPr/>
          <p:nvPr/>
        </p:nvGrpSpPr>
        <p:grpSpPr>
          <a:xfrm>
            <a:off x="457200" y="1592263"/>
            <a:ext cx="5777710" cy="3517900"/>
            <a:chOff x="715090" y="1484313"/>
            <a:chExt cx="5777710" cy="3517900"/>
          </a:xfrm>
        </p:grpSpPr>
        <p:pic>
          <p:nvPicPr>
            <p:cNvPr id="614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484313"/>
              <a:ext cx="5737225" cy="3517900"/>
            </a:xfrm>
            <a:prstGeom prst="rect">
              <a:avLst/>
            </a:prstGeom>
            <a:solidFill>
              <a:schemeClr val="bg1"/>
            </a:solidFill>
            <a:ln>
              <a:noFill/>
            </a:ln>
            <a:extLst/>
          </p:spPr>
        </p:pic>
        <p:sp>
          <p:nvSpPr>
            <p:cNvPr id="8" name="Rectangle 67"/>
            <p:cNvSpPr>
              <a:spLocks noChangeArrowheads="1"/>
            </p:cNvSpPr>
            <p:nvPr/>
          </p:nvSpPr>
          <p:spPr bwMode="auto">
            <a:xfrm>
              <a:off x="2843808" y="4742803"/>
              <a:ext cx="1098550" cy="169863"/>
            </a:xfrm>
            <a:prstGeom prst="rect">
              <a:avLst/>
            </a:prstGeom>
            <a:solidFill>
              <a:schemeClr val="bg1"/>
            </a:solidFill>
            <a:ln>
              <a:noFill/>
            </a:ln>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sv-SE" altLang="fi-FI" sz="1100" b="1" dirty="0">
                  <a:solidFill>
                    <a:srgbClr val="000000"/>
                  </a:solidFill>
                  <a:latin typeface="Calibri" pitchFamily="34" charset="0"/>
                </a:rPr>
                <a:t>Temperatur</a:t>
              </a:r>
              <a:r>
                <a:rPr kumimoji="0" lang="sv-SE" altLang="fi-FI" sz="1100" b="1" i="0" u="none" strike="noStrike" cap="none" normalizeH="0" baseline="0" dirty="0">
                  <a:ln>
                    <a:noFill/>
                  </a:ln>
                  <a:solidFill>
                    <a:srgbClr val="000000"/>
                  </a:solidFill>
                  <a:effectLst/>
                  <a:latin typeface="Calibri" pitchFamily="34" charset="0"/>
                </a:rPr>
                <a:t> </a:t>
              </a:r>
              <a:r>
                <a:rPr lang="sv-SE" altLang="fi-FI" sz="1100" b="1" dirty="0">
                  <a:solidFill>
                    <a:srgbClr val="000000"/>
                  </a:solidFill>
                  <a:latin typeface="Calibri" pitchFamily="34" charset="0"/>
                </a:rPr>
                <a:t>[°C  </a:t>
              </a:r>
              <a:r>
                <a:rPr kumimoji="0" lang="sv-SE" altLang="fi-FI" sz="1100" b="1" i="0" u="none" strike="noStrike" cap="none" normalizeH="0" baseline="0" dirty="0">
                  <a:ln>
                    <a:noFill/>
                  </a:ln>
                  <a:solidFill>
                    <a:srgbClr val="000000"/>
                  </a:solidFill>
                  <a:effectLst/>
                  <a:latin typeface="Calibri" pitchFamily="34" charset="0"/>
                </a:rPr>
                <a:t>]</a:t>
              </a:r>
              <a:endParaRPr kumimoji="0" lang="sv-SE" altLang="fi-FI" sz="1100" b="0" i="0" u="none" strike="noStrike" cap="none" normalizeH="0" baseline="0" dirty="0">
                <a:ln>
                  <a:noFill/>
                </a:ln>
                <a:solidFill>
                  <a:schemeClr val="tx1"/>
                </a:solidFill>
                <a:effectLst/>
              </a:endParaRPr>
            </a:p>
          </p:txBody>
        </p:sp>
        <p:sp>
          <p:nvSpPr>
            <p:cNvPr id="3" name="Suorakulmio 2"/>
            <p:cNvSpPr/>
            <p:nvPr/>
          </p:nvSpPr>
          <p:spPr>
            <a:xfrm>
              <a:off x="899592" y="2420888"/>
              <a:ext cx="144016" cy="1306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Suorakulmio 3"/>
            <p:cNvSpPr/>
            <p:nvPr/>
          </p:nvSpPr>
          <p:spPr>
            <a:xfrm>
              <a:off x="878186" y="2137910"/>
              <a:ext cx="165422"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Box 61495"/>
            <p:cNvSpPr txBox="1"/>
            <p:nvPr/>
          </p:nvSpPr>
          <p:spPr>
            <a:xfrm>
              <a:off x="715090" y="2137910"/>
              <a:ext cx="338554" cy="1800200"/>
            </a:xfrm>
            <a:prstGeom prst="rect">
              <a:avLst/>
            </a:prstGeom>
            <a:noFill/>
          </p:spPr>
          <p:txBody>
            <a:bodyPr vert="vert270" wrap="square" rtlCol="0">
              <a:spAutoFit/>
            </a:bodyPr>
            <a:lstStyle/>
            <a:p>
              <a:r>
                <a:rPr lang="sv-SE" sz="1000" b="1" dirty="0">
                  <a:solidFill>
                    <a:schemeClr val="tx2"/>
                  </a:solidFill>
                  <a:latin typeface="Calibri" panose="020F0502020204030204" pitchFamily="34" charset="0"/>
                  <a:cs typeface="Times New Roman" panose="02020603050405020304" pitchFamily="18" charset="0"/>
                </a:rPr>
                <a:t>Absolut fuktighet [g/m</a:t>
              </a:r>
              <a:r>
                <a:rPr lang="sv-SE" sz="1000" b="1" baseline="30000" dirty="0">
                  <a:solidFill>
                    <a:schemeClr val="tx2"/>
                  </a:solidFill>
                  <a:latin typeface="Calibri" panose="020F0502020204030204" pitchFamily="34" charset="0"/>
                  <a:cs typeface="Times New Roman" panose="02020603050405020304" pitchFamily="18" charset="0"/>
                </a:rPr>
                <a:t>3</a:t>
              </a:r>
              <a:r>
                <a:rPr lang="sv-SE" sz="1000" b="1" dirty="0">
                  <a:solidFill>
                    <a:schemeClr val="tx2"/>
                  </a:solidFill>
                  <a:latin typeface="Calibri" panose="020F0502020204030204" pitchFamily="34" charset="0"/>
                  <a:cs typeface="Times New Roman" panose="02020603050405020304" pitchFamily="18" charset="0"/>
                </a:rPr>
                <a:t>] </a:t>
              </a:r>
            </a:p>
          </p:txBody>
        </p:sp>
      </p:grpSp>
      <p:sp>
        <p:nvSpPr>
          <p:cNvPr id="5" name="Title 4">
            <a:extLst>
              <a:ext uri="{FF2B5EF4-FFF2-40B4-BE49-F238E27FC236}">
                <a16:creationId xmlns:a16="http://schemas.microsoft.com/office/drawing/2014/main" id="{3556F39D-F30C-4A70-A6C1-E9093069B8F3}"/>
              </a:ext>
            </a:extLst>
          </p:cNvPr>
          <p:cNvSpPr>
            <a:spLocks noGrp="1"/>
          </p:cNvSpPr>
          <p:nvPr>
            <p:ph type="title"/>
          </p:nvPr>
        </p:nvSpPr>
        <p:spPr/>
        <p:txBody>
          <a:bodyPr>
            <a:normAutofit fontScale="90000"/>
          </a:bodyPr>
          <a:lstStyle/>
          <a:p>
            <a:r>
              <a:rPr lang="sv-FI" kern="0" dirty="0">
                <a:solidFill>
                  <a:schemeClr val="accent1"/>
                </a:solidFill>
                <a:ea typeface="ＭＳ Ｐゴシック" pitchFamily="67" charset="-128"/>
                <a:cs typeface="ＭＳ Ｐゴシック" pitchFamily="67" charset="-128"/>
              </a:rPr>
              <a:t>Ventilationens inverkan på omständigheterna</a:t>
            </a:r>
            <a:br>
              <a:rPr lang="sv-FI" kern="0" dirty="0">
                <a:solidFill>
                  <a:schemeClr val="accent1"/>
                </a:solidFill>
                <a:ea typeface="ＭＳ Ｐゴシック" pitchFamily="67" charset="-128"/>
                <a:cs typeface="ＭＳ Ｐゴシック" pitchFamily="67" charset="-128"/>
              </a:rPr>
            </a:br>
            <a:endParaRPr lang="fi-FI" dirty="0">
              <a:solidFill>
                <a:schemeClr val="accent1"/>
              </a:solidFill>
            </a:endParaRPr>
          </a:p>
        </p:txBody>
      </p:sp>
      <p:sp>
        <p:nvSpPr>
          <p:cNvPr id="10" name="Date Placeholder 9">
            <a:extLst>
              <a:ext uri="{FF2B5EF4-FFF2-40B4-BE49-F238E27FC236}">
                <a16:creationId xmlns:a16="http://schemas.microsoft.com/office/drawing/2014/main" id="{751128AF-6F02-4B92-B01E-8FD82AF17798}"/>
              </a:ext>
            </a:extLst>
          </p:cNvPr>
          <p:cNvSpPr>
            <a:spLocks noGrp="1"/>
          </p:cNvSpPr>
          <p:nvPr>
            <p:ph type="dt" sz="half" idx="2"/>
          </p:nvPr>
        </p:nvSpPr>
        <p:spPr/>
        <p:txBody>
          <a:bodyPr/>
          <a:lstStyle/>
          <a:p>
            <a:r>
              <a:rPr lang="fi-FI"/>
              <a:t>2019</a:t>
            </a:r>
            <a:endParaRPr lang="fi-FI" dirty="0"/>
          </a:p>
        </p:txBody>
      </p:sp>
      <p:sp>
        <p:nvSpPr>
          <p:cNvPr id="11" name="Slide Number Placeholder 10">
            <a:extLst>
              <a:ext uri="{FF2B5EF4-FFF2-40B4-BE49-F238E27FC236}">
                <a16:creationId xmlns:a16="http://schemas.microsoft.com/office/drawing/2014/main" id="{28AE8ACB-9F3B-471B-9124-396A4FECCB71}"/>
              </a:ext>
            </a:extLst>
          </p:cNvPr>
          <p:cNvSpPr>
            <a:spLocks noGrp="1"/>
          </p:cNvSpPr>
          <p:nvPr>
            <p:ph type="sldNum" sz="quarter" idx="4"/>
          </p:nvPr>
        </p:nvSpPr>
        <p:spPr/>
        <p:txBody>
          <a:bodyPr/>
          <a:lstStyle/>
          <a:p>
            <a:fld id="{0168ACF4-E7A5-495E-8C31-8E9E3D5B0BFC}" type="slidenum">
              <a:rPr lang="fi-FI" smtClean="0"/>
              <a:pPr/>
              <a:t>22</a:t>
            </a:fld>
            <a:endParaRPr lang="fi-FI" dirty="0"/>
          </a:p>
        </p:txBody>
      </p:sp>
    </p:spTree>
    <p:extLst>
      <p:ext uri="{BB962C8B-B14F-4D97-AF65-F5344CB8AC3E}">
        <p14:creationId xmlns:p14="http://schemas.microsoft.com/office/powerpoint/2010/main" val="23262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sv-FI" sz="2600" dirty="0"/>
              <a:t>Genom att höja betongens temperatur med tio grader halveras torktiden nästan alltid, oavsett av torkningsförhållandena. </a:t>
            </a:r>
          </a:p>
        </p:txBody>
      </p:sp>
      <p:sp>
        <p:nvSpPr>
          <p:cNvPr id="6" name="Date Placeholder 5">
            <a:extLst>
              <a:ext uri="{FF2B5EF4-FFF2-40B4-BE49-F238E27FC236}">
                <a16:creationId xmlns:a16="http://schemas.microsoft.com/office/drawing/2014/main" id="{63DFE22D-F156-4E5F-AA42-3C3BD2C99108}"/>
              </a:ext>
            </a:extLst>
          </p:cNvPr>
          <p:cNvSpPr>
            <a:spLocks noGrp="1"/>
          </p:cNvSpPr>
          <p:nvPr>
            <p:ph type="dt" sz="half" idx="2"/>
          </p:nvPr>
        </p:nvSpPr>
        <p:spPr/>
        <p:txBody>
          <a:bodyPr/>
          <a:lstStyle/>
          <a:p>
            <a:r>
              <a:rPr lang="fi-FI"/>
              <a:t>2019</a:t>
            </a:r>
            <a:endParaRPr lang="fi-FI" dirty="0"/>
          </a:p>
        </p:txBody>
      </p:sp>
      <p:sp>
        <p:nvSpPr>
          <p:cNvPr id="7" name="Slide Number Placeholder 6">
            <a:extLst>
              <a:ext uri="{FF2B5EF4-FFF2-40B4-BE49-F238E27FC236}">
                <a16:creationId xmlns:a16="http://schemas.microsoft.com/office/drawing/2014/main" id="{EAE0488A-CAD3-46B7-BD85-EA377EFA6DEB}"/>
              </a:ext>
            </a:extLst>
          </p:cNvPr>
          <p:cNvSpPr>
            <a:spLocks noGrp="1"/>
          </p:cNvSpPr>
          <p:nvPr>
            <p:ph type="sldNum" sz="quarter" idx="4"/>
          </p:nvPr>
        </p:nvSpPr>
        <p:spPr/>
        <p:txBody>
          <a:bodyPr/>
          <a:lstStyle/>
          <a:p>
            <a:fld id="{0168ACF4-E7A5-495E-8C31-8E9E3D5B0BFC}" type="slidenum">
              <a:rPr lang="fi-FI" smtClean="0"/>
              <a:pPr/>
              <a:t>23</a:t>
            </a:fld>
            <a:endParaRPr lang="fi-FI" dirty="0"/>
          </a:p>
        </p:txBody>
      </p:sp>
      <p:pic>
        <p:nvPicPr>
          <p:cNvPr id="4" name="Picture 6" descr="Kuva04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769" y="1773174"/>
            <a:ext cx="4126167" cy="309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Kuva04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755" y="1773175"/>
            <a:ext cx="2306307" cy="309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4974491"/>
            <a:ext cx="8207375" cy="830997"/>
          </a:xfrm>
          <a:prstGeom prst="rect">
            <a:avLst/>
          </a:prstGeom>
          <a:noFill/>
        </p:spPr>
        <p:txBody>
          <a:bodyPr wrap="square" rtlCol="0">
            <a:spAutoFit/>
          </a:bodyPr>
          <a:lstStyle/>
          <a:p>
            <a:pPr algn="ctr"/>
            <a:r>
              <a:rPr lang="sv-FI" sz="2400" b="1" dirty="0"/>
              <a:t>Med en värmekabel och en infratorkare </a:t>
            </a:r>
            <a:br>
              <a:rPr lang="sv-FI" sz="2400" b="1" dirty="0"/>
            </a:br>
            <a:r>
              <a:rPr lang="sv-FI" sz="2400" b="1" dirty="0"/>
              <a:t>kan värme riktas dit där det behövs.</a:t>
            </a:r>
            <a:endParaRPr lang="fi-FI" b="1" dirty="0"/>
          </a:p>
        </p:txBody>
      </p:sp>
    </p:spTree>
    <p:extLst>
      <p:ext uri="{BB962C8B-B14F-4D97-AF65-F5344CB8AC3E}">
        <p14:creationId xmlns:p14="http://schemas.microsoft.com/office/powerpoint/2010/main" val="2351800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3256" y="1900832"/>
            <a:ext cx="246062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2" name="Kuvatekstiellipsi 4"/>
          <p:cNvGrpSpPr>
            <a:grpSpLocks/>
          </p:cNvGrpSpPr>
          <p:nvPr/>
        </p:nvGrpSpPr>
        <p:grpSpPr bwMode="auto">
          <a:xfrm>
            <a:off x="4640606" y="2908895"/>
            <a:ext cx="2657475" cy="1116012"/>
            <a:chOff x="1859" y="2235"/>
            <a:chExt cx="1674" cy="703"/>
          </a:xfrm>
        </p:grpSpPr>
        <p:pic>
          <p:nvPicPr>
            <p:cNvPr id="48133" name="Kuvatekstiellipsi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 y="2235"/>
              <a:ext cx="1674"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7"/>
            <p:cNvSpPr txBox="1">
              <a:spLocks noChangeArrowheads="1"/>
            </p:cNvSpPr>
            <p:nvPr/>
          </p:nvSpPr>
          <p:spPr bwMode="auto">
            <a:xfrm>
              <a:off x="2403" y="2345"/>
              <a:ext cx="898"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sv-FI" b="1" dirty="0">
                  <a:solidFill>
                    <a:srgbClr val="FFFFFF"/>
                  </a:solidFill>
                  <a:latin typeface="Calibri" pitchFamily="34" charset="0"/>
                </a:rPr>
                <a:t>En tum räcker för ventilation</a:t>
              </a:r>
            </a:p>
          </p:txBody>
        </p:sp>
      </p:grpSp>
      <p:sp>
        <p:nvSpPr>
          <p:cNvPr id="6" name="Text Box 7"/>
          <p:cNvSpPr txBox="1">
            <a:spLocks noChangeArrowheads="1"/>
          </p:cNvSpPr>
          <p:nvPr/>
        </p:nvSpPr>
        <p:spPr bwMode="auto">
          <a:xfrm>
            <a:off x="3766367" y="2116856"/>
            <a:ext cx="1017089" cy="792038"/>
          </a:xfrm>
          <a:prstGeom prst="rect">
            <a:avLst/>
          </a:prstGeom>
          <a:solidFill>
            <a:schemeClr val="accent1">
              <a:lumMod val="20000"/>
              <a:lumOff val="80000"/>
            </a:schemeClr>
          </a:solidFill>
          <a:ln>
            <a:noFill/>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sv-FI" sz="1600" b="1" dirty="0">
                <a:solidFill>
                  <a:schemeClr val="tx1">
                    <a:lumMod val="75000"/>
                  </a:schemeClr>
                </a:solidFill>
                <a:latin typeface="Calibri" pitchFamily="34" charset="0"/>
              </a:rPr>
              <a:t>Elda inte för kråkorna!</a:t>
            </a:r>
          </a:p>
        </p:txBody>
      </p:sp>
      <p:sp>
        <p:nvSpPr>
          <p:cNvPr id="4" name="Date Placeholder 3">
            <a:extLst>
              <a:ext uri="{FF2B5EF4-FFF2-40B4-BE49-F238E27FC236}">
                <a16:creationId xmlns:a16="http://schemas.microsoft.com/office/drawing/2014/main" id="{E9589430-7790-4432-A5C1-00BC974537A5}"/>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3B68CEC0-1CBF-4D54-B73C-97417EA59F05}"/>
              </a:ext>
            </a:extLst>
          </p:cNvPr>
          <p:cNvSpPr>
            <a:spLocks noGrp="1"/>
          </p:cNvSpPr>
          <p:nvPr>
            <p:ph type="sldNum" sz="quarter" idx="4"/>
          </p:nvPr>
        </p:nvSpPr>
        <p:spPr/>
        <p:txBody>
          <a:bodyPr/>
          <a:lstStyle/>
          <a:p>
            <a:fld id="{0168ACF4-E7A5-495E-8C31-8E9E3D5B0BFC}" type="slidenum">
              <a:rPr lang="fi-FI" smtClean="0"/>
              <a:pPr/>
              <a:t>24</a:t>
            </a:fld>
            <a:endParaRPr lang="fi-FI" dirty="0"/>
          </a:p>
        </p:txBody>
      </p:sp>
    </p:spTree>
    <p:extLst>
      <p:ext uri="{BB962C8B-B14F-4D97-AF65-F5344CB8AC3E}">
        <p14:creationId xmlns:p14="http://schemas.microsoft.com/office/powerpoint/2010/main" val="3316076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txBox="1">
            <a:spLocks noGrp="1"/>
          </p:cNvSpPr>
          <p:nvPr/>
        </p:nvSpPr>
        <p:spPr bwMode="auto">
          <a:xfrm>
            <a:off x="3505200" y="65532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endParaRPr lang="fi-FI" altLang="fi-FI" sz="1000">
              <a:latin typeface="Arial" charset="0"/>
              <a:ea typeface="ＭＳ Ｐゴシック" pitchFamily="34" charset="-128"/>
            </a:endParaRPr>
          </a:p>
        </p:txBody>
      </p:sp>
      <p:sp>
        <p:nvSpPr>
          <p:cNvPr id="30724" name="Date Placeholder 5"/>
          <p:cNvSpPr txBox="1">
            <a:spLocks noGrp="1"/>
          </p:cNvSpPr>
          <p:nvPr/>
        </p:nvSpPr>
        <p:spPr bwMode="auto">
          <a:xfrm>
            <a:off x="8305800" y="6553200"/>
            <a:ext cx="83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8A30908-91C2-4293-AF2D-DCBF27AD80BB}" type="datetime1">
              <a:rPr lang="fi-FI" altLang="fi-FI" sz="800">
                <a:solidFill>
                  <a:schemeClr val="bg2"/>
                </a:solidFill>
                <a:latin typeface="Arial" charset="0"/>
                <a:ea typeface="ＭＳ Ｐゴシック" pitchFamily="34" charset="-128"/>
              </a:rPr>
              <a:pPr/>
              <a:t>9.3.2020</a:t>
            </a:fld>
            <a:endParaRPr lang="fi-FI" altLang="fi-FI" sz="800">
              <a:solidFill>
                <a:schemeClr val="bg2"/>
              </a:solidFill>
              <a:latin typeface="Arial" charset="0"/>
              <a:ea typeface="ＭＳ Ｐゴシック" pitchFamily="34" charset="-128"/>
            </a:endParaRPr>
          </a:p>
        </p:txBody>
      </p:sp>
      <p:pic>
        <p:nvPicPr>
          <p:cNvPr id="307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756" r="63382"/>
          <a:stretch/>
        </p:blipFill>
        <p:spPr bwMode="auto">
          <a:xfrm>
            <a:off x="495300" y="1773238"/>
            <a:ext cx="2879091" cy="422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D87F6E0-570E-48ED-8EC2-443A6D6A96B5}"/>
              </a:ext>
            </a:extLst>
          </p:cNvPr>
          <p:cNvSpPr>
            <a:spLocks noGrp="1"/>
          </p:cNvSpPr>
          <p:nvPr>
            <p:ph type="title"/>
          </p:nvPr>
        </p:nvSpPr>
        <p:spPr>
          <a:xfrm>
            <a:off x="495300" y="494253"/>
            <a:ext cx="8229600" cy="1152550"/>
          </a:xfrm>
        </p:spPr>
        <p:txBody>
          <a:bodyPr>
            <a:noAutofit/>
          </a:bodyPr>
          <a:lstStyle/>
          <a:p>
            <a:r>
              <a:rPr lang="sv-FI" altLang="fi-FI" sz="2400" dirty="0">
                <a:ea typeface="ＭＳ Ｐゴシック" pitchFamily="34" charset="-128"/>
                <a:cs typeface="Arial" charset="0"/>
              </a:rPr>
              <a:t>Arbetsordning för ett ventilerat bjälklag!</a:t>
            </a:r>
            <a:br>
              <a:rPr lang="sv-FI" altLang="fi-FI" sz="2400" dirty="0">
                <a:ea typeface="ＭＳ Ｐゴシック" pitchFamily="34" charset="-128"/>
                <a:cs typeface="Arial" charset="0"/>
              </a:rPr>
            </a:br>
            <a:r>
              <a:rPr lang="sv-FI" altLang="fi-FI" sz="2400" dirty="0">
                <a:ea typeface="ＭＳ Ｐゴシック" pitchFamily="34" charset="-128"/>
                <a:cs typeface="Arial" charset="0"/>
              </a:rPr>
              <a:t>Hur installeras ett vindskydd (5) på bjälklagets nedre yta? </a:t>
            </a:r>
            <a:br>
              <a:rPr lang="sv-FI" altLang="fi-FI" sz="2400" dirty="0">
                <a:ea typeface="ＭＳ Ｐゴシック" pitchFamily="34" charset="-128"/>
                <a:cs typeface="Arial" charset="0"/>
              </a:rPr>
            </a:br>
            <a:endParaRPr lang="fi-FI" sz="2400" dirty="0"/>
          </a:p>
        </p:txBody>
      </p:sp>
      <p:sp>
        <p:nvSpPr>
          <p:cNvPr id="4" name="Content Placeholder 3">
            <a:extLst>
              <a:ext uri="{FF2B5EF4-FFF2-40B4-BE49-F238E27FC236}">
                <a16:creationId xmlns:a16="http://schemas.microsoft.com/office/drawing/2014/main" id="{3345585F-E449-49E9-83FF-723F86A4D185}"/>
              </a:ext>
            </a:extLst>
          </p:cNvPr>
          <p:cNvSpPr>
            <a:spLocks noGrp="1"/>
          </p:cNvSpPr>
          <p:nvPr>
            <p:ph idx="1"/>
          </p:nvPr>
        </p:nvSpPr>
        <p:spPr>
          <a:xfrm>
            <a:off x="3685032" y="1773239"/>
            <a:ext cx="5001768" cy="4032250"/>
          </a:xfrm>
        </p:spPr>
        <p:txBody>
          <a:bodyPr/>
          <a:lstStyle/>
          <a:p>
            <a:pPr marL="285750" indent="-285750"/>
            <a:r>
              <a:rPr lang="sv-FI" dirty="0"/>
              <a:t>Vindskyddet måste vara fukthärdigt.</a:t>
            </a:r>
          </a:p>
          <a:p>
            <a:pPr marL="285750" indent="-285750"/>
            <a:r>
              <a:rPr lang="sv-FI" dirty="0"/>
              <a:t>Observera att vindskyddet måste täcka alla </a:t>
            </a:r>
            <a:r>
              <a:rPr lang="sv-FI" dirty="0" err="1"/>
              <a:t>trädytor</a:t>
            </a:r>
            <a:r>
              <a:rPr lang="sv-FI" dirty="0"/>
              <a:t>.</a:t>
            </a:r>
          </a:p>
          <a:p>
            <a:pPr marL="285750" indent="-285750"/>
            <a:r>
              <a:rPr lang="sv-FI" dirty="0"/>
              <a:t>Golvet och fogningarna måste göras lufttäta</a:t>
            </a:r>
            <a:endParaRPr lang="fi-FI" dirty="0"/>
          </a:p>
        </p:txBody>
      </p:sp>
      <p:sp>
        <p:nvSpPr>
          <p:cNvPr id="5" name="Date Placeholder 4">
            <a:extLst>
              <a:ext uri="{FF2B5EF4-FFF2-40B4-BE49-F238E27FC236}">
                <a16:creationId xmlns:a16="http://schemas.microsoft.com/office/drawing/2014/main" id="{E318E39F-3064-4193-BF98-96C5679824E0}"/>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797EACA9-03EB-4253-A415-575C9895F5C2}"/>
              </a:ext>
            </a:extLst>
          </p:cNvPr>
          <p:cNvSpPr>
            <a:spLocks noGrp="1"/>
          </p:cNvSpPr>
          <p:nvPr>
            <p:ph type="sldNum" sz="quarter" idx="4"/>
          </p:nvPr>
        </p:nvSpPr>
        <p:spPr/>
        <p:txBody>
          <a:bodyPr/>
          <a:lstStyle/>
          <a:p>
            <a:fld id="{0168ACF4-E7A5-495E-8C31-8E9E3D5B0BFC}" type="slidenum">
              <a:rPr lang="fi-FI" smtClean="0"/>
              <a:pPr/>
              <a:t>25</a:t>
            </a:fld>
            <a:endParaRPr lang="fi-FI" dirty="0"/>
          </a:p>
        </p:txBody>
      </p:sp>
    </p:spTree>
    <p:extLst>
      <p:ext uri="{BB962C8B-B14F-4D97-AF65-F5344CB8AC3E}">
        <p14:creationId xmlns:p14="http://schemas.microsoft.com/office/powerpoint/2010/main" val="3478974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485BC9-E96B-413A-91F7-F33BC1CC05E9}"/>
              </a:ext>
            </a:extLst>
          </p:cNvPr>
          <p:cNvSpPr>
            <a:spLocks noGrp="1"/>
          </p:cNvSpPr>
          <p:nvPr>
            <p:ph type="title"/>
          </p:nvPr>
        </p:nvSpPr>
        <p:spPr>
          <a:xfrm>
            <a:off x="468313" y="486156"/>
            <a:ext cx="8229600" cy="1152550"/>
          </a:xfrm>
        </p:spPr>
        <p:txBody>
          <a:bodyPr>
            <a:normAutofit fontScale="90000"/>
          </a:bodyPr>
          <a:lstStyle/>
          <a:p>
            <a:pPr marL="0" indent="0"/>
            <a:r>
              <a:rPr lang="sv-FI" dirty="0"/>
              <a:t>Diskutera parvis:</a:t>
            </a:r>
            <a:br>
              <a:rPr lang="sv-FI" dirty="0"/>
            </a:br>
            <a:r>
              <a:rPr lang="sv-FI" dirty="0"/>
              <a:t>Ett totalt lufttätt konstruktion eller en som andas?</a:t>
            </a:r>
            <a:br>
              <a:rPr lang="sv-FI" dirty="0"/>
            </a:br>
            <a:br>
              <a:rPr lang="fi-FI" sz="4400" dirty="0"/>
            </a:br>
            <a:endParaRPr lang="fi-FI" dirty="0"/>
          </a:p>
        </p:txBody>
      </p:sp>
      <p:sp>
        <p:nvSpPr>
          <p:cNvPr id="6" name="Content Placeholder 5">
            <a:extLst>
              <a:ext uri="{FF2B5EF4-FFF2-40B4-BE49-F238E27FC236}">
                <a16:creationId xmlns:a16="http://schemas.microsoft.com/office/drawing/2014/main" id="{1527F93A-8D4B-4E5E-BB8F-B53663FDFA84}"/>
              </a:ext>
            </a:extLst>
          </p:cNvPr>
          <p:cNvSpPr>
            <a:spLocks noGrp="1"/>
          </p:cNvSpPr>
          <p:nvPr>
            <p:ph idx="1"/>
          </p:nvPr>
        </p:nvSpPr>
        <p:spPr/>
        <p:txBody>
          <a:bodyPr/>
          <a:lstStyle/>
          <a:p>
            <a:r>
              <a:rPr lang="sv-FI" dirty="0"/>
              <a:t>Med att en struktur andas menar man inte att luftströmning kan pågå, utan strukturens förmåga att binda och ge upp fukt.</a:t>
            </a:r>
          </a:p>
          <a:p>
            <a:r>
              <a:rPr lang="sv-FI" dirty="0"/>
              <a:t>Enligt den gällande uppfattningen måste strukturer vara lufttäta och bra inomhusluft skapas med hjälp av ventilation.</a:t>
            </a:r>
          </a:p>
          <a:p>
            <a:r>
              <a:rPr lang="sv-FI" dirty="0"/>
              <a:t>Vem vill andas luft som kommer genom de gamla strukturerna?</a:t>
            </a:r>
          </a:p>
          <a:p>
            <a:endParaRPr lang="fi-FI" dirty="0"/>
          </a:p>
        </p:txBody>
      </p:sp>
    </p:spTree>
    <p:extLst>
      <p:ext uri="{BB962C8B-B14F-4D97-AF65-F5344CB8AC3E}">
        <p14:creationId xmlns:p14="http://schemas.microsoft.com/office/powerpoint/2010/main" val="150297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uvatekstiellipsi 2"/>
          <p:cNvSpPr/>
          <p:nvPr/>
        </p:nvSpPr>
        <p:spPr>
          <a:xfrm>
            <a:off x="1403350" y="332581"/>
            <a:ext cx="3889375" cy="1584325"/>
          </a:xfrm>
          <a:prstGeom prst="wedgeEllipseCallout">
            <a:avLst>
              <a:gd name="adj1" fmla="val 98355"/>
              <a:gd name="adj2" fmla="val 717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FI" b="1" dirty="0"/>
              <a:t>Visste du att förbränning av 33 kg gas producerar   över 53 kg av vattenånga</a:t>
            </a:r>
            <a:r>
              <a:rPr lang="fi-FI" b="1" dirty="0"/>
              <a:t>?</a:t>
            </a:r>
          </a:p>
        </p:txBody>
      </p:sp>
      <p:pic>
        <p:nvPicPr>
          <p:cNvPr id="819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205038"/>
            <a:ext cx="1223962"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429000"/>
            <a:ext cx="1368425" cy="1368425"/>
          </a:xfrm>
          <a:prstGeom prst="rect">
            <a:avLst/>
          </a:prstGeom>
          <a:noFill/>
          <a:ln w="9525">
            <a:noFill/>
            <a:miter lim="800000"/>
            <a:headEnd/>
            <a:tailEnd/>
          </a:ln>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429000"/>
            <a:ext cx="1368425" cy="1368425"/>
          </a:xfrm>
          <a:prstGeom prst="rect">
            <a:avLst/>
          </a:prstGeom>
          <a:noFill/>
          <a:ln w="9525">
            <a:noFill/>
            <a:miter lim="800000"/>
            <a:headEnd/>
            <a:tailEnd/>
          </a:ln>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4797425"/>
            <a:ext cx="1368425" cy="1368425"/>
          </a:xfrm>
          <a:prstGeom prst="rect">
            <a:avLst/>
          </a:prstGeom>
          <a:noFill/>
          <a:ln w="9525">
            <a:noFill/>
            <a:miter lim="800000"/>
            <a:headEnd/>
            <a:tailEnd/>
          </a:ln>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4797425"/>
            <a:ext cx="1368425" cy="1368425"/>
          </a:xfrm>
          <a:prstGeom prst="rect">
            <a:avLst/>
          </a:prstGeom>
          <a:noFill/>
          <a:ln w="9525">
            <a:noFill/>
            <a:miter lim="800000"/>
            <a:headEnd/>
            <a:tailEnd/>
          </a:ln>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797425"/>
            <a:ext cx="1368425" cy="1368425"/>
          </a:xfrm>
          <a:prstGeom prst="rect">
            <a:avLst/>
          </a:prstGeom>
          <a:noFill/>
          <a:ln w="9525">
            <a:noFill/>
            <a:miter lim="800000"/>
            <a:headEnd/>
            <a:tailEnd/>
          </a:ln>
        </p:spPr>
      </p:pic>
      <p:sp>
        <p:nvSpPr>
          <p:cNvPr id="11" name="Nuoli oikealle 10"/>
          <p:cNvSpPr/>
          <p:nvPr/>
        </p:nvSpPr>
        <p:spPr>
          <a:xfrm>
            <a:off x="1979613" y="3716338"/>
            <a:ext cx="360362" cy="1368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81931" name="Tekstikehys 11"/>
          <p:cNvSpPr txBox="1">
            <a:spLocks noChangeArrowheads="1"/>
          </p:cNvSpPr>
          <p:nvPr/>
        </p:nvSpPr>
        <p:spPr bwMode="auto">
          <a:xfrm>
            <a:off x="3779838" y="4221163"/>
            <a:ext cx="63350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solidFill>
                  <a:schemeClr val="bg1"/>
                </a:solidFill>
              </a:rPr>
              <a:t>10 L</a:t>
            </a: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924175"/>
            <a:ext cx="720725" cy="720725"/>
          </a:xfrm>
          <a:prstGeom prst="rect">
            <a:avLst/>
          </a:prstGeom>
          <a:noFill/>
          <a:ln w="9525">
            <a:noFill/>
            <a:miter lim="800000"/>
            <a:headEnd/>
            <a:tailEnd/>
          </a:ln>
        </p:spPr>
      </p:pic>
      <p:sp>
        <p:nvSpPr>
          <p:cNvPr id="81933" name="Tekstikehys 13"/>
          <p:cNvSpPr txBox="1">
            <a:spLocks noChangeArrowheads="1"/>
          </p:cNvSpPr>
          <p:nvPr/>
        </p:nvSpPr>
        <p:spPr bwMode="auto">
          <a:xfrm>
            <a:off x="4572000" y="3284538"/>
            <a:ext cx="397866"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sz="1200">
                <a:solidFill>
                  <a:schemeClr val="bg1"/>
                </a:solidFill>
              </a:rPr>
              <a:t>3 L</a:t>
            </a:r>
          </a:p>
        </p:txBody>
      </p:sp>
      <p:sp>
        <p:nvSpPr>
          <p:cNvPr id="81934" name="Tekstikehys 14"/>
          <p:cNvSpPr txBox="1">
            <a:spLocks noChangeArrowheads="1"/>
          </p:cNvSpPr>
          <p:nvPr/>
        </p:nvSpPr>
        <p:spPr bwMode="auto">
          <a:xfrm>
            <a:off x="5795963" y="5589588"/>
            <a:ext cx="63350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solidFill>
                  <a:schemeClr val="bg1"/>
                </a:solidFill>
              </a:rPr>
              <a:t>10 L</a:t>
            </a:r>
          </a:p>
        </p:txBody>
      </p:sp>
      <p:sp>
        <p:nvSpPr>
          <p:cNvPr id="81935" name="Tekstikehys 15"/>
          <p:cNvSpPr txBox="1">
            <a:spLocks noChangeArrowheads="1"/>
          </p:cNvSpPr>
          <p:nvPr/>
        </p:nvSpPr>
        <p:spPr bwMode="auto">
          <a:xfrm>
            <a:off x="4427538" y="5589588"/>
            <a:ext cx="63350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solidFill>
                  <a:schemeClr val="bg1"/>
                </a:solidFill>
              </a:rPr>
              <a:t>10 L</a:t>
            </a:r>
          </a:p>
        </p:txBody>
      </p:sp>
      <p:sp>
        <p:nvSpPr>
          <p:cNvPr id="81936" name="Tekstikehys 16"/>
          <p:cNvSpPr txBox="1">
            <a:spLocks noChangeArrowheads="1"/>
          </p:cNvSpPr>
          <p:nvPr/>
        </p:nvSpPr>
        <p:spPr bwMode="auto">
          <a:xfrm>
            <a:off x="3059113" y="5589588"/>
            <a:ext cx="63350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solidFill>
                  <a:schemeClr val="bg1"/>
                </a:solidFill>
              </a:rPr>
              <a:t>10 L</a:t>
            </a:r>
          </a:p>
        </p:txBody>
      </p:sp>
      <p:sp>
        <p:nvSpPr>
          <p:cNvPr id="81937" name="Tekstikehys 17"/>
          <p:cNvSpPr txBox="1">
            <a:spLocks noChangeArrowheads="1"/>
          </p:cNvSpPr>
          <p:nvPr/>
        </p:nvSpPr>
        <p:spPr bwMode="auto">
          <a:xfrm>
            <a:off x="5148263" y="4221163"/>
            <a:ext cx="63350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solidFill>
                  <a:schemeClr val="bg1"/>
                </a:solidFill>
              </a:rPr>
              <a:t>10 L</a:t>
            </a:r>
          </a:p>
        </p:txBody>
      </p:sp>
      <p:pic>
        <p:nvPicPr>
          <p:cNvPr id="1027" name="Picture 3" descr="S:\91204_BEEP\Heidi\hahmot\peilattumestarireso12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1556791"/>
            <a:ext cx="1944216" cy="3560315"/>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9">
            <a:extLst>
              <a:ext uri="{FF2B5EF4-FFF2-40B4-BE49-F238E27FC236}">
                <a16:creationId xmlns:a16="http://schemas.microsoft.com/office/drawing/2014/main" id="{C83091B3-17CC-4EA7-ACB5-5A40BC8AE041}"/>
              </a:ext>
            </a:extLst>
          </p:cNvPr>
          <p:cNvSpPr>
            <a:spLocks noGrp="1"/>
          </p:cNvSpPr>
          <p:nvPr>
            <p:ph type="dt" sz="half" idx="2"/>
          </p:nvPr>
        </p:nvSpPr>
        <p:spPr/>
        <p:txBody>
          <a:bodyPr/>
          <a:lstStyle/>
          <a:p>
            <a:r>
              <a:rPr lang="fi-FI"/>
              <a:t>2019</a:t>
            </a:r>
            <a:endParaRPr lang="fi-FI" dirty="0"/>
          </a:p>
        </p:txBody>
      </p:sp>
      <p:sp>
        <p:nvSpPr>
          <p:cNvPr id="12" name="Slide Number Placeholder 11">
            <a:extLst>
              <a:ext uri="{FF2B5EF4-FFF2-40B4-BE49-F238E27FC236}">
                <a16:creationId xmlns:a16="http://schemas.microsoft.com/office/drawing/2014/main" id="{13E17EEB-421E-4C1A-9086-1F47B2E7980F}"/>
              </a:ext>
            </a:extLst>
          </p:cNvPr>
          <p:cNvSpPr>
            <a:spLocks noGrp="1"/>
          </p:cNvSpPr>
          <p:nvPr>
            <p:ph type="sldNum" sz="quarter" idx="4"/>
          </p:nvPr>
        </p:nvSpPr>
        <p:spPr/>
        <p:txBody>
          <a:bodyPr/>
          <a:lstStyle/>
          <a:p>
            <a:fld id="{0168ACF4-E7A5-495E-8C31-8E9E3D5B0BFC}" type="slidenum">
              <a:rPr lang="fi-FI" smtClean="0"/>
              <a:pPr/>
              <a:t>27</a:t>
            </a:fld>
            <a:endParaRPr lang="fi-FI" dirty="0"/>
          </a:p>
        </p:txBody>
      </p:sp>
    </p:spTree>
    <p:extLst>
      <p:ext uri="{BB962C8B-B14F-4D97-AF65-F5344CB8AC3E}">
        <p14:creationId xmlns:p14="http://schemas.microsoft.com/office/powerpoint/2010/main" val="2990401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2ABB-72EC-4FEE-AE1A-BC9BD5688C2D}"/>
              </a:ext>
            </a:extLst>
          </p:cNvPr>
          <p:cNvSpPr>
            <a:spLocks noGrp="1"/>
          </p:cNvSpPr>
          <p:nvPr>
            <p:ph type="ctrTitle"/>
          </p:nvPr>
        </p:nvSpPr>
        <p:spPr/>
        <p:txBody>
          <a:bodyPr/>
          <a:lstStyle/>
          <a:p>
            <a:r>
              <a:rPr lang="fi-FI" dirty="0" err="1"/>
              <a:t>Tack</a:t>
            </a:r>
            <a:r>
              <a:rPr lang="fi-FI" dirty="0"/>
              <a:t>!</a:t>
            </a:r>
          </a:p>
        </p:txBody>
      </p:sp>
    </p:spTree>
    <p:extLst>
      <p:ext uri="{BB962C8B-B14F-4D97-AF65-F5344CB8AC3E}">
        <p14:creationId xmlns:p14="http://schemas.microsoft.com/office/powerpoint/2010/main" val="321249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FI" dirty="0"/>
              <a:t>Uppvärmning av bygget</a:t>
            </a:r>
          </a:p>
        </p:txBody>
      </p:sp>
      <p:sp>
        <p:nvSpPr>
          <p:cNvPr id="3" name="Content Placeholder 2"/>
          <p:cNvSpPr>
            <a:spLocks noGrp="1"/>
          </p:cNvSpPr>
          <p:nvPr>
            <p:ph idx="1"/>
          </p:nvPr>
        </p:nvSpPr>
        <p:spPr/>
        <p:txBody>
          <a:bodyPr/>
          <a:lstStyle/>
          <a:p>
            <a:pPr marL="0" indent="0">
              <a:buNone/>
            </a:pPr>
            <a:r>
              <a:rPr lang="sv-SE" dirty="0"/>
              <a:t>Byggarbetsplatsen värms upp för att:</a:t>
            </a:r>
          </a:p>
          <a:p>
            <a:pPr marL="514350" indent="-514350">
              <a:buAutoNum type="arabicParenR"/>
            </a:pPr>
            <a:r>
              <a:rPr lang="sv-SE" dirty="0"/>
              <a:t>hålla igång hållfasthetstillväxten av betong</a:t>
            </a:r>
          </a:p>
          <a:p>
            <a:pPr marL="514350" indent="-514350">
              <a:buAutoNum type="arabicParenR"/>
            </a:pPr>
            <a:r>
              <a:rPr lang="sv-SE" dirty="0"/>
              <a:t>torka strukturerna</a:t>
            </a:r>
          </a:p>
          <a:p>
            <a:pPr marL="514350" indent="-514350">
              <a:buAutoNum type="arabicParenR"/>
            </a:pPr>
            <a:r>
              <a:rPr lang="sv-SE" dirty="0"/>
              <a:t>skapa bra arbetsomständigheter </a:t>
            </a:r>
          </a:p>
        </p:txBody>
      </p:sp>
      <p:sp>
        <p:nvSpPr>
          <p:cNvPr id="4" name="Date Placeholder 3">
            <a:extLst>
              <a:ext uri="{FF2B5EF4-FFF2-40B4-BE49-F238E27FC236}">
                <a16:creationId xmlns:a16="http://schemas.microsoft.com/office/drawing/2014/main" id="{01413502-5286-43B2-88CD-4DD9398D38C8}"/>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BDED75DF-7D75-44F6-A0A3-BD5E5AF0E39F}"/>
              </a:ext>
            </a:extLst>
          </p:cNvPr>
          <p:cNvSpPr>
            <a:spLocks noGrp="1"/>
          </p:cNvSpPr>
          <p:nvPr>
            <p:ph type="sldNum" sz="quarter" idx="4"/>
          </p:nvPr>
        </p:nvSpPr>
        <p:spPr/>
        <p:txBody>
          <a:bodyPr/>
          <a:lstStyle/>
          <a:p>
            <a:fld id="{0168ACF4-E7A5-495E-8C31-8E9E3D5B0BFC}" type="slidenum">
              <a:rPr lang="fi-FI" smtClean="0"/>
              <a:pPr/>
              <a:t>3</a:t>
            </a:fld>
            <a:endParaRPr lang="fi-FI" dirty="0"/>
          </a:p>
        </p:txBody>
      </p:sp>
    </p:spTree>
    <p:extLst>
      <p:ext uri="{BB962C8B-B14F-4D97-AF65-F5344CB8AC3E}">
        <p14:creationId xmlns:p14="http://schemas.microsoft.com/office/powerpoint/2010/main" val="109082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8313" y="776659"/>
            <a:ext cx="7609783" cy="5304682"/>
          </a:xfrm>
          <a:prstGeom prst="rect">
            <a:avLst/>
          </a:prstGeom>
        </p:spPr>
      </p:pic>
      <p:sp>
        <p:nvSpPr>
          <p:cNvPr id="9" name="Left Arrow 8"/>
          <p:cNvSpPr/>
          <p:nvPr/>
        </p:nvSpPr>
        <p:spPr>
          <a:xfrm>
            <a:off x="5380200" y="166198"/>
            <a:ext cx="3295487" cy="1332148"/>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b="1" dirty="0">
                <a:solidFill>
                  <a:schemeClr val="bg2">
                    <a:lumMod val="10000"/>
                  </a:schemeClr>
                </a:solidFill>
              </a:rPr>
              <a:t>Konvektion</a:t>
            </a:r>
            <a:endParaRPr lang="sv-FI" dirty="0"/>
          </a:p>
          <a:p>
            <a:pPr algn="ctr"/>
            <a:r>
              <a:rPr lang="sv-FI" dirty="0"/>
              <a:t>Genom luft eller rök</a:t>
            </a:r>
          </a:p>
        </p:txBody>
      </p:sp>
      <p:sp>
        <p:nvSpPr>
          <p:cNvPr id="10" name="Right Arrow 9"/>
          <p:cNvSpPr/>
          <p:nvPr/>
        </p:nvSpPr>
        <p:spPr>
          <a:xfrm>
            <a:off x="3924697" y="2624957"/>
            <a:ext cx="2304256" cy="1296144"/>
          </a:xfrm>
          <a:prstGeom prst="rightArrow">
            <a:avLst>
              <a:gd name="adj1" fmla="val 72181"/>
              <a:gd name="adj2" fmla="val 494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b="1" dirty="0">
                <a:solidFill>
                  <a:schemeClr val="bg2">
                    <a:lumMod val="10000"/>
                  </a:schemeClr>
                </a:solidFill>
              </a:rPr>
              <a:t>Strålning</a:t>
            </a:r>
            <a:endParaRPr lang="sv-FI" dirty="0"/>
          </a:p>
          <a:p>
            <a:pPr algn="ctr"/>
            <a:r>
              <a:rPr lang="sv-FI" dirty="0"/>
              <a:t>Till exempel genom fönster</a:t>
            </a:r>
          </a:p>
        </p:txBody>
      </p:sp>
      <p:sp>
        <p:nvSpPr>
          <p:cNvPr id="11" name="Right Arrow 10"/>
          <p:cNvSpPr/>
          <p:nvPr/>
        </p:nvSpPr>
        <p:spPr>
          <a:xfrm>
            <a:off x="4644777" y="3705077"/>
            <a:ext cx="2664296" cy="1265544"/>
          </a:xfrm>
          <a:prstGeom prst="rightArrow">
            <a:avLst>
              <a:gd name="adj1" fmla="val 5818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b="1" dirty="0">
                <a:solidFill>
                  <a:schemeClr val="bg2">
                    <a:lumMod val="10000"/>
                  </a:schemeClr>
                </a:solidFill>
              </a:rPr>
              <a:t>Ledning</a:t>
            </a:r>
            <a:endParaRPr lang="sv-FI" dirty="0"/>
          </a:p>
          <a:p>
            <a:pPr algn="ctr"/>
            <a:r>
              <a:rPr lang="sv-FI" dirty="0"/>
              <a:t>Genom strukturer</a:t>
            </a:r>
          </a:p>
        </p:txBody>
      </p:sp>
      <p:sp>
        <p:nvSpPr>
          <p:cNvPr id="12" name="TextBox 11"/>
          <p:cNvSpPr txBox="1"/>
          <p:nvPr/>
        </p:nvSpPr>
        <p:spPr>
          <a:xfrm>
            <a:off x="2628553" y="5433269"/>
            <a:ext cx="5915000" cy="369332"/>
          </a:xfrm>
          <a:prstGeom prst="rect">
            <a:avLst/>
          </a:prstGeom>
          <a:noFill/>
        </p:spPr>
        <p:txBody>
          <a:bodyPr wrap="square" rtlCol="0">
            <a:spAutoFit/>
          </a:bodyPr>
          <a:lstStyle/>
          <a:p>
            <a:r>
              <a:rPr lang="sv-SE" b="1" dirty="0"/>
              <a:t>Fundera: Varför är golv oftast kalla i gamla hus? </a:t>
            </a:r>
          </a:p>
        </p:txBody>
      </p:sp>
      <p:sp>
        <p:nvSpPr>
          <p:cNvPr id="13" name="Up Arrow 12"/>
          <p:cNvSpPr/>
          <p:nvPr/>
        </p:nvSpPr>
        <p:spPr>
          <a:xfrm>
            <a:off x="4806408" y="345151"/>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3C2329C-0CEF-4B4D-BF07-F2631240EBFF}"/>
              </a:ext>
            </a:extLst>
          </p:cNvPr>
          <p:cNvSpPr>
            <a:spLocks noGrp="1"/>
          </p:cNvSpPr>
          <p:nvPr>
            <p:ph type="title"/>
          </p:nvPr>
        </p:nvSpPr>
        <p:spPr/>
        <p:txBody>
          <a:bodyPr>
            <a:normAutofit fontScale="90000"/>
          </a:bodyPr>
          <a:lstStyle/>
          <a:p>
            <a:r>
              <a:rPr lang="sv-SE" dirty="0"/>
              <a:t>Värmeöverföring </a:t>
            </a:r>
            <a:br>
              <a:rPr lang="sv-SE" dirty="0"/>
            </a:br>
            <a:r>
              <a:rPr lang="sv-SE" dirty="0"/>
              <a:t>på tre olika sätt</a:t>
            </a:r>
            <a:br>
              <a:rPr lang="sv-FI" dirty="0"/>
            </a:br>
            <a:endParaRPr lang="fi-FI" dirty="0"/>
          </a:p>
        </p:txBody>
      </p:sp>
      <p:sp>
        <p:nvSpPr>
          <p:cNvPr id="4" name="Date Placeholder 3">
            <a:extLst>
              <a:ext uri="{FF2B5EF4-FFF2-40B4-BE49-F238E27FC236}">
                <a16:creationId xmlns:a16="http://schemas.microsoft.com/office/drawing/2014/main" id="{68B55C25-C07B-4965-A15C-1A8625E129D8}"/>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9F57EA69-872A-4941-9E30-6B219160D7CF}"/>
              </a:ext>
            </a:extLst>
          </p:cNvPr>
          <p:cNvSpPr>
            <a:spLocks noGrp="1"/>
          </p:cNvSpPr>
          <p:nvPr>
            <p:ph type="sldNum" sz="quarter" idx="4"/>
          </p:nvPr>
        </p:nvSpPr>
        <p:spPr/>
        <p:txBody>
          <a:bodyPr/>
          <a:lstStyle/>
          <a:p>
            <a:fld id="{0168ACF4-E7A5-495E-8C31-8E9E3D5B0BFC}" type="slidenum">
              <a:rPr lang="fi-FI" smtClean="0"/>
              <a:pPr/>
              <a:t>4</a:t>
            </a:fld>
            <a:endParaRPr lang="fi-FI" dirty="0"/>
          </a:p>
        </p:txBody>
      </p:sp>
    </p:spTree>
    <p:extLst>
      <p:ext uri="{BB962C8B-B14F-4D97-AF65-F5344CB8AC3E}">
        <p14:creationId xmlns:p14="http://schemas.microsoft.com/office/powerpoint/2010/main" val="26279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indefinite" fill="hold" grpId="0" nodeType="after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702" y="669465"/>
            <a:ext cx="7609783" cy="5304682"/>
          </a:xfrm>
          <a:prstGeom prst="rect">
            <a:avLst/>
          </a:prstGeom>
        </p:spPr>
      </p:pic>
      <p:sp>
        <p:nvSpPr>
          <p:cNvPr id="2" name="TextBox 1"/>
          <p:cNvSpPr txBox="1"/>
          <p:nvPr/>
        </p:nvSpPr>
        <p:spPr>
          <a:xfrm>
            <a:off x="2411760" y="4869160"/>
            <a:ext cx="6552728" cy="1200329"/>
          </a:xfrm>
          <a:prstGeom prst="rect">
            <a:avLst/>
          </a:prstGeom>
          <a:noFill/>
        </p:spPr>
        <p:txBody>
          <a:bodyPr wrap="square" rtlCol="0">
            <a:spAutoFit/>
          </a:bodyPr>
          <a:lstStyle/>
          <a:p>
            <a:r>
              <a:rPr lang="sv-FI" b="1" dirty="0"/>
              <a:t>Svar: Varm luft stiger uppåt.</a:t>
            </a:r>
            <a:br>
              <a:rPr lang="sv-FI" dirty="0"/>
            </a:br>
            <a:r>
              <a:rPr lang="sv-SE" dirty="0"/>
              <a:t>Om vindsbjälklaget inte är tätt</a:t>
            </a:r>
            <a:r>
              <a:rPr lang="sv-FI" dirty="0"/>
              <a:t>, kommer den varma luften att rymma till vinden och bli ersätt av kall luft som kan komma exempelvis igenom springor i fönster och dörrar.</a:t>
            </a:r>
          </a:p>
        </p:txBody>
      </p:sp>
      <p:sp>
        <p:nvSpPr>
          <p:cNvPr id="6" name="Up Arrow 5"/>
          <p:cNvSpPr/>
          <p:nvPr/>
        </p:nvSpPr>
        <p:spPr>
          <a:xfrm>
            <a:off x="4256512" y="2023703"/>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Up Arrow 8"/>
          <p:cNvSpPr/>
          <p:nvPr/>
        </p:nvSpPr>
        <p:spPr>
          <a:xfrm>
            <a:off x="4700502" y="2023703"/>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Up Arrow 9"/>
          <p:cNvSpPr/>
          <p:nvPr/>
        </p:nvSpPr>
        <p:spPr>
          <a:xfrm rot="16200000">
            <a:off x="6060151" y="3125545"/>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Up Arrow 10"/>
          <p:cNvSpPr/>
          <p:nvPr/>
        </p:nvSpPr>
        <p:spPr>
          <a:xfrm rot="13234673">
            <a:off x="5405018" y="3477694"/>
            <a:ext cx="207806" cy="792088"/>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Up Arrow 11"/>
          <p:cNvSpPr/>
          <p:nvPr/>
        </p:nvSpPr>
        <p:spPr>
          <a:xfrm rot="15679427">
            <a:off x="4729876" y="3940807"/>
            <a:ext cx="157273" cy="676648"/>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Up Arrow 12"/>
          <p:cNvSpPr/>
          <p:nvPr/>
        </p:nvSpPr>
        <p:spPr>
          <a:xfrm>
            <a:off x="4257207" y="2581319"/>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Up Arrow 13"/>
          <p:cNvSpPr/>
          <p:nvPr/>
        </p:nvSpPr>
        <p:spPr>
          <a:xfrm>
            <a:off x="4701197" y="2581319"/>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Up Arrow 14"/>
          <p:cNvSpPr/>
          <p:nvPr/>
        </p:nvSpPr>
        <p:spPr>
          <a:xfrm>
            <a:off x="4256510" y="3076991"/>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Up Arrow 15"/>
          <p:cNvSpPr/>
          <p:nvPr/>
        </p:nvSpPr>
        <p:spPr>
          <a:xfrm>
            <a:off x="4700500" y="3076991"/>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Up Arrow 17"/>
          <p:cNvSpPr/>
          <p:nvPr/>
        </p:nvSpPr>
        <p:spPr>
          <a:xfrm rot="16200000">
            <a:off x="7500311" y="3899329"/>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Up Arrow 18"/>
          <p:cNvSpPr/>
          <p:nvPr/>
        </p:nvSpPr>
        <p:spPr>
          <a:xfrm rot="16200000">
            <a:off x="6821002" y="3892338"/>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Up Arrow 19"/>
          <p:cNvSpPr/>
          <p:nvPr/>
        </p:nvSpPr>
        <p:spPr>
          <a:xfrm rot="15868674">
            <a:off x="6052657" y="3919629"/>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Up Arrow 20"/>
          <p:cNvSpPr/>
          <p:nvPr/>
        </p:nvSpPr>
        <p:spPr>
          <a:xfrm rot="2489784">
            <a:off x="7192662" y="2581318"/>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itle 2">
            <a:extLst>
              <a:ext uri="{FF2B5EF4-FFF2-40B4-BE49-F238E27FC236}">
                <a16:creationId xmlns:a16="http://schemas.microsoft.com/office/drawing/2014/main" id="{C9E6CA61-4A6A-4BB5-B568-2940F2F2275D}"/>
              </a:ext>
            </a:extLst>
          </p:cNvPr>
          <p:cNvSpPr>
            <a:spLocks noGrp="1"/>
          </p:cNvSpPr>
          <p:nvPr>
            <p:ph type="title"/>
          </p:nvPr>
        </p:nvSpPr>
        <p:spPr/>
        <p:txBody>
          <a:bodyPr>
            <a:normAutofit fontScale="90000"/>
          </a:bodyPr>
          <a:lstStyle/>
          <a:p>
            <a:r>
              <a:rPr lang="sv-SE" dirty="0"/>
              <a:t>Värmeöverföring </a:t>
            </a:r>
            <a:br>
              <a:rPr lang="sv-SE" dirty="0"/>
            </a:br>
            <a:r>
              <a:rPr lang="sv-SE" dirty="0"/>
              <a:t>på tre olika sätt</a:t>
            </a:r>
            <a:br>
              <a:rPr lang="sv-FI" dirty="0"/>
            </a:br>
            <a:endParaRPr lang="fi-FI" dirty="0"/>
          </a:p>
        </p:txBody>
      </p:sp>
      <p:sp>
        <p:nvSpPr>
          <p:cNvPr id="7" name="Date Placeholder 6">
            <a:extLst>
              <a:ext uri="{FF2B5EF4-FFF2-40B4-BE49-F238E27FC236}">
                <a16:creationId xmlns:a16="http://schemas.microsoft.com/office/drawing/2014/main" id="{9868018A-A8F6-4D77-B43B-262048510917}"/>
              </a:ext>
            </a:extLst>
          </p:cNvPr>
          <p:cNvSpPr>
            <a:spLocks noGrp="1"/>
          </p:cNvSpPr>
          <p:nvPr>
            <p:ph type="dt" sz="half" idx="2"/>
          </p:nvPr>
        </p:nvSpPr>
        <p:spPr/>
        <p:txBody>
          <a:bodyPr/>
          <a:lstStyle/>
          <a:p>
            <a:r>
              <a:rPr lang="fi-FI"/>
              <a:t>2019</a:t>
            </a:r>
            <a:endParaRPr lang="fi-FI" dirty="0"/>
          </a:p>
        </p:txBody>
      </p:sp>
      <p:sp>
        <p:nvSpPr>
          <p:cNvPr id="17" name="Slide Number Placeholder 16">
            <a:extLst>
              <a:ext uri="{FF2B5EF4-FFF2-40B4-BE49-F238E27FC236}">
                <a16:creationId xmlns:a16="http://schemas.microsoft.com/office/drawing/2014/main" id="{593954B6-3FC0-4A00-9199-352DE818FFBD}"/>
              </a:ext>
            </a:extLst>
          </p:cNvPr>
          <p:cNvSpPr>
            <a:spLocks noGrp="1"/>
          </p:cNvSpPr>
          <p:nvPr>
            <p:ph type="sldNum" sz="quarter" idx="4"/>
          </p:nvPr>
        </p:nvSpPr>
        <p:spPr/>
        <p:txBody>
          <a:bodyPr/>
          <a:lstStyle/>
          <a:p>
            <a:fld id="{0168ACF4-E7A5-495E-8C31-8E9E3D5B0BFC}" type="slidenum">
              <a:rPr lang="fi-FI" smtClean="0"/>
              <a:pPr/>
              <a:t>5</a:t>
            </a:fld>
            <a:endParaRPr lang="fi-FI" dirty="0"/>
          </a:p>
        </p:txBody>
      </p:sp>
    </p:spTree>
    <p:extLst>
      <p:ext uri="{BB962C8B-B14F-4D97-AF65-F5344CB8AC3E}">
        <p14:creationId xmlns:p14="http://schemas.microsoft.com/office/powerpoint/2010/main" val="264921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par>
                                <p:cTn id="17" presetID="26" presetClass="emph" presetSubtype="0" repeatCount="indefinite" fill="hold" grpId="0" nodeType="withEffect">
                                  <p:stCondLst>
                                    <p:cond delay="0"/>
                                  </p:stCondLst>
                                  <p:endCondLst>
                                    <p:cond evt="onNext" delay="0">
                                      <p:tgtEl>
                                        <p:sldTgt/>
                                      </p:tgtEl>
                                    </p:cond>
                                  </p:end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par>
                                <p:cTn id="20" presetID="26" presetClass="emph" presetSubtype="0" repeatCount="indefinite" fill="hold" grpId="0" nodeType="withEffect">
                                  <p:stCondLst>
                                    <p:cond delay="0"/>
                                  </p:stCondLst>
                                  <p:endCondLst>
                                    <p:cond evt="onNext" delay="0">
                                      <p:tgtEl>
                                        <p:sldTgt/>
                                      </p:tgtEl>
                                    </p:cond>
                                  </p:endCondLst>
                                  <p:childTnLst>
                                    <p:animEffect transition="out" filter="fade">
                                      <p:cBhvr>
                                        <p:cTn id="21" dur="500" tmFilter="0, 0; .2, .5; .8, .5; 1, 0"/>
                                        <p:tgtEl>
                                          <p:spTgt spid="13"/>
                                        </p:tgtEl>
                                      </p:cBhvr>
                                    </p:animEffect>
                                    <p:animScale>
                                      <p:cBhvr>
                                        <p:cTn id="22" dur="250" autoRev="1" fill="hold"/>
                                        <p:tgtEl>
                                          <p:spTgt spid="13"/>
                                        </p:tgtEl>
                                      </p:cBhvr>
                                      <p:by x="105000" y="105000"/>
                                    </p:animScale>
                                  </p:childTnLst>
                                </p:cTn>
                              </p:par>
                              <p:par>
                                <p:cTn id="23" presetID="26" presetClass="emph" presetSubtype="0" repeatCount="indefinite" fill="hold" grpId="0" nodeType="withEffect">
                                  <p:stCondLst>
                                    <p:cond delay="0"/>
                                  </p:stCondLst>
                                  <p:endCondLst>
                                    <p:cond evt="onNext" delay="0">
                                      <p:tgtEl>
                                        <p:sldTgt/>
                                      </p:tgtEl>
                                    </p:cond>
                                  </p:endCondLst>
                                  <p:childTnLst>
                                    <p:animEffect transition="out" filter="fade">
                                      <p:cBhvr>
                                        <p:cTn id="24" dur="500" tmFilter="0, 0; .2, .5; .8, .5; 1, 0"/>
                                        <p:tgtEl>
                                          <p:spTgt spid="14"/>
                                        </p:tgtEl>
                                      </p:cBhvr>
                                    </p:animEffect>
                                    <p:animScale>
                                      <p:cBhvr>
                                        <p:cTn id="25" dur="250" autoRev="1" fill="hold"/>
                                        <p:tgtEl>
                                          <p:spTgt spid="14"/>
                                        </p:tgtEl>
                                      </p:cBhvr>
                                      <p:by x="105000" y="105000"/>
                                    </p:animScale>
                                  </p:childTnLst>
                                </p:cTn>
                              </p:par>
                              <p:par>
                                <p:cTn id="26" presetID="26" presetClass="emph" presetSubtype="0" repeatCount="indefinite" fill="hold" grpId="0" nodeType="withEffect">
                                  <p:stCondLst>
                                    <p:cond delay="0"/>
                                  </p:stCondLst>
                                  <p:endCondLst>
                                    <p:cond evt="onNext" delay="0">
                                      <p:tgtEl>
                                        <p:sldTgt/>
                                      </p:tgtEl>
                                    </p:cond>
                                  </p:endCondLst>
                                  <p:childTnLst>
                                    <p:animEffect transition="out" filter="fade">
                                      <p:cBhvr>
                                        <p:cTn id="27" dur="500" tmFilter="0, 0; .2, .5; .8, .5; 1, 0"/>
                                        <p:tgtEl>
                                          <p:spTgt spid="15"/>
                                        </p:tgtEl>
                                      </p:cBhvr>
                                    </p:animEffect>
                                    <p:animScale>
                                      <p:cBhvr>
                                        <p:cTn id="28" dur="250" autoRev="1" fill="hold"/>
                                        <p:tgtEl>
                                          <p:spTgt spid="15"/>
                                        </p:tgtEl>
                                      </p:cBhvr>
                                      <p:by x="105000" y="105000"/>
                                    </p:animScale>
                                  </p:childTnLst>
                                </p:cTn>
                              </p:par>
                              <p:par>
                                <p:cTn id="29" presetID="26" presetClass="emph" presetSubtype="0" repeatCount="indefinite" fill="hold" grpId="0" nodeType="withEffect">
                                  <p:stCondLst>
                                    <p:cond delay="0"/>
                                  </p:stCondLst>
                                  <p:endCondLst>
                                    <p:cond evt="onNext" delay="0">
                                      <p:tgtEl>
                                        <p:sldTgt/>
                                      </p:tgtEl>
                                    </p:cond>
                                  </p:endCondLst>
                                  <p:childTnLst>
                                    <p:animEffect transition="out" filter="fade">
                                      <p:cBhvr>
                                        <p:cTn id="30" dur="500" tmFilter="0, 0; .2, .5; .8, .5; 1, 0"/>
                                        <p:tgtEl>
                                          <p:spTgt spid="16"/>
                                        </p:tgtEl>
                                      </p:cBhvr>
                                    </p:animEffect>
                                    <p:animScale>
                                      <p:cBhvr>
                                        <p:cTn id="31" dur="250" autoRev="1" fill="hold"/>
                                        <p:tgtEl>
                                          <p:spTgt spid="16"/>
                                        </p:tgtEl>
                                      </p:cBhvr>
                                      <p:by x="105000" y="105000"/>
                                    </p:animScale>
                                  </p:childTnLst>
                                </p:cTn>
                              </p:par>
                              <p:par>
                                <p:cTn id="32" presetID="26" presetClass="emph" presetSubtype="0" repeatCount="indefinite" fill="hold" grpId="0" nodeType="withEffect">
                                  <p:stCondLst>
                                    <p:cond delay="0"/>
                                  </p:stCondLst>
                                  <p:endCondLst>
                                    <p:cond evt="onNext" delay="0">
                                      <p:tgtEl>
                                        <p:sldTgt/>
                                      </p:tgtEl>
                                    </p:cond>
                                  </p:endCondLst>
                                  <p:childTnLst>
                                    <p:animEffect transition="out" filter="fade">
                                      <p:cBhvr>
                                        <p:cTn id="33" dur="500" tmFilter="0, 0; .2, .5; .8, .5; 1, 0"/>
                                        <p:tgtEl>
                                          <p:spTgt spid="18"/>
                                        </p:tgtEl>
                                      </p:cBhvr>
                                    </p:animEffect>
                                    <p:animScale>
                                      <p:cBhvr>
                                        <p:cTn id="34" dur="250" autoRev="1" fill="hold"/>
                                        <p:tgtEl>
                                          <p:spTgt spid="18"/>
                                        </p:tgtEl>
                                      </p:cBhvr>
                                      <p:by x="105000" y="105000"/>
                                    </p:animScale>
                                  </p:childTnLst>
                                </p:cTn>
                              </p:par>
                              <p:par>
                                <p:cTn id="35" presetID="26" presetClass="emph" presetSubtype="0" repeatCount="indefinite" fill="hold" grpId="0" nodeType="withEffect">
                                  <p:stCondLst>
                                    <p:cond delay="0"/>
                                  </p:stCondLst>
                                  <p:endCondLst>
                                    <p:cond evt="onNext" delay="0">
                                      <p:tgtEl>
                                        <p:sldTgt/>
                                      </p:tgtEl>
                                    </p:cond>
                                  </p:endCondLst>
                                  <p:childTnLst>
                                    <p:animEffect transition="out" filter="fade">
                                      <p:cBhvr>
                                        <p:cTn id="36" dur="500" tmFilter="0, 0; .2, .5; .8, .5; 1, 0"/>
                                        <p:tgtEl>
                                          <p:spTgt spid="19"/>
                                        </p:tgtEl>
                                      </p:cBhvr>
                                    </p:animEffect>
                                    <p:animScale>
                                      <p:cBhvr>
                                        <p:cTn id="37" dur="250" autoRev="1" fill="hold"/>
                                        <p:tgtEl>
                                          <p:spTgt spid="19"/>
                                        </p:tgtEl>
                                      </p:cBhvr>
                                      <p:by x="105000" y="105000"/>
                                    </p:animScale>
                                  </p:childTnLst>
                                </p:cTn>
                              </p:par>
                              <p:par>
                                <p:cTn id="38" presetID="26" presetClass="emph" presetSubtype="0" repeatCount="indefinite" fill="hold" grpId="0" nodeType="withEffect">
                                  <p:stCondLst>
                                    <p:cond delay="0"/>
                                  </p:stCondLst>
                                  <p:endCondLst>
                                    <p:cond evt="onNext" delay="0">
                                      <p:tgtEl>
                                        <p:sldTgt/>
                                      </p:tgtEl>
                                    </p:cond>
                                  </p:endCondLst>
                                  <p:childTnLst>
                                    <p:animEffect transition="out" filter="fade">
                                      <p:cBhvr>
                                        <p:cTn id="39" dur="500" tmFilter="0, 0; .2, .5; .8, .5; 1, 0"/>
                                        <p:tgtEl>
                                          <p:spTgt spid="20"/>
                                        </p:tgtEl>
                                      </p:cBhvr>
                                    </p:animEffect>
                                    <p:animScale>
                                      <p:cBhvr>
                                        <p:cTn id="40" dur="250" autoRev="1" fill="hold"/>
                                        <p:tgtEl>
                                          <p:spTgt spid="20"/>
                                        </p:tgtEl>
                                      </p:cBhvr>
                                      <p:by x="105000" y="105000"/>
                                    </p:animScale>
                                  </p:childTnLst>
                                </p:cTn>
                              </p:par>
                              <p:par>
                                <p:cTn id="41" presetID="26" presetClass="emph" presetSubtype="0" repeatCount="indefinite" fill="hold" grpId="0" nodeType="withEffect">
                                  <p:stCondLst>
                                    <p:cond delay="0"/>
                                  </p:stCondLst>
                                  <p:endCondLst>
                                    <p:cond evt="onNext" delay="0">
                                      <p:tgtEl>
                                        <p:sldTgt/>
                                      </p:tgtEl>
                                    </p:cond>
                                  </p:endCondLst>
                                  <p:childTnLst>
                                    <p:animEffect transition="out" filter="fade">
                                      <p:cBhvr>
                                        <p:cTn id="42" dur="500" tmFilter="0, 0; .2, .5; .8, .5; 1, 0"/>
                                        <p:tgtEl>
                                          <p:spTgt spid="21"/>
                                        </p:tgtEl>
                                      </p:cBhvr>
                                    </p:animEffect>
                                    <p:animScale>
                                      <p:cBhvr>
                                        <p:cTn id="43"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5090-E2B3-4C54-AB8F-B6E09A56AE92}"/>
              </a:ext>
            </a:extLst>
          </p:cNvPr>
          <p:cNvSpPr>
            <a:spLocks noGrp="1"/>
          </p:cNvSpPr>
          <p:nvPr>
            <p:ph type="title"/>
          </p:nvPr>
        </p:nvSpPr>
        <p:spPr/>
        <p:txBody>
          <a:bodyPr>
            <a:noAutofit/>
          </a:bodyPr>
          <a:lstStyle/>
          <a:p>
            <a:r>
              <a:rPr lang="sv-FI" sz="2200" dirty="0"/>
              <a:t>Värmegenomgångskoefficienten (U-värde) beskriver isoleringsförmågan av de olika byggnadsdelarna. Ju mindre U-värdet är, desto bättre är värmeisoleringsförmågan. </a:t>
            </a:r>
            <a:endParaRPr lang="fi-FI" sz="2200" dirty="0"/>
          </a:p>
        </p:txBody>
      </p:sp>
      <p:sp>
        <p:nvSpPr>
          <p:cNvPr id="4" name="Date Placeholder 3">
            <a:extLst>
              <a:ext uri="{FF2B5EF4-FFF2-40B4-BE49-F238E27FC236}">
                <a16:creationId xmlns:a16="http://schemas.microsoft.com/office/drawing/2014/main" id="{E4552A0D-A3CB-489B-8371-EBAE835A364A}"/>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B75C366C-8A4F-4D5B-9202-6683997274C3}"/>
              </a:ext>
            </a:extLst>
          </p:cNvPr>
          <p:cNvSpPr>
            <a:spLocks noGrp="1"/>
          </p:cNvSpPr>
          <p:nvPr>
            <p:ph type="sldNum" sz="quarter" idx="4"/>
          </p:nvPr>
        </p:nvSpPr>
        <p:spPr/>
        <p:txBody>
          <a:bodyPr/>
          <a:lstStyle/>
          <a:p>
            <a:fld id="{0168ACF4-E7A5-495E-8C31-8E9E3D5B0BFC}" type="slidenum">
              <a:rPr lang="fi-FI" smtClean="0"/>
              <a:pPr/>
              <a:t>6</a:t>
            </a:fld>
            <a:endParaRPr lang="fi-FI" dirty="0"/>
          </a:p>
        </p:txBody>
      </p:sp>
      <p:graphicFrame>
        <p:nvGraphicFramePr>
          <p:cNvPr id="7" name="Table 6">
            <a:extLst>
              <a:ext uri="{FF2B5EF4-FFF2-40B4-BE49-F238E27FC236}">
                <a16:creationId xmlns:a16="http://schemas.microsoft.com/office/drawing/2014/main" id="{3D353695-A114-46E3-AB3B-3F073C9821C1}"/>
              </a:ext>
            </a:extLst>
          </p:cNvPr>
          <p:cNvGraphicFramePr>
            <a:graphicFrameLocks noGrp="1"/>
          </p:cNvGraphicFramePr>
          <p:nvPr>
            <p:extLst>
              <p:ext uri="{D42A27DB-BD31-4B8C-83A1-F6EECF244321}">
                <p14:modId xmlns:p14="http://schemas.microsoft.com/office/powerpoint/2010/main" val="3111578885"/>
              </p:ext>
            </p:extLst>
          </p:nvPr>
        </p:nvGraphicFramePr>
        <p:xfrm>
          <a:off x="468313" y="1592263"/>
          <a:ext cx="8227465" cy="3961675"/>
        </p:xfrm>
        <a:graphic>
          <a:graphicData uri="http://schemas.openxmlformats.org/drawingml/2006/table">
            <a:tbl>
              <a:tblPr firstRow="1" firstCol="1" bandRow="1">
                <a:tableStyleId>{5C22544A-7EE6-4342-B048-85BDC9FD1C3A}</a:tableStyleId>
              </a:tblPr>
              <a:tblGrid>
                <a:gridCol w="1502812">
                  <a:extLst>
                    <a:ext uri="{9D8B030D-6E8A-4147-A177-3AD203B41FA5}">
                      <a16:colId xmlns:a16="http://schemas.microsoft.com/office/drawing/2014/main" val="2824977234"/>
                    </a:ext>
                  </a:extLst>
                </a:gridCol>
                <a:gridCol w="605379">
                  <a:extLst>
                    <a:ext uri="{9D8B030D-6E8A-4147-A177-3AD203B41FA5}">
                      <a16:colId xmlns:a16="http://schemas.microsoft.com/office/drawing/2014/main" val="3225239672"/>
                    </a:ext>
                  </a:extLst>
                </a:gridCol>
                <a:gridCol w="605379">
                  <a:extLst>
                    <a:ext uri="{9D8B030D-6E8A-4147-A177-3AD203B41FA5}">
                      <a16:colId xmlns:a16="http://schemas.microsoft.com/office/drawing/2014/main" val="132366319"/>
                    </a:ext>
                  </a:extLst>
                </a:gridCol>
                <a:gridCol w="605379">
                  <a:extLst>
                    <a:ext uri="{9D8B030D-6E8A-4147-A177-3AD203B41FA5}">
                      <a16:colId xmlns:a16="http://schemas.microsoft.com/office/drawing/2014/main" val="3109326782"/>
                    </a:ext>
                  </a:extLst>
                </a:gridCol>
                <a:gridCol w="605379">
                  <a:extLst>
                    <a:ext uri="{9D8B030D-6E8A-4147-A177-3AD203B41FA5}">
                      <a16:colId xmlns:a16="http://schemas.microsoft.com/office/drawing/2014/main" val="3710678596"/>
                    </a:ext>
                  </a:extLst>
                </a:gridCol>
                <a:gridCol w="834441">
                  <a:extLst>
                    <a:ext uri="{9D8B030D-6E8A-4147-A177-3AD203B41FA5}">
                      <a16:colId xmlns:a16="http://schemas.microsoft.com/office/drawing/2014/main" val="2622017069"/>
                    </a:ext>
                  </a:extLst>
                </a:gridCol>
                <a:gridCol w="834441">
                  <a:extLst>
                    <a:ext uri="{9D8B030D-6E8A-4147-A177-3AD203B41FA5}">
                      <a16:colId xmlns:a16="http://schemas.microsoft.com/office/drawing/2014/main" val="583676764"/>
                    </a:ext>
                  </a:extLst>
                </a:gridCol>
                <a:gridCol w="628285">
                  <a:extLst>
                    <a:ext uri="{9D8B030D-6E8A-4147-A177-3AD203B41FA5}">
                      <a16:colId xmlns:a16="http://schemas.microsoft.com/office/drawing/2014/main" val="1039787546"/>
                    </a:ext>
                  </a:extLst>
                </a:gridCol>
                <a:gridCol w="628285">
                  <a:extLst>
                    <a:ext uri="{9D8B030D-6E8A-4147-A177-3AD203B41FA5}">
                      <a16:colId xmlns:a16="http://schemas.microsoft.com/office/drawing/2014/main" val="2792193653"/>
                    </a:ext>
                  </a:extLst>
                </a:gridCol>
                <a:gridCol w="628285">
                  <a:extLst>
                    <a:ext uri="{9D8B030D-6E8A-4147-A177-3AD203B41FA5}">
                      <a16:colId xmlns:a16="http://schemas.microsoft.com/office/drawing/2014/main" val="2550519805"/>
                    </a:ext>
                  </a:extLst>
                </a:gridCol>
                <a:gridCol w="749400">
                  <a:extLst>
                    <a:ext uri="{9D8B030D-6E8A-4147-A177-3AD203B41FA5}">
                      <a16:colId xmlns:a16="http://schemas.microsoft.com/office/drawing/2014/main" val="2020963761"/>
                    </a:ext>
                  </a:extLst>
                </a:gridCol>
              </a:tblGrid>
              <a:tr h="338329">
                <a:tc rowSpan="2">
                  <a:txBody>
                    <a:bodyPr/>
                    <a:lstStyle/>
                    <a:p>
                      <a:pPr algn="ctr">
                        <a:lnSpc>
                          <a:spcPct val="107000"/>
                        </a:lnSpc>
                        <a:spcAft>
                          <a:spcPts val="0"/>
                        </a:spcAft>
                      </a:pPr>
                      <a:r>
                        <a:rPr lang="fi-FI" sz="1400" dirty="0">
                          <a:effectLst/>
                        </a:rPr>
                        <a:t>U-</a:t>
                      </a:r>
                      <a:r>
                        <a:rPr lang="fi-FI" sz="1400" dirty="0" err="1">
                          <a:effectLst/>
                        </a:rPr>
                        <a:t>värdet</a:t>
                      </a:r>
                      <a:br>
                        <a:rPr lang="fi-FI" sz="1400" dirty="0">
                          <a:effectLst/>
                        </a:rPr>
                      </a:br>
                      <a:r>
                        <a:rPr lang="fi-FI" sz="1400" dirty="0">
                          <a:effectLst/>
                        </a:rPr>
                        <a:t>W/(Km</a:t>
                      </a:r>
                      <a:r>
                        <a:rPr lang="fi-FI" sz="1400" baseline="30000" dirty="0">
                          <a:effectLst/>
                        </a:rPr>
                        <a:t>2</a:t>
                      </a:r>
                      <a:r>
                        <a:rPr lang="fi-FI" sz="1400" dirty="0">
                          <a:effectLst/>
                        </a:rPr>
                        <a: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tc gridSpan="10">
                  <a: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fi-FI" altLang="fi-FI" sz="1200" b="1" kern="0" dirty="0">
                          <a:solidFill>
                            <a:schemeClr val="bg1"/>
                          </a:solidFill>
                          <a:latin typeface="+mn-lt"/>
                        </a:rPr>
                        <a:t>Varma </a:t>
                      </a:r>
                      <a:r>
                        <a:rPr lang="fi-FI" altLang="fi-FI" sz="1200" b="1" kern="0" dirty="0" err="1">
                          <a:solidFill>
                            <a:schemeClr val="bg1"/>
                          </a:solidFill>
                          <a:latin typeface="+mn-lt"/>
                        </a:rPr>
                        <a:t>utrymmen</a:t>
                      </a:r>
                      <a:r>
                        <a:rPr kumimoji="0" lang="fi-FI" altLang="fi-FI" sz="1200" b="1" i="0" u="none" strike="noStrike" kern="0" cap="none" spc="0" normalizeH="0" baseline="0" noProof="0" dirty="0">
                          <a:ln>
                            <a:noFill/>
                          </a:ln>
                          <a:solidFill>
                            <a:schemeClr val="bg1"/>
                          </a:solidFill>
                          <a:effectLst/>
                          <a:uLnTx/>
                          <a:uFillTx/>
                          <a:latin typeface="+mn-lt"/>
                        </a:rPr>
                        <a:t>, </a:t>
                      </a:r>
                      <a:r>
                        <a:rPr kumimoji="0" lang="fi-FI" altLang="fi-FI" sz="1200" b="1" i="0" u="none" strike="noStrike" kern="0" cap="none" spc="0" normalizeH="0" baseline="0" noProof="0" dirty="0" err="1">
                          <a:ln>
                            <a:noFill/>
                          </a:ln>
                          <a:solidFill>
                            <a:schemeClr val="bg1"/>
                          </a:solidFill>
                          <a:effectLst/>
                          <a:uLnTx/>
                          <a:uFillTx/>
                          <a:latin typeface="+mn-lt"/>
                        </a:rPr>
                        <a:t>året</a:t>
                      </a:r>
                      <a:r>
                        <a:rPr kumimoji="0" lang="fi-FI" altLang="fi-FI" sz="1200" b="1" i="0" u="none" strike="noStrike" kern="0" cap="none" spc="0" normalizeH="0" baseline="0" noProof="0" dirty="0">
                          <a:ln>
                            <a:noFill/>
                          </a:ln>
                          <a:solidFill>
                            <a:schemeClr val="bg1"/>
                          </a:solidFill>
                          <a:effectLst/>
                          <a:uLnTx/>
                          <a:uFillTx/>
                          <a:latin typeface="+mn-lt"/>
                        </a:rPr>
                        <a:t> </a:t>
                      </a:r>
                      <a:r>
                        <a:rPr kumimoji="0" lang="fi-FI" altLang="fi-FI" sz="1200" b="1" i="0" u="none" strike="noStrike" kern="0" cap="none" spc="0" normalizeH="0" baseline="0" noProof="0" dirty="0" err="1">
                          <a:ln>
                            <a:noFill/>
                          </a:ln>
                          <a:solidFill>
                            <a:schemeClr val="bg1"/>
                          </a:solidFill>
                          <a:effectLst/>
                          <a:uLnTx/>
                          <a:uFillTx/>
                          <a:latin typeface="+mn-lt"/>
                        </a:rPr>
                        <a:t>när</a:t>
                      </a:r>
                      <a:r>
                        <a:rPr kumimoji="0" lang="fi-FI" altLang="fi-FI" sz="1200" b="1" i="0" u="none" strike="noStrike" kern="0" cap="none" spc="0" normalizeH="0" baseline="0" noProof="0" dirty="0">
                          <a:ln>
                            <a:noFill/>
                          </a:ln>
                          <a:solidFill>
                            <a:schemeClr val="bg1"/>
                          </a:solidFill>
                          <a:effectLst/>
                          <a:uLnTx/>
                          <a:uFillTx/>
                          <a:latin typeface="+mn-lt"/>
                        </a:rPr>
                        <a:t> </a:t>
                      </a:r>
                      <a:r>
                        <a:rPr kumimoji="0" lang="fi-FI" altLang="fi-FI" sz="1200" b="1" i="0" u="none" strike="noStrike" kern="0" cap="none" spc="0" normalizeH="0" baseline="0" noProof="0" dirty="0" err="1">
                          <a:ln>
                            <a:noFill/>
                          </a:ln>
                          <a:solidFill>
                            <a:schemeClr val="bg1"/>
                          </a:solidFill>
                          <a:effectLst/>
                          <a:uLnTx/>
                          <a:uFillTx/>
                          <a:latin typeface="+mn-lt"/>
                        </a:rPr>
                        <a:t>byggnadstillstånd</a:t>
                      </a:r>
                      <a:r>
                        <a:rPr kumimoji="0" lang="fi-FI" altLang="fi-FI" sz="1200" b="1" i="0" u="none" strike="noStrike" kern="0" cap="none" spc="0" normalizeH="0" baseline="0" noProof="0" dirty="0">
                          <a:ln>
                            <a:noFill/>
                          </a:ln>
                          <a:solidFill>
                            <a:schemeClr val="bg1"/>
                          </a:solidFill>
                          <a:effectLst/>
                          <a:uLnTx/>
                          <a:uFillTx/>
                          <a:latin typeface="+mn-lt"/>
                        </a:rPr>
                        <a:t> </a:t>
                      </a:r>
                      <a:r>
                        <a:rPr kumimoji="0" lang="fi-FI" altLang="fi-FI" sz="1200" b="1" i="0" u="none" strike="noStrike" kern="0" cap="none" spc="0" normalizeH="0" baseline="0" noProof="0" dirty="0" err="1">
                          <a:ln>
                            <a:noFill/>
                          </a:ln>
                          <a:solidFill>
                            <a:schemeClr val="bg1"/>
                          </a:solidFill>
                          <a:effectLst/>
                          <a:uLnTx/>
                          <a:uFillTx/>
                          <a:latin typeface="+mn-lt"/>
                        </a:rPr>
                        <a:t>blev</a:t>
                      </a:r>
                      <a:r>
                        <a:rPr kumimoji="0" lang="fi-FI" altLang="fi-FI" sz="1200" b="1" i="0" u="none" strike="noStrike" kern="0" cap="none" spc="0" normalizeH="0" baseline="0" noProof="0" dirty="0">
                          <a:ln>
                            <a:noFill/>
                          </a:ln>
                          <a:solidFill>
                            <a:schemeClr val="bg1"/>
                          </a:solidFill>
                          <a:effectLst/>
                          <a:uLnTx/>
                          <a:uFillTx/>
                          <a:latin typeface="+mn-lt"/>
                        </a:rPr>
                        <a:t> </a:t>
                      </a:r>
                      <a:r>
                        <a:rPr kumimoji="0" lang="fi-FI" altLang="fi-FI" sz="1200" b="1" i="0" u="none" strike="noStrike" kern="0" cap="none" spc="0" normalizeH="0" baseline="0" noProof="0" dirty="0" err="1">
                          <a:ln>
                            <a:noFill/>
                          </a:ln>
                          <a:solidFill>
                            <a:schemeClr val="bg1"/>
                          </a:solidFill>
                          <a:effectLst/>
                          <a:uLnTx/>
                          <a:uFillTx/>
                          <a:latin typeface="+mn-lt"/>
                        </a:rPr>
                        <a:t>anhängig</a:t>
                      </a:r>
                      <a:endParaRPr kumimoji="0" lang="fi-FI" altLang="fi-FI" sz="1800" b="1" i="0" u="none" strike="noStrike" kern="0" cap="none" spc="0" normalizeH="0" baseline="0" noProof="0" dirty="0">
                        <a:ln>
                          <a:noFill/>
                        </a:ln>
                        <a:solidFill>
                          <a:schemeClr val="bg1"/>
                        </a:solidFill>
                        <a:effectLst/>
                        <a:uLnTx/>
                        <a:uFillTx/>
                        <a:latin typeface="+mn-lt"/>
                      </a:endParaRPr>
                    </a:p>
                  </a:txBody>
                  <a:tcPr marL="117803" marR="117803" marT="58902" marB="58902"/>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766785035"/>
                  </a:ext>
                </a:extLst>
              </a:tr>
              <a:tr h="310988">
                <a:tc vMerge="1">
                  <a:txBody>
                    <a:bodyPr/>
                    <a:lstStyle/>
                    <a:p>
                      <a:endParaRPr lang="fi-FI"/>
                    </a:p>
                  </a:txBody>
                  <a:tcPr/>
                </a:tc>
                <a:tc>
                  <a:txBody>
                    <a:bodyPr/>
                    <a:lstStyle/>
                    <a:p>
                      <a:pPr algn="ctr">
                        <a:lnSpc>
                          <a:spcPct val="107000"/>
                        </a:lnSpc>
                        <a:spcAft>
                          <a:spcPts val="0"/>
                        </a:spcAft>
                      </a:pPr>
                      <a:r>
                        <a:rPr lang="fi-FI" sz="1100" dirty="0">
                          <a:effectLst/>
                        </a:rPr>
                        <a:t>&gt;1969</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1969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1976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1978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1985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10/2003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2008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2010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2012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100" dirty="0">
                          <a:effectLst/>
                        </a:rPr>
                        <a:t>2018 &gt;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1798889018"/>
                  </a:ext>
                </a:extLst>
              </a:tr>
              <a:tr h="365496">
                <a:tc>
                  <a:txBody>
                    <a:bodyPr/>
                    <a:lstStyle/>
                    <a:p>
                      <a:pPr algn="l">
                        <a:lnSpc>
                          <a:spcPct val="107000"/>
                        </a:lnSpc>
                        <a:spcAft>
                          <a:spcPts val="0"/>
                        </a:spcAft>
                      </a:pPr>
                      <a:r>
                        <a:rPr kumimoji="0" lang="fi-FI" altLang="fi-FI" sz="1200" b="1" i="0" u="none" strike="noStrike" kern="0" cap="none" spc="0" normalizeH="0" baseline="0" noProof="0" dirty="0" err="1">
                          <a:ln>
                            <a:noFill/>
                          </a:ln>
                          <a:solidFill>
                            <a:schemeClr val="bg1"/>
                          </a:solidFill>
                          <a:effectLst/>
                          <a:uLnTx/>
                          <a:uFillTx/>
                          <a:latin typeface="+mn-lt"/>
                        </a:rPr>
                        <a:t>Yttervägg</a:t>
                      </a:r>
                      <a:endParaRPr lang="fi-FI" sz="1400" b="1"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algn="ctr">
                        <a:lnSpc>
                          <a:spcPct val="107000"/>
                        </a:lnSpc>
                        <a:spcAft>
                          <a:spcPts val="0"/>
                        </a:spcAft>
                      </a:pPr>
                      <a:r>
                        <a:rPr lang="fi-FI" sz="1400" dirty="0">
                          <a:effectLst/>
                        </a:rPr>
                        <a:t>0,81</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0,81</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0,40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0,35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0,28</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0,24</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613626063"/>
                  </a:ext>
                </a:extLst>
              </a:tr>
              <a:tr h="422399">
                <a:tc>
                  <a:txBody>
                    <a:bodyPr/>
                    <a:lstStyle/>
                    <a:p>
                      <a:pPr marL="0" marR="0" lvl="0" indent="0" algn="l" defTabSz="914400" eaLnBrk="0" fontAlgn="base" latinLnBrk="0" hangingPunct="0">
                        <a:lnSpc>
                          <a:spcPct val="100000"/>
                        </a:lnSpc>
                        <a:spcBef>
                          <a:spcPct val="0"/>
                        </a:spcBef>
                        <a:spcAft>
                          <a:spcPct val="0"/>
                        </a:spcAft>
                        <a:buClrTx/>
                        <a:buSzTx/>
                        <a:buFontTx/>
                        <a:buNone/>
                        <a:tabLst/>
                        <a:defRPr/>
                      </a:pPr>
                      <a:r>
                        <a:rPr lang="fi-FI" altLang="fi-FI" sz="1200" b="1" kern="0" dirty="0" err="1">
                          <a:solidFill>
                            <a:schemeClr val="bg1"/>
                          </a:solidFill>
                          <a:latin typeface="+mn-lt"/>
                        </a:rPr>
                        <a:t>Platta</a:t>
                      </a:r>
                      <a:r>
                        <a:rPr lang="fi-FI" altLang="fi-FI" sz="1200" b="1" kern="0" dirty="0">
                          <a:solidFill>
                            <a:schemeClr val="bg1"/>
                          </a:solidFill>
                          <a:latin typeface="+mn-lt"/>
                        </a:rPr>
                        <a:t> </a:t>
                      </a:r>
                      <a:r>
                        <a:rPr lang="fi-FI" altLang="fi-FI" sz="1200" b="1" kern="0" dirty="0" err="1">
                          <a:solidFill>
                            <a:schemeClr val="bg1"/>
                          </a:solidFill>
                          <a:latin typeface="+mn-lt"/>
                        </a:rPr>
                        <a:t>på</a:t>
                      </a:r>
                      <a:r>
                        <a:rPr lang="fi-FI" altLang="fi-FI" sz="1200" b="1" kern="0" dirty="0">
                          <a:solidFill>
                            <a:schemeClr val="bg1"/>
                          </a:solidFill>
                          <a:latin typeface="+mn-lt"/>
                        </a:rPr>
                        <a:t> </a:t>
                      </a:r>
                      <a:r>
                        <a:rPr lang="fi-FI" altLang="fi-FI" sz="1200" b="1" kern="0" dirty="0" err="1">
                          <a:solidFill>
                            <a:schemeClr val="bg1"/>
                          </a:solidFill>
                          <a:latin typeface="+mn-lt"/>
                        </a:rPr>
                        <a:t>mark</a:t>
                      </a:r>
                      <a:r>
                        <a:rPr kumimoji="0" lang="fi-FI" altLang="fi-FI" sz="1200" b="1" i="0" u="none" strike="noStrike" kern="0" cap="none" spc="0" normalizeH="0" baseline="0" noProof="0" dirty="0">
                          <a:ln>
                            <a:noFill/>
                          </a:ln>
                          <a:solidFill>
                            <a:schemeClr val="bg1"/>
                          </a:solidFill>
                          <a:effectLst/>
                          <a:uLnTx/>
                          <a:uFillTx/>
                          <a:latin typeface="+mn-lt"/>
                        </a:rPr>
                        <a:t> </a:t>
                      </a:r>
                      <a:endParaRPr kumimoji="0" lang="fi-FI" altLang="fi-FI" sz="1800" b="1" i="0" u="none" strike="noStrike" kern="0" cap="none" spc="0" normalizeH="0" baseline="0" noProof="0" dirty="0">
                        <a:ln>
                          <a:noFill/>
                        </a:ln>
                        <a:solidFill>
                          <a:schemeClr val="bg1"/>
                        </a:solidFill>
                        <a:effectLst/>
                        <a:uLnTx/>
                        <a:uFillTx/>
                        <a:latin typeface="+mn-lt"/>
                      </a:endParaRPr>
                    </a:p>
                  </a:txBody>
                  <a:tcPr marL="45720" marR="45720" anchor="ctr"/>
                </a:tc>
                <a:tc>
                  <a:txBody>
                    <a:bodyPr/>
                    <a:lstStyle/>
                    <a:p>
                      <a:pPr algn="ctr">
                        <a:lnSpc>
                          <a:spcPct val="107000"/>
                        </a:lnSpc>
                        <a:spcAft>
                          <a:spcPts val="0"/>
                        </a:spcAft>
                      </a:pPr>
                      <a:r>
                        <a:rPr lang="fi-FI" sz="1400">
                          <a:effectLst/>
                        </a:rPr>
                        <a:t>0,47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0,47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0,40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0,40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0,36</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0,25</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0,24</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0,16</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0,16</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0,16</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2356935981"/>
                  </a:ext>
                </a:extLst>
              </a:tr>
              <a:tr h="422399">
                <a:tc>
                  <a:txBody>
                    <a:bodyPr/>
                    <a:lstStyle/>
                    <a:p>
                      <a:pPr marL="0" marR="0" lvl="0" indent="0" algn="l" defTabSz="914400" eaLnBrk="0" fontAlgn="base" latinLnBrk="0" hangingPunct="0">
                        <a:lnSpc>
                          <a:spcPct val="100000"/>
                        </a:lnSpc>
                        <a:spcBef>
                          <a:spcPct val="0"/>
                        </a:spcBef>
                        <a:spcAft>
                          <a:spcPct val="0"/>
                        </a:spcAft>
                        <a:buClrTx/>
                        <a:buSzTx/>
                        <a:buFontTx/>
                        <a:buNone/>
                        <a:tabLst/>
                        <a:defRPr/>
                      </a:pPr>
                      <a:r>
                        <a:rPr kumimoji="0" lang="fi-FI" altLang="fi-FI" sz="1200" b="1" i="0" u="none" strike="noStrike" kern="0" cap="none" spc="0" normalizeH="0" baseline="0" noProof="0" dirty="0" err="1">
                          <a:ln>
                            <a:noFill/>
                          </a:ln>
                          <a:solidFill>
                            <a:schemeClr val="bg1"/>
                          </a:solidFill>
                          <a:effectLst/>
                          <a:uLnTx/>
                          <a:uFillTx/>
                          <a:latin typeface="+mn-lt"/>
                        </a:rPr>
                        <a:t>Krypgrund</a:t>
                      </a:r>
                      <a:endParaRPr kumimoji="0" lang="fi-FI" altLang="fi-FI" sz="1800" b="1" i="0" u="none" strike="noStrike" kern="0" cap="none" spc="0" normalizeH="0" baseline="0" noProof="0" dirty="0">
                        <a:ln>
                          <a:noFill/>
                        </a:ln>
                        <a:solidFill>
                          <a:schemeClr val="bg1"/>
                        </a:solidFill>
                        <a:effectLst/>
                        <a:uLnTx/>
                        <a:uFillTx/>
                        <a:latin typeface="+mn-lt"/>
                      </a:endParaRPr>
                    </a:p>
                  </a:txBody>
                  <a:tcPr marL="45720" marR="45720" anchor="ctr"/>
                </a:tc>
                <a:tc>
                  <a:txBody>
                    <a:bodyPr/>
                    <a:lstStyle/>
                    <a:p>
                      <a:pPr algn="ctr">
                        <a:lnSpc>
                          <a:spcPct val="107000"/>
                        </a:lnSpc>
                        <a:spcAft>
                          <a:spcPts val="0"/>
                        </a:spcAft>
                      </a:pPr>
                      <a:r>
                        <a:rPr lang="fi-FI" sz="1400">
                          <a:effectLst/>
                        </a:rPr>
                        <a:t>0,47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0,47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0,36</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0,20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0,20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3892826655"/>
                  </a:ext>
                </a:extLst>
              </a:tr>
              <a:tr h="422399">
                <a:tc>
                  <a:txBody>
                    <a:bodyPr/>
                    <a:lstStyle/>
                    <a:p>
                      <a:pPr marL="0" marR="0" lvl="0" indent="0" algn="l" defTabSz="914400" eaLnBrk="0" fontAlgn="base" latinLnBrk="0" hangingPunct="0">
                        <a:lnSpc>
                          <a:spcPct val="100000"/>
                        </a:lnSpc>
                        <a:spcBef>
                          <a:spcPct val="0"/>
                        </a:spcBef>
                        <a:spcAft>
                          <a:spcPct val="0"/>
                        </a:spcAft>
                        <a:buClrTx/>
                        <a:buSzTx/>
                        <a:buFontTx/>
                        <a:buNone/>
                        <a:tabLst/>
                        <a:defRPr/>
                      </a:pPr>
                      <a:r>
                        <a:rPr kumimoji="0" lang="fi-FI" altLang="fi-FI" sz="1200" b="1" i="0" u="none" strike="noStrike" kern="0" cap="none" spc="0" normalizeH="0" baseline="0" noProof="0" dirty="0" err="1">
                          <a:ln>
                            <a:noFill/>
                          </a:ln>
                          <a:solidFill>
                            <a:schemeClr val="bg1"/>
                          </a:solidFill>
                          <a:effectLst/>
                          <a:uLnTx/>
                          <a:uFillTx/>
                          <a:latin typeface="+mn-lt"/>
                        </a:rPr>
                        <a:t>Bottenbjälklag</a:t>
                      </a:r>
                      <a:r>
                        <a:rPr kumimoji="0" lang="fi-FI" altLang="fi-FI" sz="1200" b="1" i="0" u="none" strike="noStrike" kern="0" cap="none" spc="0" normalizeH="0" baseline="0" noProof="0" dirty="0">
                          <a:ln>
                            <a:noFill/>
                          </a:ln>
                          <a:solidFill>
                            <a:schemeClr val="bg1"/>
                          </a:solidFill>
                          <a:effectLst/>
                          <a:uLnTx/>
                          <a:uFillTx/>
                          <a:latin typeface="+mn-lt"/>
                        </a:rPr>
                        <a:t> </a:t>
                      </a:r>
                      <a:r>
                        <a:rPr kumimoji="0" lang="fi-FI" altLang="fi-FI" sz="1200" b="1" i="0" u="none" strike="noStrike" kern="0" cap="none" spc="0" normalizeH="0" baseline="0" noProof="0" dirty="0" err="1">
                          <a:ln>
                            <a:noFill/>
                          </a:ln>
                          <a:solidFill>
                            <a:schemeClr val="bg1"/>
                          </a:solidFill>
                          <a:effectLst/>
                          <a:uLnTx/>
                          <a:uFillTx/>
                          <a:latin typeface="+mn-lt"/>
                        </a:rPr>
                        <a:t>avgränsad</a:t>
                      </a:r>
                      <a:r>
                        <a:rPr kumimoji="0" lang="fi-FI" altLang="fi-FI" sz="1200" b="1" i="0" u="none" strike="noStrike" kern="0" cap="none" spc="0" normalizeH="0" baseline="0" noProof="0" dirty="0">
                          <a:ln>
                            <a:noFill/>
                          </a:ln>
                          <a:solidFill>
                            <a:schemeClr val="bg1"/>
                          </a:solidFill>
                          <a:effectLst/>
                          <a:uLnTx/>
                          <a:uFillTx/>
                          <a:latin typeface="+mn-lt"/>
                        </a:rPr>
                        <a:t> av </a:t>
                      </a:r>
                      <a:r>
                        <a:rPr kumimoji="0" lang="fi-FI" altLang="fi-FI" sz="1200" b="1" i="0" u="none" strike="noStrike" kern="0" cap="none" spc="0" normalizeH="0" baseline="0" noProof="0" dirty="0" err="1">
                          <a:ln>
                            <a:noFill/>
                          </a:ln>
                          <a:solidFill>
                            <a:schemeClr val="bg1"/>
                          </a:solidFill>
                          <a:effectLst/>
                          <a:uLnTx/>
                          <a:uFillTx/>
                          <a:latin typeface="+mn-lt"/>
                        </a:rPr>
                        <a:t>frisk</a:t>
                      </a:r>
                      <a:r>
                        <a:rPr kumimoji="0" lang="fi-FI" altLang="fi-FI" sz="1200" b="1" i="0" u="none" strike="noStrike" kern="0" cap="none" spc="0" normalizeH="0" baseline="0" noProof="0" dirty="0">
                          <a:ln>
                            <a:noFill/>
                          </a:ln>
                          <a:solidFill>
                            <a:schemeClr val="bg1"/>
                          </a:solidFill>
                          <a:effectLst/>
                          <a:uLnTx/>
                          <a:uFillTx/>
                          <a:latin typeface="+mn-lt"/>
                        </a:rPr>
                        <a:t> </a:t>
                      </a:r>
                      <a:r>
                        <a:rPr kumimoji="0" lang="fi-FI" altLang="fi-FI" sz="1200" b="1" i="0" u="none" strike="noStrike" kern="0" cap="none" spc="0" normalizeH="0" baseline="0" noProof="0" dirty="0" err="1">
                          <a:ln>
                            <a:noFill/>
                          </a:ln>
                          <a:solidFill>
                            <a:schemeClr val="bg1"/>
                          </a:solidFill>
                          <a:effectLst/>
                          <a:uLnTx/>
                          <a:uFillTx/>
                          <a:latin typeface="+mn-lt"/>
                        </a:rPr>
                        <a:t>luft</a:t>
                      </a:r>
                      <a:endParaRPr kumimoji="0" lang="fi-FI" altLang="fi-FI" sz="1800" b="1" i="0" u="none" strike="noStrike" kern="0" cap="none" spc="0" normalizeH="0" baseline="0" noProof="0" dirty="0">
                        <a:ln>
                          <a:noFill/>
                        </a:ln>
                        <a:solidFill>
                          <a:schemeClr val="bg1"/>
                        </a:solidFill>
                        <a:effectLst/>
                        <a:uLnTx/>
                        <a:uFillTx/>
                        <a:latin typeface="+mn-lt"/>
                      </a:endParaRPr>
                    </a:p>
                  </a:txBody>
                  <a:tcPr marL="45720" marR="45720" anchor="ctr"/>
                </a:tc>
                <a:tc>
                  <a:txBody>
                    <a:bodyPr/>
                    <a:lstStyle/>
                    <a:p>
                      <a:pPr algn="ctr">
                        <a:lnSpc>
                          <a:spcPct val="107000"/>
                        </a:lnSpc>
                        <a:spcAft>
                          <a:spcPts val="0"/>
                        </a:spcAft>
                      </a:pPr>
                      <a:r>
                        <a:rPr lang="fi-FI" sz="1400">
                          <a:effectLst/>
                        </a:rPr>
                        <a:t>0,35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0,35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0,35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0,29</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0,22</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0,16</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0,16</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0,09</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0,09</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0,09</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3906618826"/>
                  </a:ext>
                </a:extLst>
              </a:tr>
              <a:tr h="365496">
                <a:tc>
                  <a:txBody>
                    <a:bodyPr/>
                    <a:lstStyle/>
                    <a:p>
                      <a:pPr marL="0" marR="0" lvl="0" indent="0" algn="l" defTabSz="914400" eaLnBrk="0" fontAlgn="base" latinLnBrk="0" hangingPunct="0">
                        <a:lnSpc>
                          <a:spcPct val="100000"/>
                        </a:lnSpc>
                        <a:spcBef>
                          <a:spcPct val="0"/>
                        </a:spcBef>
                        <a:spcAft>
                          <a:spcPct val="0"/>
                        </a:spcAft>
                        <a:buClrTx/>
                        <a:buSzTx/>
                        <a:buFontTx/>
                        <a:buNone/>
                        <a:tabLst/>
                        <a:defRPr/>
                      </a:pPr>
                      <a:r>
                        <a:rPr kumimoji="0" lang="fi-FI" altLang="fi-FI" sz="1200" b="1" i="0" u="none" strike="noStrike" kern="0" cap="none" spc="0" normalizeH="0" baseline="0" noProof="0" dirty="0" err="1">
                          <a:ln>
                            <a:noFill/>
                          </a:ln>
                          <a:solidFill>
                            <a:schemeClr val="bg1"/>
                          </a:solidFill>
                          <a:effectLst/>
                          <a:uLnTx/>
                          <a:uFillTx/>
                          <a:latin typeface="+mn-lt"/>
                        </a:rPr>
                        <a:t>Vindsbjälklag</a:t>
                      </a:r>
                      <a:endParaRPr kumimoji="0" lang="fi-FI" altLang="fi-FI" sz="1800" b="1" i="0" u="none" strike="noStrike" kern="0" cap="none" spc="0" normalizeH="0" baseline="0" noProof="0" dirty="0">
                        <a:ln>
                          <a:noFill/>
                        </a:ln>
                        <a:solidFill>
                          <a:schemeClr val="bg1"/>
                        </a:solidFill>
                        <a:effectLst/>
                        <a:uLnTx/>
                        <a:uFillTx/>
                        <a:latin typeface="+mn-lt"/>
                      </a:endParaRPr>
                    </a:p>
                  </a:txBody>
                  <a:tcPr marL="45720" marR="45720" anchor="ctr"/>
                </a:tc>
                <a:tc>
                  <a:txBody>
                    <a:bodyPr/>
                    <a:lstStyle/>
                    <a:p>
                      <a:pPr algn="ctr">
                        <a:lnSpc>
                          <a:spcPct val="107000"/>
                        </a:lnSpc>
                        <a:spcAft>
                          <a:spcPts val="0"/>
                        </a:spcAft>
                      </a:pPr>
                      <a:r>
                        <a:rPr lang="fi-FI" sz="1400">
                          <a:effectLst/>
                        </a:rPr>
                        <a:t>0,47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0,47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0,35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0,29</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0,22</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0,16</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0,15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0,09</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0,09</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0,09</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3232325303"/>
                  </a:ext>
                </a:extLst>
              </a:tr>
              <a:tr h="365496">
                <a:tc>
                  <a:txBody>
                    <a:bodyPr/>
                    <a:lstStyle/>
                    <a:p>
                      <a:pPr algn="l">
                        <a:lnSpc>
                          <a:spcPct val="107000"/>
                        </a:lnSpc>
                        <a:spcAft>
                          <a:spcPts val="0"/>
                        </a:spcAft>
                      </a:pPr>
                      <a:r>
                        <a:rPr lang="fi-FI" sz="1200" b="1" dirty="0" err="1">
                          <a:solidFill>
                            <a:schemeClr val="bg1"/>
                          </a:solidFill>
                          <a:effectLst/>
                          <a:latin typeface="+mn-lt"/>
                        </a:rPr>
                        <a:t>Dörr</a:t>
                      </a:r>
                      <a:endParaRPr lang="fi-FI" sz="1400" b="1"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algn="ctr">
                        <a:lnSpc>
                          <a:spcPct val="107000"/>
                        </a:lnSpc>
                        <a:spcAft>
                          <a:spcPts val="0"/>
                        </a:spcAft>
                      </a:pPr>
                      <a:r>
                        <a:rPr lang="fi-FI" sz="1400">
                          <a:effectLst/>
                        </a:rPr>
                        <a:t>2,20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2,20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1,0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1,0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3207772003"/>
                  </a:ext>
                </a:extLst>
              </a:tr>
              <a:tr h="365496">
                <a:tc>
                  <a:txBody>
                    <a:bodyPr/>
                    <a:lstStyle/>
                    <a:p>
                      <a:pPr algn="l">
                        <a:lnSpc>
                          <a:spcPct val="107000"/>
                        </a:lnSpc>
                        <a:spcAft>
                          <a:spcPts val="0"/>
                        </a:spcAft>
                      </a:pPr>
                      <a:r>
                        <a:rPr lang="fi-FI" sz="1200" b="1" dirty="0" err="1">
                          <a:solidFill>
                            <a:schemeClr val="bg1"/>
                          </a:solidFill>
                          <a:effectLst/>
                          <a:latin typeface="+mn-lt"/>
                        </a:rPr>
                        <a:t>Fönster</a:t>
                      </a:r>
                      <a:endParaRPr lang="fi-FI" sz="1400" b="1"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algn="ctr">
                        <a:lnSpc>
                          <a:spcPct val="107000"/>
                        </a:lnSpc>
                        <a:spcAft>
                          <a:spcPts val="0"/>
                        </a:spcAft>
                      </a:pPr>
                      <a:r>
                        <a:rPr lang="fi-FI" sz="1400">
                          <a:effectLst/>
                        </a:rPr>
                        <a:t>2,80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2,80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2,10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2,10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2,10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1,40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a:effectLst/>
                        </a:rPr>
                        <a:t>1,0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46631" marR="46631" marT="0" marB="0" anchor="ctr"/>
                </a:tc>
                <a:tc>
                  <a:txBody>
                    <a:bodyPr/>
                    <a:lstStyle/>
                    <a:p>
                      <a:pPr algn="ctr">
                        <a:lnSpc>
                          <a:spcPct val="107000"/>
                        </a:lnSpc>
                        <a:spcAft>
                          <a:spcPts val="0"/>
                        </a:spcAft>
                      </a:pPr>
                      <a:r>
                        <a:rPr lang="fi-FI" sz="1400" dirty="0">
                          <a:effectLst/>
                        </a:rPr>
                        <a:t>1,0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extLst>
                  <a:ext uri="{0D108BD9-81ED-4DB2-BD59-A6C34878D82A}">
                    <a16:rowId xmlns:a16="http://schemas.microsoft.com/office/drawing/2014/main" val="3098204189"/>
                  </a:ext>
                </a:extLst>
              </a:tr>
              <a:tr h="365496">
                <a:tc>
                  <a:txBody>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fi-FI" altLang="fi-FI" sz="1200" b="1" i="0" u="none" strike="noStrike" kern="0" cap="none" spc="0" normalizeH="0" baseline="0" noProof="0" dirty="0" err="1">
                          <a:ln>
                            <a:noFill/>
                          </a:ln>
                          <a:solidFill>
                            <a:schemeClr val="bg1"/>
                          </a:solidFill>
                          <a:effectLst/>
                          <a:uLnTx/>
                          <a:uFillTx/>
                          <a:latin typeface="+mn-lt"/>
                        </a:rPr>
                        <a:t>Massivträvägg</a:t>
                      </a:r>
                      <a:endParaRPr kumimoji="0" lang="fi-FI" altLang="fi-FI" sz="1800" b="1" i="0" u="none" strike="noStrike" kern="0" cap="none" spc="0" normalizeH="0" baseline="0" noProof="0" dirty="0">
                        <a:ln>
                          <a:noFill/>
                        </a:ln>
                        <a:solidFill>
                          <a:schemeClr val="bg1"/>
                        </a:solidFill>
                        <a:effectLst/>
                        <a:uLnTx/>
                        <a:uFillTx/>
                        <a:latin typeface="+mn-lt"/>
                      </a:endParaRPr>
                    </a:p>
                  </a:txBody>
                  <a:tcPr marL="45720" marR="45720" anchor="ctr"/>
                </a:tc>
                <a:tc gridSpan="9">
                  <a:txBody>
                    <a:bodyPr/>
                    <a:lstStyle/>
                    <a:p>
                      <a:pPr algn="ctr">
                        <a:lnSpc>
                          <a:spcPct val="107000"/>
                        </a:lnSpc>
                        <a:spcAft>
                          <a:spcPts val="0"/>
                        </a:spcAft>
                      </a:pP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7803" marR="117803" marT="58902" marB="58902" anchor="ct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ctr"/>
                      <a:r>
                        <a:rPr lang="fi-FI" sz="1400" dirty="0">
                          <a:effectLst/>
                        </a:rPr>
                        <a:t>0,4</a:t>
                      </a:r>
                      <a:endParaRPr lang="fi-FI" dirty="0"/>
                    </a:p>
                  </a:txBody>
                  <a:tcPr marL="46631" marR="46631" marT="0" marB="0" anchor="ctr"/>
                </a:tc>
                <a:extLst>
                  <a:ext uri="{0D108BD9-81ED-4DB2-BD59-A6C34878D82A}">
                    <a16:rowId xmlns:a16="http://schemas.microsoft.com/office/drawing/2014/main" val="332311378"/>
                  </a:ext>
                </a:extLst>
              </a:tr>
            </a:tbl>
          </a:graphicData>
        </a:graphic>
      </p:graphicFrame>
      <p:sp>
        <p:nvSpPr>
          <p:cNvPr id="8" name="Rectangle 7">
            <a:extLst>
              <a:ext uri="{FF2B5EF4-FFF2-40B4-BE49-F238E27FC236}">
                <a16:creationId xmlns:a16="http://schemas.microsoft.com/office/drawing/2014/main" id="{711605DC-D552-43BE-B0E7-E345983BC94D}"/>
              </a:ext>
            </a:extLst>
          </p:cNvPr>
          <p:cNvSpPr/>
          <p:nvPr/>
        </p:nvSpPr>
        <p:spPr>
          <a:xfrm>
            <a:off x="382080" y="5691098"/>
            <a:ext cx="8293608" cy="369332"/>
          </a:xfrm>
          <a:prstGeom prst="rect">
            <a:avLst/>
          </a:prstGeom>
        </p:spPr>
        <p:txBody>
          <a:bodyPr wrap="square">
            <a:spAutoFit/>
          </a:bodyPr>
          <a:lstStyle/>
          <a:p>
            <a:r>
              <a:rPr lang="sv-FI" dirty="0"/>
              <a:t>På 1970- och 1980-talet togs det stora steg mot en energieffektivare framtid.</a:t>
            </a:r>
          </a:p>
        </p:txBody>
      </p:sp>
    </p:spTree>
    <p:extLst>
      <p:ext uri="{BB962C8B-B14F-4D97-AF65-F5344CB8AC3E}">
        <p14:creationId xmlns:p14="http://schemas.microsoft.com/office/powerpoint/2010/main" val="284059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DCAB-EBD0-4770-BE08-21F3F17B819C}"/>
              </a:ext>
            </a:extLst>
          </p:cNvPr>
          <p:cNvSpPr>
            <a:spLocks noGrp="1"/>
          </p:cNvSpPr>
          <p:nvPr>
            <p:ph type="title"/>
          </p:nvPr>
        </p:nvSpPr>
        <p:spPr/>
        <p:txBody>
          <a:bodyPr/>
          <a:lstStyle/>
          <a:p>
            <a:r>
              <a:rPr lang="sv-FI" dirty="0"/>
              <a:t>Väggexempel från olika år</a:t>
            </a:r>
            <a:br>
              <a:rPr lang="sv-FI" dirty="0"/>
            </a:br>
            <a:r>
              <a:rPr lang="sv-FI" dirty="0"/>
              <a:t>- mineralullsisolering</a:t>
            </a:r>
            <a:endParaRPr lang="fi-FI" dirty="0"/>
          </a:p>
        </p:txBody>
      </p:sp>
      <p:sp>
        <p:nvSpPr>
          <p:cNvPr id="4" name="Date Placeholder 3">
            <a:extLst>
              <a:ext uri="{FF2B5EF4-FFF2-40B4-BE49-F238E27FC236}">
                <a16:creationId xmlns:a16="http://schemas.microsoft.com/office/drawing/2014/main" id="{69C180F2-BD49-4D0A-BB4B-CB75970D1090}"/>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9D690BA3-6EEC-4F49-8272-5E87BE1C3FB4}"/>
              </a:ext>
            </a:extLst>
          </p:cNvPr>
          <p:cNvSpPr>
            <a:spLocks noGrp="1"/>
          </p:cNvSpPr>
          <p:nvPr>
            <p:ph type="sldNum" sz="quarter" idx="4"/>
          </p:nvPr>
        </p:nvSpPr>
        <p:spPr/>
        <p:txBody>
          <a:bodyPr/>
          <a:lstStyle/>
          <a:p>
            <a:fld id="{0168ACF4-E7A5-495E-8C31-8E9E3D5B0BFC}" type="slidenum">
              <a:rPr lang="fi-FI" smtClean="0"/>
              <a:pPr/>
              <a:t>7</a:t>
            </a:fld>
            <a:endParaRPr lang="fi-FI" dirty="0"/>
          </a:p>
        </p:txBody>
      </p:sp>
      <p:pic>
        <p:nvPicPr>
          <p:cNvPr id="6" name="Picture 29">
            <a:extLst>
              <a:ext uri="{FF2B5EF4-FFF2-40B4-BE49-F238E27FC236}">
                <a16:creationId xmlns:a16="http://schemas.microsoft.com/office/drawing/2014/main" id="{17CC355B-3853-444A-A8BE-2AD1CF6153F9}"/>
              </a:ext>
            </a:extLst>
          </p:cNvPr>
          <p:cNvPicPr/>
          <p:nvPr/>
        </p:nvPicPr>
        <p:blipFill rotWithShape="1">
          <a:blip r:embed="rId2">
            <a:extLst>
              <a:ext uri="{28A0092B-C50C-407E-A947-70E740481C1C}">
                <a14:useLocalDpi xmlns:a14="http://schemas.microsoft.com/office/drawing/2010/main" val="0"/>
              </a:ext>
            </a:extLst>
          </a:blip>
          <a:srcRect t="31165" b="25438"/>
          <a:stretch/>
        </p:blipFill>
        <p:spPr>
          <a:xfrm>
            <a:off x="244534" y="3860800"/>
            <a:ext cx="2329770" cy="1555874"/>
          </a:xfrm>
          <a:prstGeom prst="rect">
            <a:avLst/>
          </a:prstGeom>
        </p:spPr>
      </p:pic>
      <p:pic>
        <p:nvPicPr>
          <p:cNvPr id="7" name="Picture 26">
            <a:extLst>
              <a:ext uri="{FF2B5EF4-FFF2-40B4-BE49-F238E27FC236}">
                <a16:creationId xmlns:a16="http://schemas.microsoft.com/office/drawing/2014/main" id="{BB89C9C0-4616-4C88-860A-89BA20017DE7}"/>
              </a:ext>
            </a:extLst>
          </p:cNvPr>
          <p:cNvPicPr/>
          <p:nvPr/>
        </p:nvPicPr>
        <p:blipFill rotWithShape="1">
          <a:blip r:embed="rId3"/>
          <a:srcRect t="18972" b="24586"/>
          <a:stretch/>
        </p:blipFill>
        <p:spPr>
          <a:xfrm>
            <a:off x="405067" y="1812924"/>
            <a:ext cx="1821180" cy="1819276"/>
          </a:xfrm>
          <a:prstGeom prst="rect">
            <a:avLst/>
          </a:prstGeom>
        </p:spPr>
      </p:pic>
      <p:sp>
        <p:nvSpPr>
          <p:cNvPr id="8" name="Suorakulmio 11">
            <a:extLst>
              <a:ext uri="{FF2B5EF4-FFF2-40B4-BE49-F238E27FC236}">
                <a16:creationId xmlns:a16="http://schemas.microsoft.com/office/drawing/2014/main" id="{1A78B087-2E13-4E06-95D3-5E7406F4177F}"/>
              </a:ext>
            </a:extLst>
          </p:cNvPr>
          <p:cNvSpPr/>
          <p:nvPr/>
        </p:nvSpPr>
        <p:spPr>
          <a:xfrm>
            <a:off x="1197155" y="1812924"/>
            <a:ext cx="405408" cy="1819276"/>
          </a:xfrm>
          <a:prstGeom prst="rect">
            <a:avLst/>
          </a:prstGeom>
          <a:solidFill>
            <a:srgbClr val="F6FC04">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9" name="Table 8">
            <a:extLst>
              <a:ext uri="{FF2B5EF4-FFF2-40B4-BE49-F238E27FC236}">
                <a16:creationId xmlns:a16="http://schemas.microsoft.com/office/drawing/2014/main" id="{0BDF86CB-8F01-4B35-9D67-6C807AEF5623}"/>
              </a:ext>
            </a:extLst>
          </p:cNvPr>
          <p:cNvGraphicFramePr>
            <a:graphicFrameLocks noGrp="1"/>
          </p:cNvGraphicFramePr>
          <p:nvPr>
            <p:extLst>
              <p:ext uri="{D42A27DB-BD31-4B8C-83A1-F6EECF244321}">
                <p14:modId xmlns:p14="http://schemas.microsoft.com/office/powerpoint/2010/main" val="548193913"/>
              </p:ext>
            </p:extLst>
          </p:nvPr>
        </p:nvGraphicFramePr>
        <p:xfrm>
          <a:off x="2809298" y="1575412"/>
          <a:ext cx="5866390" cy="4102082"/>
        </p:xfrm>
        <a:graphic>
          <a:graphicData uri="http://schemas.openxmlformats.org/drawingml/2006/table">
            <a:tbl>
              <a:tblPr>
                <a:tableStyleId>{5C22544A-7EE6-4342-B048-85BDC9FD1C3A}</a:tableStyleId>
              </a:tblPr>
              <a:tblGrid>
                <a:gridCol w="748387">
                  <a:extLst>
                    <a:ext uri="{9D8B030D-6E8A-4147-A177-3AD203B41FA5}">
                      <a16:colId xmlns:a16="http://schemas.microsoft.com/office/drawing/2014/main" val="357491906"/>
                    </a:ext>
                  </a:extLst>
                </a:gridCol>
                <a:gridCol w="1279501">
                  <a:extLst>
                    <a:ext uri="{9D8B030D-6E8A-4147-A177-3AD203B41FA5}">
                      <a16:colId xmlns:a16="http://schemas.microsoft.com/office/drawing/2014/main" val="545760591"/>
                    </a:ext>
                  </a:extLst>
                </a:gridCol>
                <a:gridCol w="1170422">
                  <a:extLst>
                    <a:ext uri="{9D8B030D-6E8A-4147-A177-3AD203B41FA5}">
                      <a16:colId xmlns:a16="http://schemas.microsoft.com/office/drawing/2014/main" val="3869857328"/>
                    </a:ext>
                  </a:extLst>
                </a:gridCol>
                <a:gridCol w="1461004">
                  <a:extLst>
                    <a:ext uri="{9D8B030D-6E8A-4147-A177-3AD203B41FA5}">
                      <a16:colId xmlns:a16="http://schemas.microsoft.com/office/drawing/2014/main" val="2114342551"/>
                    </a:ext>
                  </a:extLst>
                </a:gridCol>
                <a:gridCol w="1207076">
                  <a:extLst>
                    <a:ext uri="{9D8B030D-6E8A-4147-A177-3AD203B41FA5}">
                      <a16:colId xmlns:a16="http://schemas.microsoft.com/office/drawing/2014/main" val="93869402"/>
                    </a:ext>
                  </a:extLst>
                </a:gridCol>
              </a:tblGrid>
              <a:tr h="669577">
                <a:tc>
                  <a:txBody>
                    <a:bodyPr/>
                    <a:lstStyle/>
                    <a:p>
                      <a:pPr algn="ctr">
                        <a:lnSpc>
                          <a:spcPct val="107000"/>
                        </a:lnSpc>
                        <a:spcAft>
                          <a:spcPts val="800"/>
                        </a:spcAft>
                      </a:pPr>
                      <a:r>
                        <a:rPr lang="fi-FI" sz="1400" b="1" dirty="0" err="1">
                          <a:solidFill>
                            <a:schemeClr val="bg1"/>
                          </a:solidFill>
                          <a:effectLst/>
                        </a:rPr>
                        <a:t>År</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r>
                        <a:rPr lang="sv-FI" sz="1400" b="1" kern="1200" dirty="0">
                          <a:solidFill>
                            <a:schemeClr val="bg1"/>
                          </a:solidFill>
                          <a:effectLst/>
                          <a:latin typeface="+mn-lt"/>
                          <a:ea typeface="+mn-ea"/>
                          <a:cs typeface="+mn-cs"/>
                        </a:rPr>
                        <a:t> </a:t>
                      </a:r>
                      <a:r>
                        <a:rPr lang="sv-FI" sz="1400" b="1" kern="1200" dirty="0" err="1">
                          <a:solidFill>
                            <a:schemeClr val="bg1"/>
                          </a:solidFill>
                          <a:effectLst/>
                          <a:latin typeface="+mn-lt"/>
                          <a:ea typeface="+mn-ea"/>
                          <a:cs typeface="+mn-cs"/>
                        </a:rPr>
                        <a:t>Bbs</a:t>
                      </a:r>
                      <a:br>
                        <a:rPr lang="sv-FI" sz="1400" b="1" kern="1200" dirty="0">
                          <a:solidFill>
                            <a:schemeClr val="bg1"/>
                          </a:solidFill>
                          <a:effectLst/>
                          <a:latin typeface="+mn-lt"/>
                          <a:ea typeface="+mn-ea"/>
                          <a:cs typeface="+mn-cs"/>
                        </a:rPr>
                      </a:br>
                      <a:r>
                        <a:rPr lang="sv-FI" sz="1400" b="1" kern="1200" dirty="0">
                          <a:solidFill>
                            <a:schemeClr val="bg1"/>
                          </a:solidFill>
                          <a:effectLst/>
                          <a:latin typeface="+mn-lt"/>
                          <a:ea typeface="+mn-ea"/>
                          <a:cs typeface="+mn-cs"/>
                        </a:rPr>
                        <a:t>   U-värde</a:t>
                      </a:r>
                    </a:p>
                    <a:p>
                      <a:pPr algn="ctr"/>
                      <a:r>
                        <a:rPr lang="sv-FI" sz="1400" b="1" kern="1200" dirty="0">
                          <a:solidFill>
                            <a:schemeClr val="bg1"/>
                          </a:solidFill>
                          <a:effectLst/>
                          <a:latin typeface="+mn-lt"/>
                          <a:ea typeface="+mn-ea"/>
                          <a:cs typeface="+mn-cs"/>
                        </a:rPr>
                        <a:t> [W/(K·m²)]</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sv-FI" sz="1400" b="1" kern="1200" dirty="0">
                          <a:solidFill>
                            <a:schemeClr val="bg1"/>
                          </a:solidFill>
                          <a:effectLst/>
                          <a:latin typeface="+mn-lt"/>
                          <a:ea typeface="+mn-ea"/>
                          <a:cs typeface="+mn-cs"/>
                        </a:rPr>
                        <a:t>Isolering, sammanlagt [mm]</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fontAlgn="ctr"/>
                      <a:r>
                        <a:rPr lang="sv-FI" sz="1400" b="1" kern="1200" dirty="0">
                          <a:solidFill>
                            <a:schemeClr val="bg1"/>
                          </a:solidFill>
                          <a:effectLst/>
                          <a:latin typeface="+mn-lt"/>
                          <a:ea typeface="+mn-ea"/>
                          <a:cs typeface="+mn-cs"/>
                        </a:rPr>
                        <a:t>Isolerings-</a:t>
                      </a:r>
                      <a:br>
                        <a:rPr lang="sv-FI" sz="1400" b="1" kern="1200" dirty="0">
                          <a:solidFill>
                            <a:schemeClr val="bg1"/>
                          </a:solidFill>
                          <a:effectLst/>
                          <a:latin typeface="+mn-lt"/>
                          <a:ea typeface="+mn-ea"/>
                          <a:cs typeface="+mn-cs"/>
                        </a:rPr>
                      </a:br>
                      <a:r>
                        <a:rPr lang="sv-FI" sz="1400" b="1" kern="1200" dirty="0">
                          <a:solidFill>
                            <a:schemeClr val="bg1"/>
                          </a:solidFill>
                          <a:effectLst/>
                          <a:latin typeface="+mn-lt"/>
                          <a:ea typeface="+mn-ea"/>
                          <a:cs typeface="+mn-cs"/>
                        </a:rPr>
                        <a:t>skikt</a:t>
                      </a:r>
                      <a:br>
                        <a:rPr lang="fi-FI" sz="1400" b="1" u="none" strike="noStrike" dirty="0">
                          <a:solidFill>
                            <a:schemeClr val="bg1"/>
                          </a:solidFill>
                          <a:effectLst/>
                        </a:rPr>
                      </a:br>
                      <a:r>
                        <a:rPr lang="fi-FI" sz="1400" b="1" u="none" strike="noStrike" dirty="0">
                          <a:solidFill>
                            <a:schemeClr val="bg1"/>
                          </a:solidFill>
                          <a:effectLst/>
                        </a:rPr>
                        <a:t>[mm]</a:t>
                      </a:r>
                      <a:endParaRPr lang="fi-FI" sz="1400" b="1" i="0" u="none" strike="noStrike" dirty="0">
                        <a:solidFill>
                          <a:schemeClr val="bg1"/>
                        </a:solidFill>
                        <a:effectLst/>
                        <a:latin typeface="Calibri"/>
                      </a:endParaRPr>
                    </a:p>
                  </a:txBody>
                  <a:tcPr marL="36000" marR="36000" marT="36000" marB="36000" anchor="ctr">
                    <a:solidFill>
                      <a:schemeClr val="accent1"/>
                    </a:solidFill>
                  </a:tcPr>
                </a:tc>
                <a:tc>
                  <a:txBody>
                    <a:bodyPr/>
                    <a:lstStyle/>
                    <a:p>
                      <a:pPr algn="ctr"/>
                      <a:r>
                        <a:rPr lang="sv-FI" sz="1400" b="1" kern="1200" dirty="0">
                          <a:solidFill>
                            <a:schemeClr val="bg1"/>
                          </a:solidFill>
                          <a:effectLst/>
                          <a:latin typeface="+mn-lt"/>
                          <a:ea typeface="+mn-ea"/>
                          <a:cs typeface="+mn-cs"/>
                        </a:rPr>
                        <a:t>U-värdet av    strukturen</a:t>
                      </a:r>
                    </a:p>
                    <a:p>
                      <a:pPr marL="0" marR="0" indent="0" algn="ctr" defTabSz="914400" rtl="0" eaLnBrk="1" fontAlgn="ctr" latinLnBrk="0" hangingPunct="1">
                        <a:lnSpc>
                          <a:spcPct val="100000"/>
                        </a:lnSpc>
                        <a:spcBef>
                          <a:spcPts val="0"/>
                        </a:spcBef>
                        <a:spcAft>
                          <a:spcPts val="0"/>
                        </a:spcAft>
                        <a:buClrTx/>
                        <a:buSzTx/>
                        <a:buFontTx/>
                        <a:buNone/>
                        <a:tabLst/>
                        <a:defRPr/>
                      </a:pPr>
                      <a:r>
                        <a:rPr lang="fi-FI" sz="1400" b="1" dirty="0">
                          <a:solidFill>
                            <a:schemeClr val="bg1"/>
                          </a:solidFill>
                        </a:rPr>
                        <a:t>[W/(K·m²)]</a:t>
                      </a:r>
                    </a:p>
                  </a:txBody>
                  <a:tcPr marL="36000" marR="36000" marT="36000" marB="36000" anchor="ctr">
                    <a:solidFill>
                      <a:schemeClr val="accent1"/>
                    </a:solidFill>
                  </a:tcPr>
                </a:tc>
                <a:extLst>
                  <a:ext uri="{0D108BD9-81ED-4DB2-BD59-A6C34878D82A}">
                    <a16:rowId xmlns:a16="http://schemas.microsoft.com/office/drawing/2014/main" val="867443195"/>
                  </a:ext>
                </a:extLst>
              </a:tr>
              <a:tr h="419591">
                <a:tc>
                  <a:txBody>
                    <a:bodyPr/>
                    <a:lstStyle/>
                    <a:p>
                      <a:pPr algn="ctr">
                        <a:lnSpc>
                          <a:spcPct val="107000"/>
                        </a:lnSpc>
                        <a:spcAft>
                          <a:spcPts val="800"/>
                        </a:spcAft>
                      </a:pPr>
                      <a:r>
                        <a:rPr lang="fi-FI" sz="1400" b="1" dirty="0">
                          <a:solidFill>
                            <a:schemeClr val="bg1"/>
                          </a:solidFill>
                          <a:effectLst/>
                        </a:rPr>
                        <a:t>1976</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dirty="0">
                          <a:effectLst/>
                        </a:rPr>
                        <a:t>0,4</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100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b"/>
                </a:tc>
                <a:tc>
                  <a:txBody>
                    <a:bodyPr/>
                    <a:lstStyle/>
                    <a:p>
                      <a:pPr algn="ctr">
                        <a:lnSpc>
                          <a:spcPct val="107000"/>
                        </a:lnSpc>
                        <a:spcAft>
                          <a:spcPts val="800"/>
                        </a:spcAft>
                      </a:pPr>
                      <a:r>
                        <a:rPr lang="fi-FI" sz="1400">
                          <a:effectLst/>
                        </a:rPr>
                        <a:t>0,37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1395237653"/>
                  </a:ext>
                </a:extLst>
              </a:tr>
              <a:tr h="419591">
                <a:tc>
                  <a:txBody>
                    <a:bodyPr/>
                    <a:lstStyle/>
                    <a:p>
                      <a:pPr algn="ctr">
                        <a:lnSpc>
                          <a:spcPct val="107000"/>
                        </a:lnSpc>
                        <a:spcAft>
                          <a:spcPts val="800"/>
                        </a:spcAft>
                      </a:pPr>
                      <a:r>
                        <a:rPr lang="fi-FI" sz="1400" b="1" dirty="0">
                          <a:solidFill>
                            <a:schemeClr val="bg1"/>
                          </a:solidFill>
                          <a:effectLst/>
                        </a:rPr>
                        <a:t>1978</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dirty="0">
                          <a:effectLst/>
                        </a:rPr>
                        <a:t>0,35</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125</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b"/>
                </a:tc>
                <a:tc>
                  <a:txBody>
                    <a:bodyPr/>
                    <a:lstStyle/>
                    <a:p>
                      <a:pPr algn="ctr">
                        <a:lnSpc>
                          <a:spcPct val="107000"/>
                        </a:lnSpc>
                        <a:spcAft>
                          <a:spcPts val="800"/>
                        </a:spcAft>
                      </a:pPr>
                      <a:r>
                        <a:rPr lang="fi-FI" sz="1400">
                          <a:effectLst/>
                        </a:rPr>
                        <a:t>0,32</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4043062761"/>
                  </a:ext>
                </a:extLst>
              </a:tr>
              <a:tr h="419591">
                <a:tc>
                  <a:txBody>
                    <a:bodyPr/>
                    <a:lstStyle/>
                    <a:p>
                      <a:pPr algn="ctr">
                        <a:lnSpc>
                          <a:spcPct val="107000"/>
                        </a:lnSpc>
                        <a:spcAft>
                          <a:spcPts val="800"/>
                        </a:spcAft>
                      </a:pPr>
                      <a:r>
                        <a:rPr lang="fi-FI" sz="1400" b="1" dirty="0">
                          <a:solidFill>
                            <a:schemeClr val="bg1"/>
                          </a:solidFill>
                          <a:effectLst/>
                        </a:rPr>
                        <a:t>1985</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a:effectLst/>
                        </a:rPr>
                        <a:t>0,28</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150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b"/>
                </a:tc>
                <a:tc>
                  <a:txBody>
                    <a:bodyPr/>
                    <a:lstStyle/>
                    <a:p>
                      <a:pPr algn="ctr">
                        <a:lnSpc>
                          <a:spcPct val="107000"/>
                        </a:lnSpc>
                        <a:spcAft>
                          <a:spcPts val="800"/>
                        </a:spcAft>
                      </a:pPr>
                      <a:r>
                        <a:rPr lang="fi-FI" sz="1400">
                          <a:effectLst/>
                        </a:rPr>
                        <a:t>0,27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3295933376"/>
                  </a:ext>
                </a:extLst>
              </a:tr>
              <a:tr h="419591">
                <a:tc>
                  <a:txBody>
                    <a:bodyPr/>
                    <a:lstStyle/>
                    <a:p>
                      <a:pPr algn="ctr">
                        <a:lnSpc>
                          <a:spcPct val="107000"/>
                        </a:lnSpc>
                        <a:spcAft>
                          <a:spcPts val="800"/>
                        </a:spcAft>
                      </a:pPr>
                      <a:r>
                        <a:rPr lang="fi-FI" sz="1400" b="1" dirty="0">
                          <a:solidFill>
                            <a:schemeClr val="bg1"/>
                          </a:solidFill>
                          <a:effectLst/>
                        </a:rPr>
                        <a:t>2003</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a:effectLst/>
                        </a:rPr>
                        <a:t>0,25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175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125 + 50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0,22</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4285205199"/>
                  </a:ext>
                </a:extLst>
              </a:tr>
              <a:tr h="419591">
                <a:tc>
                  <a:txBody>
                    <a:bodyPr/>
                    <a:lstStyle/>
                    <a:p>
                      <a:pPr algn="ctr">
                        <a:lnSpc>
                          <a:spcPct val="107000"/>
                        </a:lnSpc>
                        <a:spcAft>
                          <a:spcPts val="800"/>
                        </a:spcAft>
                      </a:pPr>
                      <a:r>
                        <a:rPr lang="fi-FI" sz="1400" b="1" dirty="0">
                          <a:solidFill>
                            <a:schemeClr val="bg1"/>
                          </a:solidFill>
                          <a:effectLst/>
                        </a:rPr>
                        <a:t>2007</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a:effectLst/>
                        </a:rPr>
                        <a:t>0,24</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175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125 + 50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0,22</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2368868386"/>
                  </a:ext>
                </a:extLst>
              </a:tr>
              <a:tr h="419591">
                <a:tc>
                  <a:txBody>
                    <a:bodyPr/>
                    <a:lstStyle/>
                    <a:p>
                      <a:pPr algn="ctr">
                        <a:lnSpc>
                          <a:spcPct val="107000"/>
                        </a:lnSpc>
                        <a:spcAft>
                          <a:spcPts val="800"/>
                        </a:spcAft>
                      </a:pPr>
                      <a:r>
                        <a:rPr lang="fi-FI" sz="1400" b="1" dirty="0">
                          <a:solidFill>
                            <a:schemeClr val="bg1"/>
                          </a:solidFill>
                          <a:effectLst/>
                        </a:rPr>
                        <a:t>2010</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205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30 + 125 + 50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0,17</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3454872871"/>
                  </a:ext>
                </a:extLst>
              </a:tr>
              <a:tr h="419591">
                <a:tc>
                  <a:txBody>
                    <a:bodyPr/>
                    <a:lstStyle/>
                    <a:p>
                      <a:pPr algn="ctr">
                        <a:lnSpc>
                          <a:spcPct val="107000"/>
                        </a:lnSpc>
                        <a:spcAft>
                          <a:spcPts val="800"/>
                        </a:spcAft>
                      </a:pPr>
                      <a:r>
                        <a:rPr lang="fi-FI" sz="1400" b="1" dirty="0">
                          <a:solidFill>
                            <a:schemeClr val="bg1"/>
                          </a:solidFill>
                          <a:effectLst/>
                        </a:rPr>
                        <a:t>2012</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205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30 + 125 + 50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0,17</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2260937723"/>
                  </a:ext>
                </a:extLst>
              </a:tr>
              <a:tr h="419591">
                <a:tc>
                  <a:txBody>
                    <a:bodyPr/>
                    <a:lstStyle/>
                    <a:p>
                      <a:pPr algn="ctr">
                        <a:lnSpc>
                          <a:spcPct val="107000"/>
                        </a:lnSpc>
                        <a:spcAft>
                          <a:spcPts val="800"/>
                        </a:spcAft>
                      </a:pPr>
                      <a:r>
                        <a:rPr lang="fi-FI" sz="1400" b="1" dirty="0">
                          <a:solidFill>
                            <a:schemeClr val="bg1"/>
                          </a:solidFill>
                          <a:effectLst/>
                        </a:rPr>
                        <a:t>2018</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solidFill>
                      <a:schemeClr val="accent1"/>
                    </a:solidFill>
                  </a:tcPr>
                </a:tc>
                <a:tc>
                  <a:txBody>
                    <a:bodyPr/>
                    <a:lstStyle/>
                    <a:p>
                      <a:pPr algn="ctr">
                        <a:lnSpc>
                          <a:spcPct val="107000"/>
                        </a:lnSpc>
                        <a:spcAft>
                          <a:spcPts val="800"/>
                        </a:spcAft>
                      </a:pPr>
                      <a:r>
                        <a:rPr lang="fi-FI" sz="1400">
                          <a:effectLst/>
                        </a:rPr>
                        <a:t>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205</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a:effectLst/>
                        </a:rPr>
                        <a:t>30 + 125 + 50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tc>
                  <a:txBody>
                    <a:bodyPr/>
                    <a:lstStyle/>
                    <a:p>
                      <a:pPr algn="ctr">
                        <a:lnSpc>
                          <a:spcPct val="107000"/>
                        </a:lnSpc>
                        <a:spcAft>
                          <a:spcPts val="800"/>
                        </a:spcAft>
                      </a:pPr>
                      <a:r>
                        <a:rPr lang="fi-FI" sz="1400" dirty="0">
                          <a:effectLst/>
                        </a:rPr>
                        <a:t>0,17</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tc>
                <a:extLst>
                  <a:ext uri="{0D108BD9-81ED-4DB2-BD59-A6C34878D82A}">
                    <a16:rowId xmlns:a16="http://schemas.microsoft.com/office/drawing/2014/main" val="2855078263"/>
                  </a:ext>
                </a:extLst>
              </a:tr>
            </a:tbl>
          </a:graphicData>
        </a:graphic>
      </p:graphicFrame>
    </p:spTree>
    <p:extLst>
      <p:ext uri="{BB962C8B-B14F-4D97-AF65-F5344CB8AC3E}">
        <p14:creationId xmlns:p14="http://schemas.microsoft.com/office/powerpoint/2010/main" val="42317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FI" sz="2400" dirty="0"/>
              <a:t>Exempel: Räkna hur mycket värme leds genom en ny, en meter bred, dörr under ett dygn, när inomhus-temperaturen är 21 </a:t>
            </a:r>
            <a:r>
              <a:rPr lang="sv-FI" sz="2400" baseline="30000" dirty="0"/>
              <a:t>o </a:t>
            </a:r>
            <a:r>
              <a:rPr lang="sv-FI" sz="2400" dirty="0"/>
              <a:t>C och utetemperaturen är -15 </a:t>
            </a:r>
            <a:r>
              <a:rPr lang="sv-FI" sz="2400" baseline="30000" dirty="0"/>
              <a:t>o </a:t>
            </a:r>
            <a:r>
              <a:rPr lang="sv-FI" sz="2400" dirty="0"/>
              <a:t>C</a:t>
            </a:r>
            <a:br>
              <a:rPr lang="fi-FI" sz="2400" dirty="0"/>
            </a:br>
            <a:endParaRPr lang="fi-FI" sz="2400" dirty="0"/>
          </a:p>
        </p:txBody>
      </p:sp>
      <p:sp>
        <p:nvSpPr>
          <p:cNvPr id="3" name="Content Placeholder 2">
            <a:extLst>
              <a:ext uri="{FF2B5EF4-FFF2-40B4-BE49-F238E27FC236}">
                <a16:creationId xmlns:a16="http://schemas.microsoft.com/office/drawing/2014/main" id="{F385E5A2-7E1C-4AE9-A436-058E3D72B175}"/>
              </a:ext>
            </a:extLst>
          </p:cNvPr>
          <p:cNvSpPr>
            <a:spLocks noGrp="1"/>
          </p:cNvSpPr>
          <p:nvPr>
            <p:ph idx="1"/>
          </p:nvPr>
        </p:nvSpPr>
        <p:spPr/>
        <p:txBody>
          <a:bodyPr>
            <a:normAutofit/>
          </a:bodyPr>
          <a:lstStyle/>
          <a:p>
            <a:pPr marL="0" indent="0">
              <a:buNone/>
            </a:pPr>
            <a:r>
              <a:rPr lang="fi-FI" dirty="0"/>
              <a:t>Area 1,0 m x 2,1m  = 2,1 m</a:t>
            </a:r>
            <a:r>
              <a:rPr lang="fi-FI" baseline="30000" dirty="0"/>
              <a:t>2</a:t>
            </a:r>
          </a:p>
          <a:p>
            <a:pPr marL="0" indent="0">
              <a:buNone/>
            </a:pPr>
            <a:r>
              <a:rPr lang="sv-FI" dirty="0"/>
              <a:t>Temperatur</a:t>
            </a:r>
            <a:r>
              <a:rPr lang="fi-FI" dirty="0" err="1"/>
              <a:t>skillnad</a:t>
            </a:r>
            <a:r>
              <a:rPr lang="fi-FI" dirty="0"/>
              <a:t> 36 K</a:t>
            </a:r>
          </a:p>
          <a:p>
            <a:pPr marL="0" indent="0">
              <a:buNone/>
            </a:pPr>
            <a:r>
              <a:rPr lang="sv-FI" dirty="0"/>
              <a:t>Värmegenomgångskoefficient </a:t>
            </a:r>
            <a:r>
              <a:rPr lang="fi-FI" dirty="0"/>
              <a:t>= 1 W/(K·m²)</a:t>
            </a:r>
          </a:p>
          <a:p>
            <a:pPr marL="0" indent="0">
              <a:buNone/>
            </a:pPr>
            <a:r>
              <a:rPr lang="fi-FI" dirty="0"/>
              <a:t>=2,1 m</a:t>
            </a:r>
            <a:r>
              <a:rPr lang="fi-FI" baseline="30000" dirty="0"/>
              <a:t>2  </a:t>
            </a:r>
            <a:r>
              <a:rPr lang="fi-FI" dirty="0"/>
              <a:t>x 36 K x1 W/(K·m²) x 24 h = 1,8 kWh</a:t>
            </a:r>
          </a:p>
          <a:p>
            <a:pPr marL="0" indent="0">
              <a:buNone/>
            </a:pPr>
            <a:endParaRPr lang="fi-FI" dirty="0"/>
          </a:p>
          <a:p>
            <a:pPr marL="0" indent="0">
              <a:buNone/>
            </a:pPr>
            <a:r>
              <a:rPr lang="sv-FI" b="1" dirty="0"/>
              <a:t>Hur mycket värme leds genom en dörr från </a:t>
            </a:r>
            <a:r>
              <a:rPr lang="fi-FI" b="1" dirty="0"/>
              <a:t>1980-talet, </a:t>
            </a:r>
            <a:r>
              <a:rPr lang="sv-FI" b="1" dirty="0"/>
              <a:t>per dygn?</a:t>
            </a:r>
          </a:p>
          <a:p>
            <a:pPr marL="0" indent="0">
              <a:buNone/>
            </a:pPr>
            <a:r>
              <a:rPr lang="fi-FI" dirty="0"/>
              <a:t>=2,1 m</a:t>
            </a:r>
            <a:r>
              <a:rPr lang="fi-FI" baseline="30000" dirty="0"/>
              <a:t>2  </a:t>
            </a:r>
            <a:r>
              <a:rPr lang="fi-FI" dirty="0"/>
              <a:t>x 36 K x1,4 W/(K·m²) x 24 h = 2,5 kWh</a:t>
            </a:r>
          </a:p>
          <a:p>
            <a:endParaRPr lang="fi-FI" dirty="0"/>
          </a:p>
        </p:txBody>
      </p:sp>
      <p:sp>
        <p:nvSpPr>
          <p:cNvPr id="4" name="Date Placeholder 3">
            <a:extLst>
              <a:ext uri="{FF2B5EF4-FFF2-40B4-BE49-F238E27FC236}">
                <a16:creationId xmlns:a16="http://schemas.microsoft.com/office/drawing/2014/main" id="{C2A1F77A-E1E2-48D3-9A22-51DBD9240BEA}"/>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99A81618-2071-4E31-9BF1-FD18CF71597A}"/>
              </a:ext>
            </a:extLst>
          </p:cNvPr>
          <p:cNvSpPr>
            <a:spLocks noGrp="1"/>
          </p:cNvSpPr>
          <p:nvPr>
            <p:ph type="sldNum" sz="quarter" idx="4"/>
          </p:nvPr>
        </p:nvSpPr>
        <p:spPr/>
        <p:txBody>
          <a:bodyPr/>
          <a:lstStyle/>
          <a:p>
            <a:fld id="{0168ACF4-E7A5-495E-8C31-8E9E3D5B0BFC}" type="slidenum">
              <a:rPr lang="fi-FI" smtClean="0"/>
              <a:pPr/>
              <a:t>8</a:t>
            </a:fld>
            <a:endParaRPr lang="fi-FI" dirty="0"/>
          </a:p>
        </p:txBody>
      </p:sp>
      <p:sp>
        <p:nvSpPr>
          <p:cNvPr id="5" name="Title 1"/>
          <p:cNvSpPr txBox="1">
            <a:spLocks/>
          </p:cNvSpPr>
          <p:nvPr/>
        </p:nvSpPr>
        <p:spPr>
          <a:xfrm>
            <a:off x="323528" y="2852936"/>
            <a:ext cx="8820472" cy="3312368"/>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endParaRPr lang="fi-FI" dirty="0"/>
          </a:p>
        </p:txBody>
      </p:sp>
    </p:spTree>
    <p:extLst>
      <p:ext uri="{BB962C8B-B14F-4D97-AF65-F5344CB8AC3E}">
        <p14:creationId xmlns:p14="http://schemas.microsoft.com/office/powerpoint/2010/main" val="15915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FI" sz="2400" dirty="0"/>
              <a:t>Exempel:</a:t>
            </a:r>
            <a:br>
              <a:rPr lang="sv-FI" sz="2400" dirty="0"/>
            </a:br>
            <a:r>
              <a:rPr lang="sv-FI" sz="2000" dirty="0"/>
              <a:t>Räkna ut hur mycket pengar man sparar per år om man isolerar ett 120 m</a:t>
            </a:r>
            <a:r>
              <a:rPr lang="sv-FI" sz="2000" baseline="30000" dirty="0"/>
              <a:t>2 </a:t>
            </a:r>
            <a:r>
              <a:rPr lang="sv-FI" sz="2000" dirty="0"/>
              <a:t>vindsbjälklag från nivån av 2008 års bestämmelser till nivån av dagens standarder? </a:t>
            </a:r>
            <a:br>
              <a:rPr lang="sv-FI" sz="2000" b="0" dirty="0"/>
            </a:br>
            <a:endParaRPr lang="fi-FI" sz="2400" dirty="0"/>
          </a:p>
        </p:txBody>
      </p:sp>
      <p:sp>
        <p:nvSpPr>
          <p:cNvPr id="3" name="Content Placeholder 2">
            <a:extLst>
              <a:ext uri="{FF2B5EF4-FFF2-40B4-BE49-F238E27FC236}">
                <a16:creationId xmlns:a16="http://schemas.microsoft.com/office/drawing/2014/main" id="{241EF404-9612-4556-AE66-68DAA76A8C80}"/>
              </a:ext>
            </a:extLst>
          </p:cNvPr>
          <p:cNvSpPr>
            <a:spLocks noGrp="1"/>
          </p:cNvSpPr>
          <p:nvPr>
            <p:ph idx="1"/>
          </p:nvPr>
        </p:nvSpPr>
        <p:spPr>
          <a:xfrm>
            <a:off x="457200" y="1773238"/>
            <a:ext cx="8229600" cy="4380673"/>
          </a:xfrm>
        </p:spPr>
        <p:txBody>
          <a:bodyPr>
            <a:normAutofit fontScale="40000" lnSpcReduction="20000"/>
          </a:bodyPr>
          <a:lstStyle/>
          <a:p>
            <a:pPr marL="0" indent="0">
              <a:lnSpc>
                <a:spcPct val="120000"/>
              </a:lnSpc>
              <a:buNone/>
            </a:pPr>
            <a:r>
              <a:rPr lang="sv-FI" sz="3500" b="1" dirty="0"/>
              <a:t>Eldningsbehovstal i Helsingfors 3878 </a:t>
            </a:r>
            <a:r>
              <a:rPr lang="sv-FI" sz="3500" b="1" baseline="30000" dirty="0"/>
              <a:t>o </a:t>
            </a:r>
            <a:r>
              <a:rPr lang="sv-FI" sz="3500" b="1" dirty="0"/>
              <a:t>C dygn. Priset på energi 0,12 €/kWh</a:t>
            </a:r>
            <a:br>
              <a:rPr lang="fi-FI" sz="3500" b="1" dirty="0"/>
            </a:br>
            <a:endParaRPr lang="sv-SE" sz="3500" b="1" dirty="0"/>
          </a:p>
          <a:p>
            <a:pPr marL="0" indent="0">
              <a:lnSpc>
                <a:spcPct val="120000"/>
              </a:lnSpc>
              <a:buNone/>
            </a:pPr>
            <a:r>
              <a:rPr lang="sv-SE" sz="3500" b="1" dirty="0"/>
              <a:t>Area 120 m</a:t>
            </a:r>
            <a:r>
              <a:rPr lang="sv-SE" sz="3500" b="1" baseline="30000" dirty="0"/>
              <a:t>2</a:t>
            </a:r>
          </a:p>
          <a:p>
            <a:pPr marL="0" indent="0">
              <a:lnSpc>
                <a:spcPct val="120000"/>
              </a:lnSpc>
              <a:buNone/>
            </a:pPr>
            <a:r>
              <a:rPr lang="sv-SE" sz="3500" b="1" dirty="0"/>
              <a:t>Förbättring av värmegenomgångskoefficienten 0,15 W/Km</a:t>
            </a:r>
            <a:r>
              <a:rPr lang="sv-SE" sz="3500" b="1" baseline="30000" dirty="0"/>
              <a:t>2</a:t>
            </a:r>
            <a:r>
              <a:rPr lang="sv-SE" sz="3500" b="1" dirty="0"/>
              <a:t> - 0,09W/Km</a:t>
            </a:r>
            <a:r>
              <a:rPr lang="sv-SE" sz="3500" b="1" baseline="30000" dirty="0"/>
              <a:t>2</a:t>
            </a:r>
            <a:r>
              <a:rPr lang="sv-SE" sz="3500" b="1" dirty="0"/>
              <a:t>  = 0,06 W/Km</a:t>
            </a:r>
            <a:r>
              <a:rPr lang="sv-SE" sz="3500" b="1" baseline="30000" dirty="0"/>
              <a:t>2</a:t>
            </a:r>
          </a:p>
          <a:p>
            <a:pPr marL="0" indent="0">
              <a:lnSpc>
                <a:spcPct val="120000"/>
              </a:lnSpc>
              <a:buNone/>
            </a:pPr>
            <a:r>
              <a:rPr lang="sv-SE" sz="3500" b="1" dirty="0"/>
              <a:t>Skillnaden i uppvärmningsbehovet: </a:t>
            </a:r>
            <a:br>
              <a:rPr lang="sv-SE" sz="3500" b="1" dirty="0"/>
            </a:br>
            <a:r>
              <a:rPr lang="sv-SE" sz="3500" b="1" dirty="0"/>
              <a:t>= 120 m</a:t>
            </a:r>
            <a:r>
              <a:rPr lang="sv-SE" sz="3500" b="1" baseline="30000" dirty="0"/>
              <a:t>2  </a:t>
            </a:r>
            <a:r>
              <a:rPr lang="sv-SE" sz="3500" b="1" dirty="0"/>
              <a:t>x 0,06 W/Km</a:t>
            </a:r>
            <a:r>
              <a:rPr lang="sv-SE" sz="3500" b="1" baseline="30000" dirty="0"/>
              <a:t>2</a:t>
            </a:r>
            <a:r>
              <a:rPr lang="sv-SE" sz="3500" b="1" dirty="0"/>
              <a:t> x 3878 °C dygn x 24 h/dygn = 670118 Wh = 670 kWh </a:t>
            </a:r>
          </a:p>
          <a:p>
            <a:pPr marL="0" indent="0">
              <a:lnSpc>
                <a:spcPct val="120000"/>
              </a:lnSpc>
              <a:buNone/>
            </a:pPr>
            <a:r>
              <a:rPr lang="sv-SE" sz="3500" b="1" dirty="0"/>
              <a:t>Besparing 0,12 €/kWh x 670 kWh = 80 €</a:t>
            </a:r>
          </a:p>
          <a:p>
            <a:pPr marL="0" indent="0">
              <a:lnSpc>
                <a:spcPct val="120000"/>
              </a:lnSpc>
              <a:buNone/>
            </a:pPr>
            <a:r>
              <a:rPr lang="sv-SE" sz="3500" b="1" dirty="0"/>
              <a:t> </a:t>
            </a:r>
          </a:p>
          <a:p>
            <a:pPr marL="0" indent="0">
              <a:lnSpc>
                <a:spcPct val="120000"/>
              </a:lnSpc>
              <a:buNone/>
            </a:pPr>
            <a:r>
              <a:rPr lang="sv-SE" sz="3500" b="1" dirty="0"/>
              <a:t>Från 1985 års bestämmelser 0,22 W / Km</a:t>
            </a:r>
            <a:r>
              <a:rPr lang="sv-SE" sz="3500" b="1" baseline="30000" dirty="0"/>
              <a:t>2</a:t>
            </a:r>
            <a:r>
              <a:rPr lang="sv-SE" sz="3500" b="1" dirty="0"/>
              <a:t>?</a:t>
            </a:r>
          </a:p>
          <a:p>
            <a:pPr marL="0" indent="0">
              <a:lnSpc>
                <a:spcPct val="120000"/>
              </a:lnSpc>
              <a:buNone/>
            </a:pPr>
            <a:r>
              <a:rPr lang="sv-SE" sz="3500" b="1" dirty="0"/>
              <a:t>Förbättring av värmegenomgångskoefficient 0,22 W/Km</a:t>
            </a:r>
            <a:r>
              <a:rPr lang="sv-SE" sz="3500" b="1" baseline="30000" dirty="0"/>
              <a:t>2 </a:t>
            </a:r>
            <a:r>
              <a:rPr lang="sv-SE" sz="3500" b="1" dirty="0"/>
              <a:t> - 0,09 W/Km</a:t>
            </a:r>
            <a:r>
              <a:rPr lang="sv-SE" sz="3500" b="1" baseline="30000" dirty="0"/>
              <a:t>2</a:t>
            </a:r>
            <a:r>
              <a:rPr lang="sv-SE" sz="3500" b="1" dirty="0"/>
              <a:t> = 0,13W/Km</a:t>
            </a:r>
            <a:r>
              <a:rPr lang="sv-SE" sz="3500" b="1" baseline="30000" dirty="0"/>
              <a:t>2</a:t>
            </a:r>
            <a:endParaRPr lang="sv-SE" sz="3500" b="1" dirty="0"/>
          </a:p>
          <a:p>
            <a:pPr marL="0" indent="0">
              <a:lnSpc>
                <a:spcPct val="120000"/>
              </a:lnSpc>
              <a:buNone/>
            </a:pPr>
            <a:r>
              <a:rPr lang="sv-SE" sz="3500" b="1" dirty="0"/>
              <a:t>Skillnaden i uppvärmningsbehovet:</a:t>
            </a:r>
            <a:br>
              <a:rPr lang="sv-SE" sz="3500" b="1" dirty="0"/>
            </a:br>
            <a:r>
              <a:rPr lang="sv-SE" sz="3500" b="1" dirty="0"/>
              <a:t>= 120 m</a:t>
            </a:r>
            <a:r>
              <a:rPr lang="sv-SE" sz="3500" b="1" baseline="30000" dirty="0"/>
              <a:t>2  </a:t>
            </a:r>
            <a:r>
              <a:rPr lang="sv-SE" sz="3500" b="1" dirty="0"/>
              <a:t>x 0,13 W/Km</a:t>
            </a:r>
            <a:r>
              <a:rPr lang="sv-SE" sz="3500" b="1" baseline="30000" dirty="0"/>
              <a:t>2</a:t>
            </a:r>
            <a:r>
              <a:rPr lang="sv-SE" sz="3500" b="1" dirty="0"/>
              <a:t> x 3878 °C dygn x 24 h/dygn = 1452 kWh</a:t>
            </a:r>
          </a:p>
          <a:p>
            <a:pPr marL="0" indent="0">
              <a:lnSpc>
                <a:spcPct val="120000"/>
              </a:lnSpc>
              <a:buNone/>
            </a:pPr>
            <a:r>
              <a:rPr lang="sv-SE" sz="3500" b="1" dirty="0"/>
              <a:t>Besparing av 0,12 €/kWh x 1452 kWh = 174 €</a:t>
            </a:r>
          </a:p>
          <a:p>
            <a:pPr marL="0" indent="0">
              <a:lnSpc>
                <a:spcPct val="120000"/>
              </a:lnSpc>
              <a:buNone/>
            </a:pPr>
            <a:endParaRPr lang="sv-SE" sz="3500" b="1" dirty="0"/>
          </a:p>
          <a:p>
            <a:pPr marL="0" indent="0">
              <a:lnSpc>
                <a:spcPct val="120000"/>
              </a:lnSpc>
              <a:buNone/>
            </a:pPr>
            <a:r>
              <a:rPr lang="sv-SE" sz="3500" b="1" dirty="0"/>
              <a:t>I ett hus från 60-talet? </a:t>
            </a:r>
          </a:p>
          <a:p>
            <a:pPr marL="0" indent="0">
              <a:lnSpc>
                <a:spcPct val="120000"/>
              </a:lnSpc>
              <a:buNone/>
            </a:pPr>
            <a:r>
              <a:rPr lang="sv-SE" sz="3500" b="1" dirty="0"/>
              <a:t>Svar: 630 € per år</a:t>
            </a:r>
          </a:p>
          <a:p>
            <a:endParaRPr lang="fi-FI" dirty="0"/>
          </a:p>
        </p:txBody>
      </p:sp>
      <p:sp>
        <p:nvSpPr>
          <p:cNvPr id="4" name="Date Placeholder 3">
            <a:extLst>
              <a:ext uri="{FF2B5EF4-FFF2-40B4-BE49-F238E27FC236}">
                <a16:creationId xmlns:a16="http://schemas.microsoft.com/office/drawing/2014/main" id="{64AE4CAC-30BB-46BB-8D00-58C87405E605}"/>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B4B8C027-6664-4CED-B94E-4ADF3E84F540}"/>
              </a:ext>
            </a:extLst>
          </p:cNvPr>
          <p:cNvSpPr>
            <a:spLocks noGrp="1"/>
          </p:cNvSpPr>
          <p:nvPr>
            <p:ph type="sldNum" sz="quarter" idx="4"/>
          </p:nvPr>
        </p:nvSpPr>
        <p:spPr/>
        <p:txBody>
          <a:bodyPr/>
          <a:lstStyle/>
          <a:p>
            <a:fld id="{0168ACF4-E7A5-495E-8C31-8E9E3D5B0BFC}" type="slidenum">
              <a:rPr lang="fi-FI" smtClean="0"/>
              <a:pPr/>
              <a:t>9</a:t>
            </a:fld>
            <a:endParaRPr lang="fi-FI" dirty="0"/>
          </a:p>
        </p:txBody>
      </p:sp>
    </p:spTree>
    <p:extLst>
      <p:ext uri="{BB962C8B-B14F-4D97-AF65-F5344CB8AC3E}">
        <p14:creationId xmlns:p14="http://schemas.microsoft.com/office/powerpoint/2010/main" val="3958985990"/>
      </p:ext>
    </p:extLst>
  </p:cSld>
  <p:clrMapOvr>
    <a:masterClrMapping/>
  </p:clrMapOvr>
</p:sld>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1_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E090C246-9715-452B-BDDB-3AA6E50A71C3}" vid="{EC973ED1-DAE1-44EF-87D3-1C0E62F1D4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BUS_4-3</Template>
  <TotalTime>31</TotalTime>
  <Words>2038</Words>
  <Application>Microsoft Office PowerPoint</Application>
  <PresentationFormat>On-screen Show (4:3)</PresentationFormat>
  <Paragraphs>605</Paragraphs>
  <Slides>28</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ＭＳ Ｐゴシック</vt:lpstr>
      <vt:lpstr>ＭＳ Ｐゴシック</vt:lpstr>
      <vt:lpstr>Arial</vt:lpstr>
      <vt:lpstr>Calibri</vt:lpstr>
      <vt:lpstr>DejaVu Sans</vt:lpstr>
      <vt:lpstr>Myriad Pro</vt:lpstr>
      <vt:lpstr>Times New Roman</vt:lpstr>
      <vt:lpstr>Wingdings</vt:lpstr>
      <vt:lpstr>BUS_4-3</vt:lpstr>
      <vt:lpstr>1_BUS_4-3</vt:lpstr>
      <vt:lpstr> De bästa praxisen för energieffektivt byggande:  Grunderna </vt:lpstr>
      <vt:lpstr>Energi och fuktighet på en byggarbetsplats</vt:lpstr>
      <vt:lpstr>Uppvärmning av bygget</vt:lpstr>
      <vt:lpstr>Värmeöverföring  på tre olika sätt </vt:lpstr>
      <vt:lpstr>Värmeöverföring  på tre olika sätt </vt:lpstr>
      <vt:lpstr>Värmegenomgångskoefficienten (U-värde) beskriver isoleringsförmågan av de olika byggnadsdelarna. Ju mindre U-värdet är, desto bättre är värmeisoleringsförmågan. </vt:lpstr>
      <vt:lpstr>Väggexempel från olika år - mineralullsisolering</vt:lpstr>
      <vt:lpstr>Exempel: Räkna hur mycket värme leds genom en ny, en meter bred, dörr under ett dygn, när inomhus-temperaturen är 21 o C och utetemperaturen är -15 o C </vt:lpstr>
      <vt:lpstr>Exempel: Räkna ut hur mycket pengar man sparar per år om man isolerar ett 120 m2 vindsbjälklag från nivån av 2008 års bestämmelser till nivån av dagens standarder?  </vt:lpstr>
      <vt:lpstr>Graddagtal 1981-2010 </vt:lpstr>
      <vt:lpstr>Luftfuktighet och daggpunkt</vt:lpstr>
      <vt:lpstr>Grundbegrepp</vt:lpstr>
      <vt:lpstr>Daggpunkt</vt:lpstr>
      <vt:lpstr>Torrläggning</vt:lpstr>
      <vt:lpstr>Exempel</vt:lpstr>
      <vt:lpstr>Uppgift</vt:lpstr>
      <vt:lpstr>Strukturens fuktbeteende utan ångspärr</vt:lpstr>
      <vt:lpstr>Strukturens fuktbeteende med  ångspärr</vt:lpstr>
      <vt:lpstr>Fuktisolering</vt:lpstr>
      <vt:lpstr>PowerPoint Presentation</vt:lpstr>
      <vt:lpstr>PowerPoint Presentation</vt:lpstr>
      <vt:lpstr>Ventilationens inverkan på omständigheterna </vt:lpstr>
      <vt:lpstr>Genom att höja betongens temperatur med tio grader halveras torktiden nästan alltid, oavsett av torkningsförhållandena. </vt:lpstr>
      <vt:lpstr>PowerPoint Presentation</vt:lpstr>
      <vt:lpstr>Arbetsordning för ett ventilerat bjälklag! Hur installeras ett vindskydd (5) på bjälklagets nedre yta?  </vt:lpstr>
      <vt:lpstr>Diskutera parvis: Ett totalt lufttätt konstruktion eller en som andas?  </vt:lpstr>
      <vt:lpstr>PowerPoint Presentation</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bästa praxisen för energieffektivt byggande:  Grunderna</dc:title>
  <dc:creator>Kirsi-Maaria Forssell</dc:creator>
  <cp:lastModifiedBy>Kirsi-Maaria Forssell</cp:lastModifiedBy>
  <cp:revision>7</cp:revision>
  <dcterms:created xsi:type="dcterms:W3CDTF">2019-09-01T10:44:24Z</dcterms:created>
  <dcterms:modified xsi:type="dcterms:W3CDTF">2020-03-09T09:42:09Z</dcterms:modified>
</cp:coreProperties>
</file>