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7A865CAF-A37E-4D9D-A3FC-C8567A901FFB}" type="datetimeFigureOut">
              <a:rPr lang="fi-FI" smtClean="0"/>
              <a:t>14.6.2019</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57D1882E-38F7-43FB-869B-2D60D3103E50}" type="slidenum">
              <a:rPr lang="fi-FI" smtClean="0"/>
              <a:t>‹#›</a:t>
            </a:fld>
            <a:endParaRPr lang="fi-FI"/>
          </a:p>
        </p:txBody>
      </p:sp>
    </p:spTree>
    <p:extLst>
      <p:ext uri="{BB962C8B-B14F-4D97-AF65-F5344CB8AC3E}">
        <p14:creationId xmlns:p14="http://schemas.microsoft.com/office/powerpoint/2010/main" val="149401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a:t>
            </a:fld>
            <a:endParaRPr lang="fi-FI"/>
          </a:p>
        </p:txBody>
      </p:sp>
    </p:spTree>
    <p:extLst>
      <p:ext uri="{BB962C8B-B14F-4D97-AF65-F5344CB8AC3E}">
        <p14:creationId xmlns:p14="http://schemas.microsoft.com/office/powerpoint/2010/main" val="293256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354445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a:t>Kalsiumsilikaattilevy sopii hyvin sisäpuoliseen lisälämmöneristykseen sen kosteusominaisuuksien vuoksi.</a:t>
            </a:r>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355615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211305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60034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Ei voi voi sanoa, että lisäeriste olisi syy homeen synnylle. Ensisijainen syy mikrobivaurioihin on höyrynsulun puuttuminen. Kuitenkin, jos lisäeristettä ei olisi asennettu, niin ehkä homettakaan ei olisi syntynyt, Rakenne olisi tuulettunut ja kuivunut paremmin. Opiksi voisi ottaa myös sen, että ennen lisäeristystä pitäisi selvittää rakenne ja aiemmin tehdyt rakennus- ja korjausvirheet perusteellisesti.</a:t>
            </a:r>
          </a:p>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21</a:t>
            </a:fld>
            <a:endParaRPr lang="fi-FI"/>
          </a:p>
        </p:txBody>
      </p:sp>
    </p:spTree>
    <p:extLst>
      <p:ext uri="{BB962C8B-B14F-4D97-AF65-F5344CB8AC3E}">
        <p14:creationId xmlns:p14="http://schemas.microsoft.com/office/powerpoint/2010/main" val="2080178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27</a:t>
            </a:fld>
            <a:endParaRPr lang="fi-FI"/>
          </a:p>
        </p:txBody>
      </p:sp>
    </p:spTree>
    <p:extLst>
      <p:ext uri="{BB962C8B-B14F-4D97-AF65-F5344CB8AC3E}">
        <p14:creationId xmlns:p14="http://schemas.microsoft.com/office/powerpoint/2010/main" val="257095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Kosteusvauriolla</a:t>
            </a:r>
            <a:r>
              <a:rPr lang="fi-FI" dirty="0"/>
              <a:t> tarkoitetaan ilmiötä, jossa normaalisti kuiva rakennusmateriaali kostuu vähintään päivien pituisena aikajaksona. Useimmissa rakennuksissa tapahtuu pitkän elinkaaren aikana jonkinasteisia kosteusvaurioita.</a:t>
            </a:r>
          </a:p>
          <a:p>
            <a:r>
              <a:rPr lang="fi-FI" b="1" dirty="0"/>
              <a:t>Mikrobivaurio</a:t>
            </a:r>
            <a:r>
              <a:rPr lang="fi-FI" dirty="0"/>
              <a:t> voi syntyä rakennusmateriaalin kostuessa, erityisesti toistuvan tai pitkän kosteusaltistuksen seurauksena. Tällöin missä tahansa materiaalissa voi kasvaa mikrobeja eli homeita, hiivoja ja bakteereja.</a:t>
            </a:r>
          </a:p>
          <a:p>
            <a:r>
              <a:rPr lang="fi-FI" dirty="0"/>
              <a:t>Mikrobivauriolle suotuisat olosuhteet ovat yli +5 asteen lämpötila ja yli 80 % ilman suhteellinen kosteus </a:t>
            </a:r>
          </a:p>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4</a:t>
            </a:fld>
            <a:endParaRPr lang="fi-FI"/>
          </a:p>
        </p:txBody>
      </p:sp>
    </p:spTree>
    <p:extLst>
      <p:ext uri="{BB962C8B-B14F-4D97-AF65-F5344CB8AC3E}">
        <p14:creationId xmlns:p14="http://schemas.microsoft.com/office/powerpoint/2010/main" val="267576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5</a:t>
            </a:fld>
            <a:endParaRPr lang="fi-FI"/>
          </a:p>
        </p:txBody>
      </p:sp>
    </p:spTree>
    <p:extLst>
      <p:ext uri="{BB962C8B-B14F-4D97-AF65-F5344CB8AC3E}">
        <p14:creationId xmlns:p14="http://schemas.microsoft.com/office/powerpoint/2010/main" val="367070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6</a:t>
            </a:fld>
            <a:endParaRPr lang="fi-FI"/>
          </a:p>
        </p:txBody>
      </p:sp>
    </p:spTree>
    <p:extLst>
      <p:ext uri="{BB962C8B-B14F-4D97-AF65-F5344CB8AC3E}">
        <p14:creationId xmlns:p14="http://schemas.microsoft.com/office/powerpoint/2010/main" val="389846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47776">
              <a:defRPr/>
            </a:pPr>
            <a:r>
              <a:rPr lang="fi-FI" dirty="0"/>
              <a:t>Jäljelle jäävät rakenteet voidaan puhdistaa hiekka-, rae- tai hiilihappojääpuhalluksella. Myös vetyperoksidilla puhdistaminen on mahdollista. Tutkimusten mukaan torjunta-aineet (eli </a:t>
            </a:r>
            <a:r>
              <a:rPr lang="fi-FI" dirty="0" err="1"/>
              <a:t>biosidit</a:t>
            </a:r>
            <a:r>
              <a:rPr lang="fi-FI" dirty="0"/>
              <a:t>) purevat heikosti homesieniin ja bakteereihinkin usein lyhytaikaisesti. Kemikaalit saattavat aiheuttaa sen, että homeet tuottavat enemmän myrkkyjä.</a:t>
            </a:r>
          </a:p>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7</a:t>
            </a:fld>
            <a:endParaRPr lang="fi-FI"/>
          </a:p>
        </p:txBody>
      </p:sp>
    </p:spTree>
    <p:extLst>
      <p:ext uri="{BB962C8B-B14F-4D97-AF65-F5344CB8AC3E}">
        <p14:creationId xmlns:p14="http://schemas.microsoft.com/office/powerpoint/2010/main" val="99149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796991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Lisäeristys ei saa tukkia räystään tuuletusreittejä.</a:t>
            </a:r>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389082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Kuvassa seinärakenne,</a:t>
            </a:r>
            <a:r>
              <a:rPr lang="fi-FI" baseline="0" dirty="0"/>
              <a:t> joka on lisälämmöneristetty ulkopuolisella mineraalivillalla noin vuona 2000. Alkuperäisenä eristyksenä on ollut 10 cm lasivillaa. Höyrynsulun puutteiden vuoksi vinolaudoituksen alla ollut tervapahvi on laaja-alaisesti homehtunut. Lisää kuvia kohteesta esityksen loppupuolella.</a:t>
            </a:r>
          </a:p>
          <a:p>
            <a:endParaRPr lang="fi-FI" baseline="0"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59166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1225971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Slide Number Placeholder 5"/>
          <p:cNvSpPr>
            <a:spLocks noGrp="1"/>
          </p:cNvSpPr>
          <p:nvPr>
            <p:ph type="sldNum" sz="quarter" idx="12"/>
          </p:nvPr>
        </p:nvSpPr>
        <p:spPr/>
        <p:txBody>
          <a:bodyPr/>
          <a:lstStyle/>
          <a:p>
            <a:fld id="{A96CFB9F-77FE-468F-BFF6-C033ED594F52}" type="slidenum">
              <a:rPr lang="fi-FI" smtClean="0"/>
              <a:t>‹#›</a:t>
            </a:fld>
            <a:endParaRPr lang="fi-FI"/>
          </a:p>
        </p:txBody>
      </p:sp>
      <p:sp>
        <p:nvSpPr>
          <p:cNvPr id="7" name="Title Placeholder 1"/>
          <p:cNvSpPr>
            <a:spLocks noGrp="1"/>
          </p:cNvSpPr>
          <p:nvPr>
            <p:ph type="title"/>
          </p:nvPr>
        </p:nvSpPr>
        <p:spPr>
          <a:xfrm>
            <a:off x="628650" y="811543"/>
            <a:ext cx="7886700" cy="879146"/>
          </a:xfrm>
          <a:prstGeom prst="rect">
            <a:avLst/>
          </a:prstGeom>
        </p:spPr>
        <p:txBody>
          <a:bodyPr vert="horz" lIns="91440" tIns="45720" rIns="91440" bIns="45720" rtlCol="0" anchor="ctr">
            <a:normAutofit/>
          </a:bodyPr>
          <a:lstStyle>
            <a:lvl1pPr>
              <a:defRPr sz="3600"/>
            </a:lvl1pPr>
          </a:lstStyle>
          <a:p>
            <a:r>
              <a:rPr lang="fi-FI" dirty="0"/>
              <a:t>Muokkaa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345017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Rakennusten energiakorjaukset</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korjaustieto.fi/" TargetMode="External"/><Relationship Id="rId7" Type="http://schemas.openxmlformats.org/officeDocument/2006/relationships/hyperlink" Target="http://www.hengitysliitto.fi/" TargetMode="External"/><Relationship Id="rId2" Type="http://schemas.openxmlformats.org/officeDocument/2006/relationships/hyperlink" Target="http://www.hometalkoot.fi/" TargetMode="External"/><Relationship Id="rId1" Type="http://schemas.openxmlformats.org/officeDocument/2006/relationships/slideLayout" Target="../slideLayouts/slideLayout3.xml"/><Relationship Id="rId6" Type="http://schemas.openxmlformats.org/officeDocument/2006/relationships/hyperlink" Target="http://www.asumisterveysliitto.fi/" TargetMode="External"/><Relationship Id="rId5" Type="http://schemas.openxmlformats.org/officeDocument/2006/relationships/hyperlink" Target="http://www.allergia.fi/" TargetMode="External"/><Relationship Id="rId10" Type="http://schemas.openxmlformats.org/officeDocument/2006/relationships/image" Target="../media/image35.jpeg"/><Relationship Id="rId4" Type="http://schemas.openxmlformats.org/officeDocument/2006/relationships/hyperlink" Target="http://www.sisailmayhdistys.fi/" TargetMode="External"/><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6D9-8447-4789-8053-AD6EDF781DCF}"/>
              </a:ext>
            </a:extLst>
          </p:cNvPr>
          <p:cNvSpPr>
            <a:spLocks noGrp="1"/>
          </p:cNvSpPr>
          <p:nvPr>
            <p:ph type="ctrTitle"/>
          </p:nvPr>
        </p:nvSpPr>
        <p:spPr/>
        <p:txBody>
          <a:bodyPr>
            <a:normAutofit fontScale="90000"/>
          </a:bodyPr>
          <a:lstStyle/>
          <a:p>
            <a:br>
              <a:rPr lang="fi-FI" sz="4000" dirty="0"/>
            </a:br>
            <a:r>
              <a:rPr lang="fi-FI" sz="4000" dirty="0"/>
              <a:t>Rakenteiden energiakorjaukset</a:t>
            </a:r>
            <a:r>
              <a:rPr lang="fi-FI" sz="4000" b="0" dirty="0"/>
              <a:t> </a:t>
            </a:r>
            <a:br>
              <a:rPr lang="fi-FI" sz="6000" b="0" dirty="0"/>
            </a:br>
            <a:r>
              <a:rPr lang="fi-FI" sz="2800" b="0" dirty="0"/>
              <a:t>Kosteus- ja mikrobivauriot, lisälämmöneristys, </a:t>
            </a:r>
            <a:br>
              <a:rPr lang="fi-FI" sz="2800" b="0" dirty="0"/>
            </a:br>
            <a:r>
              <a:rPr lang="fi-FI" sz="2800" b="0" dirty="0"/>
              <a:t>rakenteiden korjaaminen</a:t>
            </a:r>
            <a:endParaRPr lang="fi-FI" sz="2800" dirty="0"/>
          </a:p>
        </p:txBody>
      </p:sp>
    </p:spTree>
    <p:extLst>
      <p:ext uri="{BB962C8B-B14F-4D97-AF65-F5344CB8AC3E}">
        <p14:creationId xmlns:p14="http://schemas.microsoft.com/office/powerpoint/2010/main" val="6559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Ulkoseinien lisälämmöneristys</a:t>
            </a:r>
          </a:p>
        </p:txBody>
      </p:sp>
      <p:sp>
        <p:nvSpPr>
          <p:cNvPr id="3" name="Content Placeholder 2"/>
          <p:cNvSpPr>
            <a:spLocks noGrp="1"/>
          </p:cNvSpPr>
          <p:nvPr>
            <p:ph idx="1"/>
          </p:nvPr>
        </p:nvSpPr>
        <p:spPr>
          <a:xfrm>
            <a:off x="457200" y="1483228"/>
            <a:ext cx="5410944" cy="4610068"/>
          </a:xfrm>
        </p:spPr>
        <p:txBody>
          <a:bodyPr>
            <a:normAutofit fontScale="92500" lnSpcReduction="10000"/>
          </a:bodyPr>
          <a:lstStyle/>
          <a:p>
            <a:r>
              <a:rPr lang="fi-FI" sz="2600" dirty="0">
                <a:solidFill>
                  <a:schemeClr val="accent1"/>
                </a:solidFill>
              </a:rPr>
              <a:t>Lisälämmöneristyksen teon yhteydessä on varmistettava, että sisäpuolen kosteudeneristys on kunnossa.</a:t>
            </a:r>
          </a:p>
          <a:p>
            <a:r>
              <a:rPr lang="fi-FI" sz="2600" dirty="0">
                <a:solidFill>
                  <a:schemeClr val="accent1"/>
                </a:solidFill>
              </a:rPr>
              <a:t>Liitosten ilmatiiviyteen, rakenteen ulkopinnan tuuletukseen ja sadeveden pitävyyteen on kiinnitettävä erityistä huomiota.</a:t>
            </a:r>
          </a:p>
          <a:p>
            <a:r>
              <a:rPr lang="fi-FI" sz="2600" dirty="0">
                <a:solidFill>
                  <a:schemeClr val="accent1"/>
                </a:solidFill>
              </a:rPr>
              <a:t>Kun vanha ulkokuori on pahoin vaurioitunut tai lämmöneristys on huonokuntoinen, lisätään lämmöneristystä ja asennetaan kokonaan uusi ulkokuori.</a:t>
            </a:r>
          </a:p>
          <a:p>
            <a:endParaRPr lang="fi-FI" dirty="0">
              <a:solidFill>
                <a:schemeClr val="accent1"/>
              </a:solidFill>
            </a:endParaRPr>
          </a:p>
          <a:p>
            <a:endParaRPr lang="fi-FI" dirty="0"/>
          </a:p>
        </p:txBody>
      </p:sp>
      <p:pic>
        <p:nvPicPr>
          <p:cNvPr id="4" name="Picture 6" descr="S:\91204_BEEP\Valokuvat\Rantatie 140626\P618003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53880" y="1283790"/>
            <a:ext cx="2632920" cy="452169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601D71BF-D1F5-4C83-976C-D7A6B1F5FDA7}"/>
              </a:ext>
            </a:extLst>
          </p:cNvPr>
          <p:cNvSpPr>
            <a:spLocks noGrp="1"/>
          </p:cNvSpPr>
          <p:nvPr>
            <p:ph type="dt" sz="half" idx="2"/>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C9F1CD84-C4AE-4B49-883A-4D309C5CEF7B}"/>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7" name="Slide Number Placeholder 6">
            <a:extLst>
              <a:ext uri="{FF2B5EF4-FFF2-40B4-BE49-F238E27FC236}">
                <a16:creationId xmlns:a16="http://schemas.microsoft.com/office/drawing/2014/main" id="{DF87D94D-A29C-47EA-89FD-7A0961363B1D}"/>
              </a:ext>
            </a:extLst>
          </p:cNvPr>
          <p:cNvSpPr>
            <a:spLocks noGrp="1"/>
          </p:cNvSpPr>
          <p:nvPr>
            <p:ph type="sldNum" sz="quarter" idx="4"/>
          </p:nvPr>
        </p:nvSpPr>
        <p:spPr/>
        <p:txBody>
          <a:bodyPr/>
          <a:lstStyle/>
          <a:p>
            <a:fld id="{0168ACF4-E7A5-495E-8C31-8E9E3D5B0BFC}" type="slidenum">
              <a:rPr lang="fi-FI" smtClean="0"/>
              <a:pPr/>
              <a:t>10</a:t>
            </a:fld>
            <a:endParaRPr lang="fi-FI" dirty="0"/>
          </a:p>
        </p:txBody>
      </p:sp>
    </p:spTree>
    <p:extLst>
      <p:ext uri="{BB962C8B-B14F-4D97-AF65-F5344CB8AC3E}">
        <p14:creationId xmlns:p14="http://schemas.microsoft.com/office/powerpoint/2010/main" val="4453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008" y="1172745"/>
            <a:ext cx="1868831" cy="198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fi-FI" sz="3200" dirty="0"/>
              <a:t>Eristerappaus vanhan julkisivun päälle</a:t>
            </a:r>
          </a:p>
        </p:txBody>
      </p:sp>
      <p:sp>
        <p:nvSpPr>
          <p:cNvPr id="3" name="Content Placeholder 2"/>
          <p:cNvSpPr>
            <a:spLocks noGrp="1"/>
          </p:cNvSpPr>
          <p:nvPr>
            <p:ph idx="1"/>
          </p:nvPr>
        </p:nvSpPr>
        <p:spPr>
          <a:xfrm>
            <a:off x="467544" y="1325880"/>
            <a:ext cx="8229600" cy="5055448"/>
          </a:xfrm>
        </p:spPr>
        <p:txBody>
          <a:bodyPr>
            <a:normAutofit fontScale="62500" lnSpcReduction="20000"/>
          </a:bodyPr>
          <a:lstStyle/>
          <a:p>
            <a:r>
              <a:rPr lang="fi-FI" sz="3200" dirty="0"/>
              <a:t>Betoniulkokuoren päälle asennetaan rappaus-</a:t>
            </a:r>
            <a:br>
              <a:rPr lang="fi-FI" sz="3200" dirty="0"/>
            </a:br>
            <a:r>
              <a:rPr lang="fi-FI" sz="3200" dirty="0"/>
              <a:t>alustana toimiva lämmöneriste.</a:t>
            </a:r>
          </a:p>
          <a:p>
            <a:r>
              <a:rPr lang="fi-FI" sz="3200" dirty="0"/>
              <a:t>Vanhan julkisivupinnan epätasaisuudet tasoitetaan </a:t>
            </a:r>
            <a:br>
              <a:rPr lang="fi-FI" sz="3200" dirty="0"/>
            </a:br>
            <a:r>
              <a:rPr lang="fi-FI" sz="3200" dirty="0"/>
              <a:t>ennen lämmöneristeen asentamista.</a:t>
            </a:r>
          </a:p>
          <a:p>
            <a:r>
              <a:rPr lang="fi-FI" sz="3200" dirty="0"/>
              <a:t>Pellityksissä käytetään rappausreunoja.</a:t>
            </a:r>
          </a:p>
          <a:p>
            <a:r>
              <a:rPr lang="fi-FI" sz="3200" dirty="0"/>
              <a:t>Eristys päällystetään joko paksu- tai ohutrappauksella:</a:t>
            </a:r>
          </a:p>
          <a:p>
            <a:pPr lvl="1"/>
            <a:r>
              <a:rPr lang="fi-FI" sz="2900" dirty="0"/>
              <a:t>Paksurappauksessa on käytettävä liikuntasaumoja </a:t>
            </a:r>
            <a:br>
              <a:rPr lang="fi-FI" sz="2900" dirty="0"/>
            </a:br>
            <a:r>
              <a:rPr lang="fi-FI" sz="2900" dirty="0"/>
              <a:t>halkeilun estämiseksi sekä mekaanisia kiinnikkeitä rappauksen kiinnittämiseen.</a:t>
            </a:r>
          </a:p>
          <a:p>
            <a:pPr lvl="1"/>
            <a:r>
              <a:rPr lang="fi-FI" sz="2900" dirty="0"/>
              <a:t>Ohutrappauksessa liikuntasaumat tehdään metalliprofiileilla yleensä vain rungon liikuntasaumojen kohdalle</a:t>
            </a:r>
          </a:p>
          <a:p>
            <a:pPr lvl="1"/>
            <a:r>
              <a:rPr lang="fi-FI" sz="2900" dirty="0"/>
              <a:t>Saumat tiivistetään paisuvalla saumanauhalla tai elastisella saumausmassalla.</a:t>
            </a:r>
          </a:p>
          <a:p>
            <a:r>
              <a:rPr lang="fi-FI" sz="3200" dirty="0"/>
              <a:t>Lisälämmöneristeen rakennekosteus johdetaan pois ulkopinnan läpi.</a:t>
            </a:r>
          </a:p>
          <a:p>
            <a:r>
              <a:rPr lang="fi-FI" sz="3200" dirty="0"/>
              <a:t>Rappauksen ja lämmöneristeen on oltava riittävästi vesihöyryn läpäiseviä.</a:t>
            </a:r>
          </a:p>
          <a:p>
            <a:r>
              <a:rPr lang="fi-FI" sz="3200" dirty="0"/>
              <a:t>Sauma- ja liitoskohtien on sallittava lämpö- ja kosteusliikkeiden aiheuttamat rasitukset.</a:t>
            </a:r>
          </a:p>
        </p:txBody>
      </p:sp>
      <p:sp>
        <p:nvSpPr>
          <p:cNvPr id="4" name="Date Placeholder 3">
            <a:extLst>
              <a:ext uri="{FF2B5EF4-FFF2-40B4-BE49-F238E27FC236}">
                <a16:creationId xmlns:a16="http://schemas.microsoft.com/office/drawing/2014/main" id="{EE6E68AA-22A3-4100-8F9B-44EAB6C49A85}"/>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23CAC0A8-BC2F-483D-BCC5-6662D8ABC378}"/>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A0F632B0-9F38-4FB7-93A0-E6B009A799FB}"/>
              </a:ext>
            </a:extLst>
          </p:cNvPr>
          <p:cNvSpPr>
            <a:spLocks noGrp="1"/>
          </p:cNvSpPr>
          <p:nvPr>
            <p:ph type="sldNum" sz="quarter" idx="4"/>
          </p:nvPr>
        </p:nvSpPr>
        <p:spPr/>
        <p:txBody>
          <a:bodyPr/>
          <a:lstStyle/>
          <a:p>
            <a:fld id="{0168ACF4-E7A5-495E-8C31-8E9E3D5B0BFC}" type="slidenum">
              <a:rPr lang="fi-FI" smtClean="0"/>
              <a:pPr/>
              <a:t>11</a:t>
            </a:fld>
            <a:endParaRPr lang="fi-FI" dirty="0"/>
          </a:p>
        </p:txBody>
      </p:sp>
    </p:spTree>
    <p:extLst>
      <p:ext uri="{BB962C8B-B14F-4D97-AF65-F5344CB8AC3E}">
        <p14:creationId xmlns:p14="http://schemas.microsoft.com/office/powerpoint/2010/main" val="25214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250"/>
            <a:ext cx="8496944" cy="1152550"/>
          </a:xfrm>
        </p:spPr>
        <p:txBody>
          <a:bodyPr>
            <a:normAutofit/>
          </a:bodyPr>
          <a:lstStyle/>
          <a:p>
            <a:r>
              <a:rPr lang="fi-FI" dirty="0"/>
              <a:t>Betonijulkisivun lisäeristys ja korjaus levyverhouksella</a:t>
            </a:r>
          </a:p>
        </p:txBody>
      </p:sp>
      <p:sp>
        <p:nvSpPr>
          <p:cNvPr id="3" name="Content Placeholder 2"/>
          <p:cNvSpPr>
            <a:spLocks noGrp="1"/>
          </p:cNvSpPr>
          <p:nvPr>
            <p:ph idx="1"/>
          </p:nvPr>
        </p:nvSpPr>
        <p:spPr>
          <a:xfrm>
            <a:off x="467543" y="1773238"/>
            <a:ext cx="8208146" cy="4536082"/>
          </a:xfrm>
        </p:spPr>
        <p:txBody>
          <a:bodyPr>
            <a:noAutofit/>
          </a:bodyPr>
          <a:lstStyle/>
          <a:p>
            <a:pPr>
              <a:lnSpc>
                <a:spcPct val="80000"/>
              </a:lnSpc>
            </a:pPr>
            <a:r>
              <a:rPr lang="fi-FI" sz="2000" dirty="0"/>
              <a:t>Vanhan ulkokuoren pintaan asennetaan  lisälämmöneristys  </a:t>
            </a:r>
            <a:br>
              <a:rPr lang="fi-FI" sz="2000" dirty="0"/>
            </a:br>
            <a:r>
              <a:rPr lang="fi-FI" sz="2000" dirty="0"/>
              <a:t>ja sen päälle julkisivulevyt tai –kasetit.</a:t>
            </a:r>
          </a:p>
          <a:p>
            <a:pPr>
              <a:lnSpc>
                <a:spcPct val="80000"/>
              </a:lnSpc>
            </a:pPr>
            <a:r>
              <a:rPr lang="fi-FI" sz="2000" dirty="0"/>
              <a:t>Lisälämmöneristeen ja vanhan rakenteen väliin ei saa jäädä ilmarakoa – se heikentää lämmöneristystä. </a:t>
            </a:r>
          </a:p>
          <a:p>
            <a:pPr>
              <a:lnSpc>
                <a:spcPct val="80000"/>
              </a:lnSpc>
            </a:pPr>
            <a:r>
              <a:rPr lang="fi-FI" sz="2000" dirty="0"/>
              <a:t>Tarvittaessa vanha pinta tasoitetaan tai oikaistaan eristeellä.</a:t>
            </a:r>
          </a:p>
          <a:p>
            <a:pPr>
              <a:lnSpc>
                <a:spcPct val="80000"/>
              </a:lnSpc>
            </a:pPr>
            <a:r>
              <a:rPr lang="fi-FI" sz="2000" dirty="0"/>
              <a:t>Lämmöneristeiden kaareutuminen on estettävä.</a:t>
            </a:r>
          </a:p>
          <a:p>
            <a:pPr>
              <a:lnSpc>
                <a:spcPct val="80000"/>
              </a:lnSpc>
            </a:pPr>
            <a:r>
              <a:rPr lang="fi-FI" sz="2000" dirty="0"/>
              <a:t>Lisälämmöneristeen ja levyverhouksen väliin jätetään tuuletusrako rakenteessa mahdollisesti olevan kosteuden poistamiseksi. </a:t>
            </a:r>
          </a:p>
          <a:p>
            <a:pPr>
              <a:lnSpc>
                <a:spcPct val="80000"/>
              </a:lnSpc>
            </a:pPr>
            <a:r>
              <a:rPr lang="fi-FI" sz="2000" dirty="0"/>
              <a:t>Tuuletusraon on oltava yhtenäinen ja vaakakoolauksessa </a:t>
            </a:r>
            <a:br>
              <a:rPr lang="fi-FI" sz="2000" dirty="0"/>
            </a:br>
            <a:r>
              <a:rPr lang="fi-FI" sz="2000" dirty="0"/>
              <a:t>on varmistettava pystysuora tuuletus.</a:t>
            </a:r>
          </a:p>
          <a:p>
            <a:pPr>
              <a:lnSpc>
                <a:spcPct val="80000"/>
              </a:lnSpc>
            </a:pPr>
            <a:r>
              <a:rPr lang="fi-FI" sz="2000" dirty="0"/>
              <a:t>Verhous  kiinnitetään sinkittyyn teräsrankaan </a:t>
            </a:r>
            <a:r>
              <a:rPr lang="fi-FI" sz="2000" dirty="0" err="1"/>
              <a:t>RST-kiinnikkeillä</a:t>
            </a:r>
            <a:r>
              <a:rPr lang="fi-FI" sz="2000" dirty="0"/>
              <a:t>.</a:t>
            </a:r>
          </a:p>
          <a:p>
            <a:pPr>
              <a:lnSpc>
                <a:spcPct val="80000"/>
              </a:lnSpc>
            </a:pPr>
            <a:r>
              <a:rPr lang="fi-FI" sz="2000" dirty="0"/>
              <a:t>Uuden ja vanhan rakenteen kosteus- ja lämpöliikkeet ovat erisuuruisia.</a:t>
            </a:r>
          </a:p>
          <a:p>
            <a:pPr>
              <a:lnSpc>
                <a:spcPct val="80000"/>
              </a:lnSpc>
            </a:pPr>
            <a:r>
              <a:rPr lang="fi-FI" sz="2000" dirty="0"/>
              <a:t>Kiinnityksissä ja saumauksissa tulee huomioida liikkumisvara. Ne on tehtävä rakennussuunnitelmien ja valmistajan ohjeiden mukaisesti.</a:t>
            </a:r>
          </a:p>
        </p:txBody>
      </p:sp>
      <p:sp>
        <p:nvSpPr>
          <p:cNvPr id="4" name="Date Placeholder 3">
            <a:extLst>
              <a:ext uri="{FF2B5EF4-FFF2-40B4-BE49-F238E27FC236}">
                <a16:creationId xmlns:a16="http://schemas.microsoft.com/office/drawing/2014/main" id="{F0AE554C-546A-4120-B242-95AC17CBE8DA}"/>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C8ED5782-E13F-4B53-AA63-004C126B1026}"/>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12EF152C-F3B0-4C5A-BC0D-0BD3083D5B5D}"/>
              </a:ext>
            </a:extLst>
          </p:cNvPr>
          <p:cNvSpPr>
            <a:spLocks noGrp="1"/>
          </p:cNvSpPr>
          <p:nvPr>
            <p:ph type="sldNum" sz="quarter" idx="4"/>
          </p:nvPr>
        </p:nvSpPr>
        <p:spPr/>
        <p:txBody>
          <a:bodyPr/>
          <a:lstStyle/>
          <a:p>
            <a:fld id="{0168ACF4-E7A5-495E-8C31-8E9E3D5B0BFC}" type="slidenum">
              <a:rPr lang="fi-FI" smtClean="0"/>
              <a:pPr/>
              <a:t>12</a:t>
            </a:fld>
            <a:endParaRPr lang="fi-FI" dirty="0"/>
          </a:p>
        </p:txBody>
      </p:sp>
    </p:spTree>
    <p:extLst>
      <p:ext uri="{BB962C8B-B14F-4D97-AF65-F5344CB8AC3E}">
        <p14:creationId xmlns:p14="http://schemas.microsoft.com/office/powerpoint/2010/main" val="3075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fi-FI" sz="4000" dirty="0"/>
            </a:br>
            <a:r>
              <a:rPr lang="fi-FI" sz="4000" dirty="0"/>
              <a:t>Rakenteiden korjaukset</a:t>
            </a:r>
            <a:endParaRPr lang="fi-FI" sz="2200" dirty="0"/>
          </a:p>
        </p:txBody>
      </p:sp>
    </p:spTree>
    <p:extLst>
      <p:ext uri="{BB962C8B-B14F-4D97-AF65-F5344CB8AC3E}">
        <p14:creationId xmlns:p14="http://schemas.microsoft.com/office/powerpoint/2010/main" val="226061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Kellarin seinän korjaaminen</a:t>
            </a:r>
          </a:p>
        </p:txBody>
      </p:sp>
      <p:sp>
        <p:nvSpPr>
          <p:cNvPr id="3" name="Content Placeholder 2"/>
          <p:cNvSpPr>
            <a:spLocks noGrp="1"/>
          </p:cNvSpPr>
          <p:nvPr>
            <p:ph idx="1"/>
          </p:nvPr>
        </p:nvSpPr>
        <p:spPr>
          <a:xfrm>
            <a:off x="467544" y="1307592"/>
            <a:ext cx="8229600" cy="4857712"/>
          </a:xfrm>
        </p:spPr>
        <p:txBody>
          <a:bodyPr>
            <a:normAutofit fontScale="62500" lnSpcReduction="20000"/>
          </a:bodyPr>
          <a:lstStyle/>
          <a:p>
            <a:r>
              <a:rPr lang="fi-FI" sz="3400" dirty="0">
                <a:latin typeface="Arial" panose="020B0604020202020204" pitchFamily="34" charset="0"/>
                <a:cs typeface="Arial" panose="020B0604020202020204" pitchFamily="34" charset="0"/>
              </a:rPr>
              <a:t>Kosteusvauriot ovat yleisiä kellarin </a:t>
            </a:r>
            <a:br>
              <a:rPr lang="fi-FI" sz="3400" dirty="0">
                <a:latin typeface="Arial" panose="020B0604020202020204" pitchFamily="34" charset="0"/>
                <a:cs typeface="Arial" panose="020B0604020202020204" pitchFamily="34" charset="0"/>
              </a:rPr>
            </a:br>
            <a:r>
              <a:rPr lang="fi-FI" sz="3400" dirty="0">
                <a:latin typeface="Arial" panose="020B0604020202020204" pitchFamily="34" charset="0"/>
                <a:cs typeface="Arial" panose="020B0604020202020204" pitchFamily="34" charset="0"/>
              </a:rPr>
              <a:t>seinissä, niitä aiheuttavat</a:t>
            </a:r>
          </a:p>
          <a:p>
            <a:pPr lvl="1"/>
            <a:r>
              <a:rPr lang="fi-FI" sz="2900" dirty="0">
                <a:latin typeface="Arial" panose="020B0604020202020204" pitchFamily="34" charset="0"/>
                <a:cs typeface="Arial" panose="020B0604020202020204" pitchFamily="34" charset="0"/>
              </a:rPr>
              <a:t>pintavesien tunkeutuminen seinään</a:t>
            </a:r>
          </a:p>
          <a:p>
            <a:pPr lvl="1"/>
            <a:r>
              <a:rPr lang="fi-FI" sz="2900" dirty="0">
                <a:latin typeface="Arial" panose="020B0604020202020204" pitchFamily="34" charset="0"/>
                <a:cs typeface="Arial" panose="020B0604020202020204" pitchFamily="34" charset="0"/>
              </a:rPr>
              <a:t>salaojien toimimattomuus</a:t>
            </a:r>
          </a:p>
          <a:p>
            <a:pPr lvl="1"/>
            <a:r>
              <a:rPr lang="fi-FI" sz="2900" dirty="0">
                <a:latin typeface="Arial" panose="020B0604020202020204" pitchFamily="34" charset="0"/>
                <a:cs typeface="Arial" panose="020B0604020202020204" pitchFamily="34" charset="0"/>
              </a:rPr>
              <a:t>vedeneristeen vuotaminen</a:t>
            </a:r>
          </a:p>
          <a:p>
            <a:pPr lvl="1"/>
            <a:r>
              <a:rPr lang="fi-FI" sz="2900" dirty="0">
                <a:latin typeface="Arial" panose="020B0604020202020204" pitchFamily="34" charset="0"/>
                <a:cs typeface="Arial" panose="020B0604020202020204" pitchFamily="34" charset="0"/>
              </a:rPr>
              <a:t>puutteellisesti tiivistetyt läpiviennit</a:t>
            </a:r>
          </a:p>
          <a:p>
            <a:pPr lvl="1"/>
            <a:r>
              <a:rPr lang="fi-FI" sz="2900" dirty="0">
                <a:latin typeface="Arial" panose="020B0604020202020204" pitchFamily="34" charset="0"/>
                <a:cs typeface="Arial" panose="020B0604020202020204" pitchFamily="34" charset="0"/>
              </a:rPr>
              <a:t>sisäilman kosteuden tiivistyminen.</a:t>
            </a:r>
          </a:p>
          <a:p>
            <a:r>
              <a:rPr lang="fi-FI" sz="3400" dirty="0">
                <a:latin typeface="Arial" panose="020B0604020202020204" pitchFamily="34" charset="0"/>
                <a:cs typeface="Arial" panose="020B0604020202020204" pitchFamily="34" charset="0"/>
              </a:rPr>
              <a:t>Erityisesti kellarin seinän sisäpuolinen </a:t>
            </a:r>
            <a:br>
              <a:rPr lang="fi-FI" sz="3400" dirty="0">
                <a:latin typeface="Arial" panose="020B0604020202020204" pitchFamily="34" charset="0"/>
                <a:cs typeface="Arial" panose="020B0604020202020204" pitchFamily="34" charset="0"/>
              </a:rPr>
            </a:br>
            <a:r>
              <a:rPr lang="fi-FI" sz="3400" dirty="0">
                <a:latin typeface="Arial" panose="020B0604020202020204" pitchFamily="34" charset="0"/>
                <a:cs typeface="Arial" panose="020B0604020202020204" pitchFamily="34" charset="0"/>
              </a:rPr>
              <a:t>puukoolaus, lämmöneristys ja </a:t>
            </a:r>
            <a:br>
              <a:rPr lang="fi-FI" sz="3400" dirty="0">
                <a:latin typeface="Arial" panose="020B0604020202020204" pitchFamily="34" charset="0"/>
                <a:cs typeface="Arial" panose="020B0604020202020204" pitchFamily="34" charset="0"/>
              </a:rPr>
            </a:br>
            <a:r>
              <a:rPr lang="fi-FI" sz="3400" dirty="0">
                <a:latin typeface="Arial" panose="020B0604020202020204" pitchFamily="34" charset="0"/>
                <a:cs typeface="Arial" panose="020B0604020202020204" pitchFamily="34" charset="0"/>
              </a:rPr>
              <a:t>levyverhous kärsivät herkästi kosteusvaurioista. </a:t>
            </a:r>
          </a:p>
          <a:p>
            <a:r>
              <a:rPr lang="fi-FI" sz="3400" dirty="0">
                <a:latin typeface="Arial" panose="020B0604020202020204" pitchFamily="34" charset="0"/>
                <a:cs typeface="Arial" panose="020B0604020202020204" pitchFamily="34" charset="0"/>
              </a:rPr>
              <a:t>Ennen lisälämmöneristämistä vedeneristys tai vedenpaineeneristys tarkistetaan ja tarvittaessa uusitaan.</a:t>
            </a:r>
          </a:p>
          <a:p>
            <a:r>
              <a:rPr lang="fi-FI" sz="3400" dirty="0">
                <a:latin typeface="Arial" panose="020B0604020202020204" pitchFamily="34" charset="0"/>
                <a:cs typeface="Arial" panose="020B0604020202020204" pitchFamily="34" charset="0"/>
              </a:rPr>
              <a:t>Vaurioitunut rakenne voidaan korjata joko muovi- tai kiviaines-pohjaisilla lämmöneristyksillä. </a:t>
            </a:r>
          </a:p>
          <a:p>
            <a:r>
              <a:rPr lang="fi-FI" sz="3400" dirty="0">
                <a:latin typeface="Arial" panose="020B0604020202020204" pitchFamily="34" charset="0"/>
                <a:cs typeface="Arial" panose="020B0604020202020204" pitchFamily="34" charset="0"/>
              </a:rPr>
              <a:t>Sisäpuoliseen lisäeristykseen suositellaan kalsiumsilikaattilevyä.</a:t>
            </a:r>
          </a:p>
          <a:p>
            <a:r>
              <a:rPr lang="fi-FI" sz="3400" dirty="0">
                <a:latin typeface="Arial" panose="020B0604020202020204" pitchFamily="34" charset="0"/>
                <a:cs typeface="Arial" panose="020B0604020202020204" pitchFamily="34" charset="0"/>
              </a:rPr>
              <a:t>Puuta ja muita orgaanisia rakennusmateriaaleja ei saa käyttää.</a:t>
            </a:r>
          </a:p>
        </p:txBody>
      </p:sp>
      <p:pic>
        <p:nvPicPr>
          <p:cNvPr id="5122" name="Picture 2" descr="S:\91204_BEEP\Valokuvat\Rantatie 140805\P71800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294814" y="1307592"/>
            <a:ext cx="3380874" cy="228065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3482B4F-F5A4-4D1E-B07B-494DF26D551D}"/>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53352B81-4823-421B-B70B-44ED5989C163}"/>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223F2899-C87F-48DF-BA8C-89A35A782F4F}"/>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18602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Ryömintätilaisen alapohjan korjaaminen</a:t>
            </a:r>
          </a:p>
        </p:txBody>
      </p:sp>
      <p:sp>
        <p:nvSpPr>
          <p:cNvPr id="3" name="Content Placeholder 2"/>
          <p:cNvSpPr>
            <a:spLocks noGrp="1"/>
          </p:cNvSpPr>
          <p:nvPr>
            <p:ph idx="1"/>
          </p:nvPr>
        </p:nvSpPr>
        <p:spPr>
          <a:xfrm>
            <a:off x="467544" y="1773238"/>
            <a:ext cx="8208144" cy="4608512"/>
          </a:xfrm>
        </p:spPr>
        <p:txBody>
          <a:bodyPr>
            <a:normAutofit fontScale="47500" lnSpcReduction="20000"/>
          </a:bodyPr>
          <a:lstStyle/>
          <a:p>
            <a:pPr marL="0" indent="0">
              <a:buNone/>
            </a:pPr>
            <a:r>
              <a:rPr lang="fi-FI" sz="4200" dirty="0"/>
              <a:t>Alapohjan energiakorjaukset eivät yleensä ole taloudellisesti kannattavia.</a:t>
            </a:r>
          </a:p>
          <a:p>
            <a:pPr marL="0" indent="0">
              <a:buNone/>
            </a:pPr>
            <a:endParaRPr lang="fi-FI" sz="4200" dirty="0"/>
          </a:p>
          <a:p>
            <a:pPr marL="0" indent="0">
              <a:buNone/>
            </a:pPr>
            <a:r>
              <a:rPr lang="fi-FI" sz="4200" dirty="0"/>
              <a:t>Pieniä korjauksia kannattaa tehdä muiden korjausten yhteydessä kuten</a:t>
            </a:r>
          </a:p>
          <a:p>
            <a:r>
              <a:rPr lang="fi-FI" sz="3800" dirty="0"/>
              <a:t>lattian ja ulkoseinän liitoskohdan tiivistäminen</a:t>
            </a:r>
          </a:p>
          <a:p>
            <a:r>
              <a:rPr lang="fi-FI" sz="3800" dirty="0"/>
              <a:t>jos vanha eriste on painunut  ja lattiapinnan alle jää ilmatasku on hyödyllistä lisätä eristystä varsinkin lattian reuna-alueille  </a:t>
            </a:r>
          </a:p>
          <a:p>
            <a:r>
              <a:rPr lang="fi-FI" sz="3800" dirty="0"/>
              <a:t>kosteuseristyksen, saumakohtien ja läpivientien tiivistäminen.</a:t>
            </a:r>
          </a:p>
          <a:p>
            <a:pPr marL="0" indent="0">
              <a:buNone/>
            </a:pPr>
            <a:endParaRPr lang="fi-FI" sz="3200" dirty="0"/>
          </a:p>
          <a:p>
            <a:pPr marL="0" indent="0">
              <a:buNone/>
            </a:pPr>
            <a:r>
              <a:rPr lang="fi-FI" sz="4200" dirty="0"/>
              <a:t>Kosteustekninen toimivuus on erityisen tärkeää, parannuskeinoja ovat</a:t>
            </a:r>
          </a:p>
          <a:p>
            <a:r>
              <a:rPr lang="fi-FI" sz="3800" dirty="0"/>
              <a:t>ryömintätilan tuuletuksen tehostaminen, sokkelin tuuletusaukkojen lisääminen</a:t>
            </a:r>
          </a:p>
          <a:p>
            <a:r>
              <a:rPr lang="fi-FI" sz="3800" dirty="0"/>
              <a:t>orgaanisten jätteiden poisto ryömintätilasta</a:t>
            </a:r>
          </a:p>
          <a:p>
            <a:r>
              <a:rPr lang="fi-FI" sz="3800" dirty="0"/>
              <a:t>lämmöneristeen asentaminen ryömintätilan maanpinnalle</a:t>
            </a:r>
          </a:p>
          <a:p>
            <a:r>
              <a:rPr lang="fi-FI" sz="3800" dirty="0"/>
              <a:t>pintavesien ohjaaminen  sokkelista poispäin</a:t>
            </a:r>
          </a:p>
          <a:p>
            <a:r>
              <a:rPr lang="fi-FI" sz="3800" dirty="0"/>
              <a:t>salaojien puhdistaminen.</a:t>
            </a:r>
          </a:p>
          <a:p>
            <a:endParaRPr lang="fi-FI" dirty="0"/>
          </a:p>
        </p:txBody>
      </p:sp>
      <p:sp>
        <p:nvSpPr>
          <p:cNvPr id="4" name="Date Placeholder 3">
            <a:extLst>
              <a:ext uri="{FF2B5EF4-FFF2-40B4-BE49-F238E27FC236}">
                <a16:creationId xmlns:a16="http://schemas.microsoft.com/office/drawing/2014/main" id="{E3E3E8CD-361B-4FDE-BBF6-4FCB6763C434}"/>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F12368F3-CE78-47C1-A810-9CF6254FAC35}"/>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93C82049-B511-4CC5-A508-1F75A362B49D}"/>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1956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Maanvaraisen alapohjan korjaaminen</a:t>
            </a:r>
          </a:p>
        </p:txBody>
      </p:sp>
      <p:sp>
        <p:nvSpPr>
          <p:cNvPr id="3" name="Content Placeholder 2"/>
          <p:cNvSpPr>
            <a:spLocks noGrp="1"/>
          </p:cNvSpPr>
          <p:nvPr>
            <p:ph idx="1"/>
          </p:nvPr>
        </p:nvSpPr>
        <p:spPr>
          <a:xfrm>
            <a:off x="467544" y="1340768"/>
            <a:ext cx="8229600" cy="5040982"/>
          </a:xfrm>
        </p:spPr>
        <p:txBody>
          <a:bodyPr>
            <a:normAutofit fontScale="55000" lnSpcReduction="20000"/>
          </a:bodyPr>
          <a:lstStyle/>
          <a:p>
            <a:pPr marL="0" indent="0">
              <a:buNone/>
            </a:pPr>
            <a:r>
              <a:rPr lang="fi-FI" sz="3600" dirty="0"/>
              <a:t>Maanvaraisen alapohjan kosteusvauriot ilmenevät usein lattiapäällysteiden vaurioina ja puurakenteisten seinien alaosien ja lattioiden mikrobivaurioina. </a:t>
            </a:r>
          </a:p>
          <a:p>
            <a:pPr marL="0" indent="0">
              <a:buNone/>
            </a:pPr>
            <a:endParaRPr lang="fi-FI" dirty="0"/>
          </a:p>
          <a:p>
            <a:pPr marL="0" indent="0">
              <a:buNone/>
            </a:pPr>
            <a:r>
              <a:rPr lang="fi-FI" sz="3600" dirty="0"/>
              <a:t>Syinä vaurioille mm. </a:t>
            </a:r>
          </a:p>
          <a:p>
            <a:r>
              <a:rPr lang="fi-FI" sz="3200" dirty="0"/>
              <a:t>veden nousu kapillaarisesti alapohjaan</a:t>
            </a:r>
          </a:p>
          <a:p>
            <a:r>
              <a:rPr lang="fi-FI" sz="3200" dirty="0"/>
              <a:t>salaojien toimimattomuus</a:t>
            </a:r>
          </a:p>
          <a:p>
            <a:r>
              <a:rPr lang="fi-FI" sz="3200" dirty="0"/>
              <a:t>puisten osien kosketus maaperään tai kosteaan betoniin</a:t>
            </a:r>
          </a:p>
          <a:p>
            <a:r>
              <a:rPr lang="fi-FI" sz="3200" dirty="0"/>
              <a:t>betonilaatan päällä olevan puukoolauksen kosteus heikon lämmöneristyksen tai liian tiiviin päällysteen vuoksi.</a:t>
            </a:r>
          </a:p>
          <a:p>
            <a:pPr marL="0" indent="0">
              <a:buNone/>
            </a:pPr>
            <a:endParaRPr lang="fi-FI" sz="3200" dirty="0"/>
          </a:p>
          <a:p>
            <a:pPr marL="0" indent="0">
              <a:buNone/>
            </a:pPr>
            <a:r>
              <a:rPr lang="fi-FI" sz="3600" dirty="0"/>
              <a:t>Korjaaminen:</a:t>
            </a:r>
          </a:p>
          <a:p>
            <a:r>
              <a:rPr lang="fi-FI" sz="3200" dirty="0"/>
              <a:t>vaurioituneiden lattia- ja seinärakenteiden ja lämmöneristeiden vaihtaminen</a:t>
            </a:r>
          </a:p>
          <a:p>
            <a:r>
              <a:rPr lang="fi-FI" sz="3200" dirty="0"/>
              <a:t>lattian uuden koolauksen alle kosteudeneristyskaistojen asentaminen </a:t>
            </a:r>
          </a:p>
          <a:p>
            <a:r>
              <a:rPr lang="fi-FI" sz="3200" dirty="0"/>
              <a:t>kosteudeneristeen asentaminen alajuoksun ja korotuksen väliin</a:t>
            </a:r>
          </a:p>
          <a:p>
            <a:r>
              <a:rPr lang="fi-FI" sz="3200" dirty="0"/>
              <a:t>alapohjan saumakohtien ja läpivientien tiivistys</a:t>
            </a:r>
            <a:br>
              <a:rPr lang="fi-FI" sz="3200" dirty="0"/>
            </a:br>
            <a:r>
              <a:rPr lang="fi-FI" sz="3200" dirty="0"/>
              <a:t>(pelkkä tiivistys on vain väliaikainen vaihtoehto).</a:t>
            </a:r>
          </a:p>
        </p:txBody>
      </p:sp>
      <p:sp>
        <p:nvSpPr>
          <p:cNvPr id="4" name="Date Placeholder 3">
            <a:extLst>
              <a:ext uri="{FF2B5EF4-FFF2-40B4-BE49-F238E27FC236}">
                <a16:creationId xmlns:a16="http://schemas.microsoft.com/office/drawing/2014/main" id="{C8FB7E60-CB42-4D3D-9E94-33500610A31C}"/>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2265F461-058D-4CDD-A13C-1AAD4D27126E}"/>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AAE9093F-A85F-4F7D-95E4-734D2AC93EDA}"/>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Tree>
    <p:extLst>
      <p:ext uri="{BB962C8B-B14F-4D97-AF65-F5344CB8AC3E}">
        <p14:creationId xmlns:p14="http://schemas.microsoft.com/office/powerpoint/2010/main" val="18516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Ikkunoiden korjaaminen</a:t>
            </a:r>
          </a:p>
        </p:txBody>
      </p:sp>
      <p:sp>
        <p:nvSpPr>
          <p:cNvPr id="3" name="Content Placeholder 2"/>
          <p:cNvSpPr>
            <a:spLocks noGrp="1"/>
          </p:cNvSpPr>
          <p:nvPr>
            <p:ph idx="1"/>
          </p:nvPr>
        </p:nvSpPr>
        <p:spPr>
          <a:xfrm>
            <a:off x="468313" y="1268760"/>
            <a:ext cx="8229601" cy="5112990"/>
          </a:xfrm>
        </p:spPr>
        <p:txBody>
          <a:bodyPr>
            <a:normAutofit lnSpcReduction="10000"/>
          </a:bodyPr>
          <a:lstStyle/>
          <a:p>
            <a:pPr marL="0" indent="0">
              <a:buNone/>
            </a:pPr>
            <a:r>
              <a:rPr lang="fi-FI" sz="2200" b="1" dirty="0"/>
              <a:t>Ikkunavälin puutteellinen tuulettuminen, ilmanvaihdon ongelmat tai sisäpuolen tiivisteiden vuotaminen voivat johtaa sisäilman kosteuden tiivistymiseen ikkunoiden pintaan ja ikkunoiden huurtumiseen.</a:t>
            </a:r>
          </a:p>
          <a:p>
            <a:r>
              <a:rPr lang="fi-FI" sz="2200" dirty="0"/>
              <a:t>Haurastunut kittaus tai lasituslistojen ja tiivistysmassan vuotaminen voivat aiheuttaa ikkunapuitteiden lahoamista.</a:t>
            </a:r>
          </a:p>
          <a:p>
            <a:r>
              <a:rPr lang="fi-FI" sz="2200" dirty="0"/>
              <a:t>Korjaustoimenpiteitä mm:</a:t>
            </a:r>
          </a:p>
          <a:p>
            <a:pPr lvl="1"/>
            <a:r>
              <a:rPr lang="fi-FI" sz="1900" dirty="0"/>
              <a:t>tiivisteiden ja lasituslistojen vaihtaminen</a:t>
            </a:r>
          </a:p>
          <a:p>
            <a:pPr lvl="1"/>
            <a:r>
              <a:rPr lang="fi-FI" sz="1900" dirty="0"/>
              <a:t>lahovaurioituneiden puitteiden osien vaihto</a:t>
            </a:r>
          </a:p>
          <a:p>
            <a:pPr lvl="1"/>
            <a:r>
              <a:rPr lang="fi-FI" sz="1900" dirty="0"/>
              <a:t>pellitysten ja niiden liitosten korjaaminen vedenpitäviksi.</a:t>
            </a:r>
          </a:p>
          <a:p>
            <a:r>
              <a:rPr lang="fi-FI" sz="2400" dirty="0"/>
              <a:t>Puualumiini-ikkunoiden korjauksissa on huomioitava</a:t>
            </a:r>
          </a:p>
          <a:p>
            <a:pPr lvl="1"/>
            <a:r>
              <a:rPr lang="fi-FI" sz="2000" dirty="0"/>
              <a:t>alumiiniosien ja puun välisen raon tuulettuminen</a:t>
            </a:r>
          </a:p>
          <a:p>
            <a:pPr lvl="1"/>
            <a:r>
              <a:rPr lang="fi-FI" sz="2000" dirty="0"/>
              <a:t>kondenssiveden poistuminen</a:t>
            </a:r>
          </a:p>
          <a:p>
            <a:pPr lvl="1"/>
            <a:r>
              <a:rPr lang="fi-FI" sz="2000" dirty="0"/>
              <a:t>kiinnitystarvikkeiden yhteensopivuus alumiinin kanssa.</a:t>
            </a:r>
            <a:endParaRPr lang="fi-FI" dirty="0"/>
          </a:p>
        </p:txBody>
      </p:sp>
      <p:sp>
        <p:nvSpPr>
          <p:cNvPr id="4" name="Date Placeholder 3">
            <a:extLst>
              <a:ext uri="{FF2B5EF4-FFF2-40B4-BE49-F238E27FC236}">
                <a16:creationId xmlns:a16="http://schemas.microsoft.com/office/drawing/2014/main" id="{0CD720A7-103B-4BF4-8577-9B1222053D96}"/>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D5636D81-B044-432D-857E-263AE219E635}"/>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C9707FFB-49F3-4DB8-B07E-F6A1869A777E}"/>
              </a:ext>
            </a:extLst>
          </p:cNvPr>
          <p:cNvSpPr>
            <a:spLocks noGrp="1"/>
          </p:cNvSpPr>
          <p:nvPr>
            <p:ph type="sldNum" sz="quarter" idx="4"/>
          </p:nvPr>
        </p:nvSpPr>
        <p:spPr/>
        <p:txBody>
          <a:bodyPr/>
          <a:lstStyle/>
          <a:p>
            <a:fld id="{0168ACF4-E7A5-495E-8C31-8E9E3D5B0BFC}" type="slidenum">
              <a:rPr lang="fi-FI" smtClean="0"/>
              <a:pPr/>
              <a:t>17</a:t>
            </a:fld>
            <a:endParaRPr lang="fi-FI" dirty="0"/>
          </a:p>
        </p:txBody>
      </p:sp>
    </p:spTree>
    <p:extLst>
      <p:ext uri="{BB962C8B-B14F-4D97-AF65-F5344CB8AC3E}">
        <p14:creationId xmlns:p14="http://schemas.microsoft.com/office/powerpoint/2010/main" val="12330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Ikkunoiden uusiminen ja lisäpuite</a:t>
            </a:r>
          </a:p>
        </p:txBody>
      </p:sp>
      <p:sp>
        <p:nvSpPr>
          <p:cNvPr id="3" name="Content Placeholder 2"/>
          <p:cNvSpPr>
            <a:spLocks noGrp="1"/>
          </p:cNvSpPr>
          <p:nvPr>
            <p:ph idx="1"/>
          </p:nvPr>
        </p:nvSpPr>
        <p:spPr>
          <a:xfrm>
            <a:off x="457200" y="1773239"/>
            <a:ext cx="8229600" cy="4032250"/>
          </a:xfrm>
        </p:spPr>
        <p:txBody>
          <a:bodyPr>
            <a:normAutofit fontScale="85000" lnSpcReduction="10000"/>
          </a:bodyPr>
          <a:lstStyle/>
          <a:p>
            <a:r>
              <a:rPr lang="fi-FI" sz="2400" dirty="0"/>
              <a:t>Uusi ikkuna tulisi sijoittaa vanhan ikkunan kohdalle</a:t>
            </a:r>
          </a:p>
          <a:p>
            <a:r>
              <a:rPr lang="fi-FI" sz="2400" dirty="0"/>
              <a:t>Mikäli poiston yhteydessä lisätään lämmöneristeen määrää, tulee ikkuna sijoittaa lämmöneristeen kanssa samaan syvyyteen.</a:t>
            </a:r>
          </a:p>
          <a:p>
            <a:r>
              <a:rPr lang="fi-FI" sz="2400" dirty="0"/>
              <a:t>Vanha ikkuna joko vaihdetaan karmeineen ja tai vanha karmi voidaan ohentaa veistämällä ja uusi karmi kiinnitetään tämän päälle.</a:t>
            </a:r>
          </a:p>
          <a:p>
            <a:r>
              <a:rPr lang="fi-FI" sz="2400" dirty="0"/>
              <a:t>Karmeineen vaihto soveltuu erityisesti, jos myös  rakennuksen julkisivu uusitaan. </a:t>
            </a:r>
          </a:p>
          <a:p>
            <a:r>
              <a:rPr lang="fi-FI" sz="2400" dirty="0"/>
              <a:t>Karmin veistäminen tulee kyseeseen, jos poistaminen voi vaurioittaa julkisivua tai on muuten vaikea tehdä. </a:t>
            </a:r>
          </a:p>
          <a:p>
            <a:r>
              <a:rPr lang="fi-FI" sz="2400" dirty="0"/>
              <a:t>Lisäpuite voidaan asentaa ikkunan sisäpuolelle, ulkopuolelle tai puitteiden väliin. Sisäpuolelle ja väliin asennettavissa lisäpuitteissa on tiivistykseen kiinnitettävä erityistä huomiota.</a:t>
            </a:r>
          </a:p>
          <a:p>
            <a:pPr marL="266700" lvl="1" indent="0">
              <a:buNone/>
            </a:pPr>
            <a:endParaRPr lang="fi-FI" sz="1400" dirty="0"/>
          </a:p>
          <a:p>
            <a:pPr marL="539750" lvl="2" indent="0">
              <a:buNone/>
            </a:pPr>
            <a:endParaRPr lang="fi-FI" dirty="0"/>
          </a:p>
        </p:txBody>
      </p:sp>
      <p:sp>
        <p:nvSpPr>
          <p:cNvPr id="4" name="Date Placeholder 3">
            <a:extLst>
              <a:ext uri="{FF2B5EF4-FFF2-40B4-BE49-F238E27FC236}">
                <a16:creationId xmlns:a16="http://schemas.microsoft.com/office/drawing/2014/main" id="{36191554-E6F2-4855-9BAF-EA2A675490B9}"/>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B7E47A75-71A3-46E8-9F4E-DD71C8D95BB3}"/>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1244B478-FC63-4F8E-A5F5-9FB2C05A8A1D}"/>
              </a:ext>
            </a:extLst>
          </p:cNvPr>
          <p:cNvSpPr>
            <a:spLocks noGrp="1"/>
          </p:cNvSpPr>
          <p:nvPr>
            <p:ph type="sldNum" sz="quarter" idx="4"/>
          </p:nvPr>
        </p:nvSpPr>
        <p:spPr/>
        <p:txBody>
          <a:bodyPr/>
          <a:lstStyle/>
          <a:p>
            <a:fld id="{0168ACF4-E7A5-495E-8C31-8E9E3D5B0BFC}" type="slidenum">
              <a:rPr lang="fi-FI" smtClean="0"/>
              <a:pPr/>
              <a:t>18</a:t>
            </a:fld>
            <a:endParaRPr lang="fi-FI" dirty="0"/>
          </a:p>
        </p:txBody>
      </p:sp>
    </p:spTree>
    <p:extLst>
      <p:ext uri="{BB962C8B-B14F-4D97-AF65-F5344CB8AC3E}">
        <p14:creationId xmlns:p14="http://schemas.microsoft.com/office/powerpoint/2010/main" val="34342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Parvekelasitus lisää energiatehokkuutta</a:t>
            </a:r>
          </a:p>
        </p:txBody>
      </p:sp>
      <p:sp>
        <p:nvSpPr>
          <p:cNvPr id="3" name="Content Placeholder 2"/>
          <p:cNvSpPr>
            <a:spLocks noGrp="1"/>
          </p:cNvSpPr>
          <p:nvPr>
            <p:ph idx="1"/>
          </p:nvPr>
        </p:nvSpPr>
        <p:spPr/>
        <p:txBody>
          <a:bodyPr>
            <a:normAutofit lnSpcReduction="10000"/>
          </a:bodyPr>
          <a:lstStyle/>
          <a:p>
            <a:r>
              <a:rPr lang="fi-FI" sz="2400" dirty="0"/>
              <a:t>Parvekelasitus lisää parvekkeen lämmön- ja äänen-eristystä sekä  vähentää vedontunnetta ja parvekkeen huoltotarvetta.</a:t>
            </a:r>
          </a:p>
          <a:p>
            <a:r>
              <a:rPr lang="fi-FI" sz="2400" dirty="0"/>
              <a:t>Tehdään joko kiinteänä rakenteena, jossa on avattava tuuletusosa tai lasitusjärjestelmällä, joka voidaan avata kokonaan.</a:t>
            </a:r>
          </a:p>
          <a:p>
            <a:r>
              <a:rPr lang="fi-FI" sz="2400" dirty="0"/>
              <a:t>Parvekkeen tuuletuksesta on huolehdittava, jotta sisältä tuleva kosteus ei tiivisty parvekkeen laseihin tai muihin pintoihin.</a:t>
            </a:r>
          </a:p>
          <a:p>
            <a:r>
              <a:rPr lang="fi-FI" sz="2400" dirty="0"/>
              <a:t>Parvekelasitus lisää myös parvekkeen betonirakenteiden käyttöikää, koska rakenteet pysyvät kuivempina.</a:t>
            </a:r>
          </a:p>
        </p:txBody>
      </p:sp>
      <p:sp>
        <p:nvSpPr>
          <p:cNvPr id="4" name="Date Placeholder 3">
            <a:extLst>
              <a:ext uri="{FF2B5EF4-FFF2-40B4-BE49-F238E27FC236}">
                <a16:creationId xmlns:a16="http://schemas.microsoft.com/office/drawing/2014/main" id="{CFE10D2C-A55A-4997-A8B0-EA01F099E6DC}"/>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C40E26FF-4745-4ECB-86F8-6C4F47C3C2A6}"/>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181B9DCD-E438-498C-8AC0-850879443A9B}"/>
              </a:ext>
            </a:extLst>
          </p:cNvPr>
          <p:cNvSpPr>
            <a:spLocks noGrp="1"/>
          </p:cNvSpPr>
          <p:nvPr>
            <p:ph type="sldNum" sz="quarter" idx="4"/>
          </p:nvPr>
        </p:nvSpPr>
        <p:spPr/>
        <p:txBody>
          <a:bodyPr/>
          <a:lstStyle/>
          <a:p>
            <a:fld id="{0168ACF4-E7A5-495E-8C31-8E9E3D5B0BFC}" type="slidenum">
              <a:rPr lang="fi-FI" smtClean="0"/>
              <a:pPr/>
              <a:t>19</a:t>
            </a:fld>
            <a:endParaRPr lang="fi-FI" dirty="0"/>
          </a:p>
        </p:txBody>
      </p:sp>
    </p:spTree>
    <p:extLst>
      <p:ext uri="{BB962C8B-B14F-4D97-AF65-F5344CB8AC3E}">
        <p14:creationId xmlns:p14="http://schemas.microsoft.com/office/powerpoint/2010/main" val="12561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476250"/>
            <a:ext cx="8208144" cy="1008956"/>
          </a:xfrm>
        </p:spPr>
        <p:txBody>
          <a:bodyPr>
            <a:noAutofit/>
          </a:bodyPr>
          <a:lstStyle/>
          <a:p>
            <a:pPr fontAlgn="base">
              <a:lnSpc>
                <a:spcPct val="100000"/>
              </a:lnSpc>
              <a:spcAft>
                <a:spcPct val="0"/>
              </a:spcAft>
            </a:pPr>
            <a:r>
              <a:rPr lang="fi-FI" altLang="fi-FI" sz="3200" dirty="0">
                <a:latin typeface="Arial" pitchFamily="34" charset="0"/>
                <a:ea typeface="Times New Roman" pitchFamily="18" charset="0"/>
                <a:cs typeface="Arial" pitchFamily="34" charset="0"/>
              </a:rPr>
              <a:t>Energian säästön mahdollisuuksia</a:t>
            </a:r>
            <a:br>
              <a:rPr lang="fi-FI" sz="3200" dirty="0"/>
            </a:br>
            <a:br>
              <a:rPr lang="fi-FI" sz="3200" dirty="0"/>
            </a:br>
            <a:endParaRPr lang="fi-FI" altLang="fi-FI" sz="3200" b="0" dirty="0">
              <a:latin typeface="Arial" pitchFamily="34" charset="0"/>
              <a:cs typeface="Arial" pitchFamily="34" charset="0"/>
            </a:endParaRPr>
          </a:p>
        </p:txBody>
      </p:sp>
      <p:sp>
        <p:nvSpPr>
          <p:cNvPr id="4" name="Content Placeholder 2"/>
          <p:cNvSpPr>
            <a:spLocks noGrp="1"/>
          </p:cNvSpPr>
          <p:nvPr>
            <p:ph idx="1"/>
          </p:nvPr>
        </p:nvSpPr>
        <p:spPr>
          <a:xfrm>
            <a:off x="467544" y="1581912"/>
            <a:ext cx="8208144" cy="4223576"/>
          </a:xfrm>
        </p:spPr>
        <p:txBody>
          <a:bodyPr>
            <a:normAutofit/>
          </a:bodyPr>
          <a:lstStyle/>
          <a:p>
            <a:pPr marL="0" indent="0" fontAlgn="t">
              <a:lnSpc>
                <a:spcPct val="80000"/>
              </a:lnSpc>
              <a:buNone/>
            </a:pPr>
            <a:r>
              <a:rPr lang="fi-FI" sz="2200" b="1" dirty="0">
                <a:cs typeface="Arial" panose="020B0604020202020204" pitchFamily="34" charset="0"/>
              </a:rPr>
              <a:t>Yleensä taloudellisesti kannattavia energian säästötoimenpiteitä:</a:t>
            </a:r>
          </a:p>
          <a:p>
            <a:pPr fontAlgn="t">
              <a:lnSpc>
                <a:spcPct val="80000"/>
              </a:lnSpc>
            </a:pPr>
            <a:r>
              <a:rPr lang="fi-FI" sz="2000" dirty="0">
                <a:cs typeface="Arial" panose="020B0604020202020204" pitchFamily="34" charset="0"/>
              </a:rPr>
              <a:t>yläpohjien lisäeristäminen</a:t>
            </a:r>
          </a:p>
          <a:p>
            <a:pPr fontAlgn="t">
              <a:lnSpc>
                <a:spcPct val="80000"/>
              </a:lnSpc>
            </a:pPr>
            <a:r>
              <a:rPr lang="fi-FI" sz="2000" dirty="0">
                <a:cs typeface="Arial" panose="020B0604020202020204" pitchFamily="34" charset="0"/>
              </a:rPr>
              <a:t>ulkoseinien lisäeristäminen</a:t>
            </a:r>
          </a:p>
          <a:p>
            <a:pPr fontAlgn="t">
              <a:lnSpc>
                <a:spcPct val="80000"/>
              </a:lnSpc>
            </a:pPr>
            <a:r>
              <a:rPr lang="fi-FI" sz="2000" dirty="0">
                <a:cs typeface="Arial" panose="020B0604020202020204" pitchFamily="34" charset="0"/>
              </a:rPr>
              <a:t>ikkunoiden ja ulko-ovien korjaaminen ja vaihtaminen</a:t>
            </a:r>
          </a:p>
          <a:p>
            <a:pPr fontAlgn="t">
              <a:lnSpc>
                <a:spcPct val="80000"/>
              </a:lnSpc>
            </a:pPr>
            <a:r>
              <a:rPr lang="fi-FI" sz="2000" dirty="0">
                <a:cs typeface="Arial" panose="020B0604020202020204" pitchFamily="34" charset="0"/>
              </a:rPr>
              <a:t>rakenteiden tiivistäminen</a:t>
            </a:r>
          </a:p>
          <a:p>
            <a:pPr fontAlgn="t">
              <a:lnSpc>
                <a:spcPct val="80000"/>
              </a:lnSpc>
            </a:pPr>
            <a:r>
              <a:rPr lang="fi-FI" sz="2000" dirty="0">
                <a:cs typeface="Arial" panose="020B0604020202020204" pitchFamily="34" charset="0"/>
              </a:rPr>
              <a:t>mahdollisesti alapohjien lisäeristäminen</a:t>
            </a:r>
          </a:p>
          <a:p>
            <a:pPr marL="0" indent="0" fontAlgn="t">
              <a:lnSpc>
                <a:spcPct val="80000"/>
              </a:lnSpc>
              <a:buNone/>
            </a:pPr>
            <a:endParaRPr lang="fi-FI" sz="2200" dirty="0">
              <a:cs typeface="Arial" panose="020B0604020202020204" pitchFamily="34" charset="0"/>
            </a:endParaRPr>
          </a:p>
          <a:p>
            <a:pPr marL="0" indent="0" fontAlgn="t">
              <a:lnSpc>
                <a:spcPct val="80000"/>
              </a:lnSpc>
              <a:buNone/>
            </a:pPr>
            <a:r>
              <a:rPr lang="fi-FI" sz="2200" b="1" dirty="0">
                <a:cs typeface="Arial" panose="020B0604020202020204" pitchFamily="34" charset="0"/>
              </a:rPr>
              <a:t>Käyttötottumukset vaikuttavat suuresti energian käyttöön:</a:t>
            </a:r>
          </a:p>
          <a:p>
            <a:pPr fontAlgn="t">
              <a:lnSpc>
                <a:spcPct val="80000"/>
              </a:lnSpc>
            </a:pPr>
            <a:r>
              <a:rPr lang="fi-FI" sz="2000" dirty="0">
                <a:cs typeface="Arial" panose="020B0604020202020204" pitchFamily="34" charset="0"/>
              </a:rPr>
              <a:t>lämmön tunne ja  lämpöviihtyvyys vaikuttavat lämmitystarpeeseen</a:t>
            </a:r>
          </a:p>
          <a:p>
            <a:pPr fontAlgn="t">
              <a:lnSpc>
                <a:spcPct val="80000"/>
              </a:lnSpc>
            </a:pPr>
            <a:r>
              <a:rPr lang="fi-FI" sz="2000" dirty="0">
                <a:cs typeface="Arial" panose="020B0604020202020204" pitchFamily="34" charset="0"/>
              </a:rPr>
              <a:t>lämpösäteily lisää lämmön tunnetta ja ilman virtaus vähentää sitä </a:t>
            </a:r>
          </a:p>
          <a:p>
            <a:pPr fontAlgn="t">
              <a:lnSpc>
                <a:spcPct val="80000"/>
              </a:lnSpc>
            </a:pPr>
            <a:r>
              <a:rPr lang="fi-FI" sz="2000" dirty="0">
                <a:cs typeface="Arial" panose="020B0604020202020204" pitchFamily="34" charset="0"/>
              </a:rPr>
              <a:t>energian käytön seuranta on tärkeää erityisesti talotekniikan  järjestelmien muutostöiden jälkeen.</a:t>
            </a:r>
          </a:p>
          <a:p>
            <a:pPr fontAlgn="t"/>
            <a:endParaRPr lang="fi-FI" dirty="0"/>
          </a:p>
          <a:p>
            <a:pPr fontAlgn="t"/>
            <a:endParaRPr lang="fi-FI" dirty="0"/>
          </a:p>
          <a:p>
            <a:pPr fontAlgn="t"/>
            <a:endParaRPr lang="fi-FI" dirty="0"/>
          </a:p>
          <a:p>
            <a:pPr fontAlgn="t"/>
            <a:endParaRPr lang="fi-FI" dirty="0"/>
          </a:p>
          <a:p>
            <a:endParaRPr lang="fi-FI" dirty="0"/>
          </a:p>
        </p:txBody>
      </p:sp>
      <p:sp>
        <p:nvSpPr>
          <p:cNvPr id="3" name="Date Placeholder 2">
            <a:extLst>
              <a:ext uri="{FF2B5EF4-FFF2-40B4-BE49-F238E27FC236}">
                <a16:creationId xmlns:a16="http://schemas.microsoft.com/office/drawing/2014/main" id="{F306DB82-664E-4BCC-9C44-BD94A3BF1185}"/>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DC06A4AB-83B7-4E50-A25C-B8A232000830}"/>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32A35C1F-BCCF-473A-B727-41548D9D3323}"/>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265522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dirty="0"/>
              <a:t>Esimerkki: Home- / energiasaneeraus</a:t>
            </a:r>
          </a:p>
        </p:txBody>
      </p:sp>
      <p:sp>
        <p:nvSpPr>
          <p:cNvPr id="13" name="Sisällön paikkamerkki 1"/>
          <p:cNvSpPr>
            <a:spLocks noGrp="1"/>
          </p:cNvSpPr>
          <p:nvPr>
            <p:ph idx="1"/>
          </p:nvPr>
        </p:nvSpPr>
        <p:spPr>
          <a:xfrm>
            <a:off x="457200" y="1481328"/>
            <a:ext cx="4919472" cy="4324161"/>
          </a:xfrm>
        </p:spPr>
        <p:txBody>
          <a:bodyPr>
            <a:normAutofit fontScale="92500"/>
          </a:bodyPr>
          <a:lstStyle/>
          <a:p>
            <a:pPr marL="0" indent="0">
              <a:buNone/>
            </a:pPr>
            <a:r>
              <a:rPr lang="fi-FI" dirty="0"/>
              <a:t>Lähtötilanne:</a:t>
            </a:r>
          </a:p>
          <a:p>
            <a:r>
              <a:rPr lang="fi-FI" dirty="0"/>
              <a:t>vuonna 1968 rakennettu talo</a:t>
            </a:r>
          </a:p>
          <a:p>
            <a:r>
              <a:rPr lang="fi-FI" dirty="0"/>
              <a:t>alkuperäisen vinolaudoituksen päälle asennettu 5 cm lisälämmöneristys </a:t>
            </a:r>
          </a:p>
          <a:p>
            <a:r>
              <a:rPr lang="fi-FI" dirty="0"/>
              <a:t>vinolaudoituksen alla oleva tervapahvi on homehtunut laajoilta alueilta.</a:t>
            </a:r>
          </a:p>
          <a:p>
            <a:r>
              <a:rPr lang="fi-FI" dirty="0"/>
              <a:t>taloon on rakennettu vuonna 2000 lisäkerros.</a:t>
            </a:r>
          </a:p>
          <a:p>
            <a:endParaRPr lang="fi-FI" dirty="0"/>
          </a:p>
          <a:p>
            <a:endParaRPr lang="fi-FI" dirty="0"/>
          </a:p>
          <a:p>
            <a:pPr lvl="1"/>
            <a:endParaRPr lang="fi-FI" dirty="0"/>
          </a:p>
        </p:txBody>
      </p:sp>
      <p:pic>
        <p:nvPicPr>
          <p:cNvPr id="1032" name="Picture 8" descr="S:\91204_BEEP\Valokuvat\Rantatie 140626\P618003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08103" y="3645024"/>
            <a:ext cx="3248049" cy="2436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91204_BEEP\Valokuvat\Rantatie 140626\P618003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08103" y="1268760"/>
            <a:ext cx="3248050" cy="2312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91204_BEEP\Valokuvat\Rantatie 140626 Heidi\_101310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80497" y="2861657"/>
            <a:ext cx="1451631" cy="144016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D7097E4-23EA-4DF9-828F-2B841A1BFC3A}"/>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C86C15B2-4E63-401D-8DE4-FF38672CB2E9}"/>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4" name="Slide Number Placeholder 3">
            <a:extLst>
              <a:ext uri="{FF2B5EF4-FFF2-40B4-BE49-F238E27FC236}">
                <a16:creationId xmlns:a16="http://schemas.microsoft.com/office/drawing/2014/main" id="{B9D48105-23A8-429C-B3B4-FFEC72BADE5D}"/>
              </a:ext>
            </a:extLst>
          </p:cNvPr>
          <p:cNvSpPr>
            <a:spLocks noGrp="1"/>
          </p:cNvSpPr>
          <p:nvPr>
            <p:ph type="sldNum" sz="quarter" idx="4"/>
          </p:nvPr>
        </p:nvSpPr>
        <p:spPr/>
        <p:txBody>
          <a:bodyPr/>
          <a:lstStyle/>
          <a:p>
            <a:fld id="{0168ACF4-E7A5-495E-8C31-8E9E3D5B0BFC}" type="slidenum">
              <a:rPr lang="fi-FI" smtClean="0"/>
              <a:pPr/>
              <a:t>20</a:t>
            </a:fld>
            <a:endParaRPr lang="fi-FI" dirty="0"/>
          </a:p>
        </p:txBody>
      </p:sp>
    </p:spTree>
    <p:extLst>
      <p:ext uri="{BB962C8B-B14F-4D97-AF65-F5344CB8AC3E}">
        <p14:creationId xmlns:p14="http://schemas.microsoft.com/office/powerpoint/2010/main" val="207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a:t>Vaurioiden syitä</a:t>
            </a:r>
          </a:p>
        </p:txBody>
      </p:sp>
      <p:pic>
        <p:nvPicPr>
          <p:cNvPr id="1029" name="Picture 5" descr="S:\91204_BEEP\Valokuvat\Rantatie 140626 Heidi\_101310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747"/>
          <a:stretch/>
        </p:blipFill>
        <p:spPr bwMode="auto">
          <a:xfrm>
            <a:off x="476606" y="2434515"/>
            <a:ext cx="1882056" cy="1383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91204_BEEP\Valokuvat\Rantatie 140626\P6180041.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5518" y="1291438"/>
            <a:ext cx="1882056"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91204_BEEP\Valokuvat\Rantatie 140805\P717001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70521" y="5149444"/>
            <a:ext cx="1882056" cy="10556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91204_BEEP\Valokuvat\Rantatie 140626\P6180038.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68313" y="3874603"/>
            <a:ext cx="1879261" cy="1202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85143" y="1423628"/>
            <a:ext cx="5990545" cy="830997"/>
          </a:xfrm>
          <a:prstGeom prst="rect">
            <a:avLst/>
          </a:prstGeom>
          <a:noFill/>
        </p:spPr>
        <p:txBody>
          <a:bodyPr wrap="square" rtlCol="0">
            <a:spAutoFit/>
          </a:bodyPr>
          <a:lstStyle/>
          <a:p>
            <a:r>
              <a:rPr lang="fi-FI" sz="2400" dirty="0"/>
              <a:t>tuuletusventtiilien huono tai </a:t>
            </a:r>
            <a:br>
              <a:rPr lang="fi-FI" sz="2400" dirty="0"/>
            </a:br>
            <a:r>
              <a:rPr lang="fi-FI" sz="2400" dirty="0"/>
              <a:t>olematon tiivistys</a:t>
            </a:r>
          </a:p>
        </p:txBody>
      </p:sp>
      <p:sp>
        <p:nvSpPr>
          <p:cNvPr id="17" name="TextBox 16"/>
          <p:cNvSpPr txBox="1"/>
          <p:nvPr/>
        </p:nvSpPr>
        <p:spPr>
          <a:xfrm>
            <a:off x="2685143" y="2710970"/>
            <a:ext cx="5982251" cy="830997"/>
          </a:xfrm>
          <a:prstGeom prst="rect">
            <a:avLst/>
          </a:prstGeom>
          <a:noFill/>
        </p:spPr>
        <p:txBody>
          <a:bodyPr wrap="square" rtlCol="0">
            <a:spAutoFit/>
          </a:bodyPr>
          <a:lstStyle/>
          <a:p>
            <a:r>
              <a:rPr lang="fi-FI" sz="2400" dirty="0"/>
              <a:t>sähköasennusten olematon tiivistys </a:t>
            </a:r>
            <a:br>
              <a:rPr lang="fi-FI" sz="2400" dirty="0"/>
            </a:br>
            <a:r>
              <a:rPr lang="fi-FI" sz="2400" dirty="0"/>
              <a:t>höyrynsulkupaperissa</a:t>
            </a:r>
          </a:p>
        </p:txBody>
      </p:sp>
      <p:sp>
        <p:nvSpPr>
          <p:cNvPr id="18" name="TextBox 17"/>
          <p:cNvSpPr txBox="1"/>
          <p:nvPr/>
        </p:nvSpPr>
        <p:spPr>
          <a:xfrm>
            <a:off x="2685143" y="4060236"/>
            <a:ext cx="5982250" cy="830997"/>
          </a:xfrm>
          <a:prstGeom prst="rect">
            <a:avLst/>
          </a:prstGeom>
          <a:noFill/>
        </p:spPr>
        <p:txBody>
          <a:bodyPr wrap="square" rtlCol="0">
            <a:spAutoFit/>
          </a:bodyPr>
          <a:lstStyle/>
          <a:p>
            <a:r>
              <a:rPr lang="fi-FI" sz="2400" dirty="0"/>
              <a:t>höyrynsulun puuttuminen kokonaan </a:t>
            </a:r>
            <a:br>
              <a:rPr lang="fi-FI" sz="2400" dirty="0"/>
            </a:br>
            <a:r>
              <a:rPr lang="fi-FI" sz="2400" dirty="0"/>
              <a:t>tuulikaapin kohdalta</a:t>
            </a:r>
          </a:p>
        </p:txBody>
      </p:sp>
      <p:sp>
        <p:nvSpPr>
          <p:cNvPr id="19" name="TextBox 18"/>
          <p:cNvSpPr txBox="1"/>
          <p:nvPr/>
        </p:nvSpPr>
        <p:spPr>
          <a:xfrm>
            <a:off x="2685143" y="5261776"/>
            <a:ext cx="5982250" cy="830997"/>
          </a:xfrm>
          <a:prstGeom prst="rect">
            <a:avLst/>
          </a:prstGeom>
          <a:noFill/>
        </p:spPr>
        <p:txBody>
          <a:bodyPr wrap="square" rtlCol="0">
            <a:spAutoFit/>
          </a:bodyPr>
          <a:lstStyle/>
          <a:p>
            <a:r>
              <a:rPr lang="fi-FI" sz="2400" dirty="0"/>
              <a:t>materiaalien </a:t>
            </a:r>
            <a:br>
              <a:rPr lang="fi-FI" sz="2400" dirty="0"/>
            </a:br>
            <a:r>
              <a:rPr lang="fi-FI" sz="2400" dirty="0"/>
              <a:t>ikääntyminen</a:t>
            </a:r>
          </a:p>
        </p:txBody>
      </p:sp>
      <p:sp>
        <p:nvSpPr>
          <p:cNvPr id="2" name="Date Placeholder 1">
            <a:extLst>
              <a:ext uri="{FF2B5EF4-FFF2-40B4-BE49-F238E27FC236}">
                <a16:creationId xmlns:a16="http://schemas.microsoft.com/office/drawing/2014/main" id="{6B83C6E6-4770-4DC5-B489-7CC2A3B9350E}"/>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3BBD926D-5623-452A-B4DA-DE95588B030B}"/>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4" name="Slide Number Placeholder 3">
            <a:extLst>
              <a:ext uri="{FF2B5EF4-FFF2-40B4-BE49-F238E27FC236}">
                <a16:creationId xmlns:a16="http://schemas.microsoft.com/office/drawing/2014/main" id="{A3CBC838-DD77-4EB2-BD85-F7E3F9FE66B3}"/>
              </a:ext>
            </a:extLst>
          </p:cNvPr>
          <p:cNvSpPr>
            <a:spLocks noGrp="1"/>
          </p:cNvSpPr>
          <p:nvPr>
            <p:ph type="sldNum" sz="quarter" idx="4"/>
          </p:nvPr>
        </p:nvSpPr>
        <p:spPr/>
        <p:txBody>
          <a:bodyPr/>
          <a:lstStyle/>
          <a:p>
            <a:fld id="{0168ACF4-E7A5-495E-8C31-8E9E3D5B0BFC}" type="slidenum">
              <a:rPr lang="fi-FI" smtClean="0"/>
              <a:pPr/>
              <a:t>21</a:t>
            </a:fld>
            <a:endParaRPr lang="fi-FI" dirty="0"/>
          </a:p>
        </p:txBody>
      </p:sp>
    </p:spTree>
    <p:extLst>
      <p:ext uri="{BB962C8B-B14F-4D97-AF65-F5344CB8AC3E}">
        <p14:creationId xmlns:p14="http://schemas.microsoft.com/office/powerpoint/2010/main" val="10614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a:t>Lämmöneristyksen puutteita</a:t>
            </a:r>
          </a:p>
        </p:txBody>
      </p:sp>
      <p:pic>
        <p:nvPicPr>
          <p:cNvPr id="2050" name="Picture 2" descr="S:\91204_BEEP\Valokuvat\Rantatie 140626 Heidi\_1013099.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6400" y="3106326"/>
            <a:ext cx="2565215" cy="15081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Rantatie 140626\P6250068.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 y="4689383"/>
            <a:ext cx="1286437" cy="1475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91204_BEEP\Valokuvat\Rantatie 140626\P6250069.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834552" y="4722761"/>
            <a:ext cx="1155781" cy="14154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S:\91204_BEEP\Valokuvat\Rantatie 140626\P618003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66400" y="1212752"/>
            <a:ext cx="2565214" cy="18187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0416" y="5012604"/>
            <a:ext cx="432048"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Connector 8"/>
          <p:cNvCxnSpPr>
            <a:cxnSpLocks/>
            <a:stCxn id="7" idx="3"/>
            <a:endCxn id="2051" idx="3"/>
          </p:cNvCxnSpPr>
          <p:nvPr/>
        </p:nvCxnSpPr>
        <p:spPr>
          <a:xfrm>
            <a:off x="1042464" y="5264632"/>
            <a:ext cx="701173" cy="1624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97785" y="1614292"/>
            <a:ext cx="5498215" cy="1015663"/>
          </a:xfrm>
          <a:prstGeom prst="rect">
            <a:avLst/>
          </a:prstGeom>
          <a:noFill/>
        </p:spPr>
        <p:txBody>
          <a:bodyPr wrap="square" rtlCol="0">
            <a:spAutoFit/>
          </a:bodyPr>
          <a:lstStyle/>
          <a:p>
            <a:r>
              <a:rPr lang="fi-FI" sz="2000" dirty="0"/>
              <a:t>Yläpohjan liitoksen tuulensuojaus on heikko </a:t>
            </a:r>
            <a:br>
              <a:rPr lang="fi-FI" sz="2000" dirty="0"/>
            </a:br>
            <a:r>
              <a:rPr lang="fi-FI" sz="2000" dirty="0"/>
              <a:t>– rakenteessa lämpiävän ilman konvektio ulkoilmaan.</a:t>
            </a:r>
          </a:p>
        </p:txBody>
      </p:sp>
      <p:sp>
        <p:nvSpPr>
          <p:cNvPr id="18" name="TextBox 17"/>
          <p:cNvSpPr txBox="1"/>
          <p:nvPr/>
        </p:nvSpPr>
        <p:spPr>
          <a:xfrm>
            <a:off x="3255489" y="3506435"/>
            <a:ext cx="5431311" cy="707886"/>
          </a:xfrm>
          <a:prstGeom prst="rect">
            <a:avLst/>
          </a:prstGeom>
          <a:noFill/>
        </p:spPr>
        <p:txBody>
          <a:bodyPr wrap="square" rtlCol="0">
            <a:spAutoFit/>
          </a:bodyPr>
          <a:lstStyle/>
          <a:p>
            <a:r>
              <a:rPr lang="fi-FI" sz="2000" dirty="0"/>
              <a:t>Mineraalivillat eivät ole tiiviisti pintoja vasten </a:t>
            </a:r>
            <a:br>
              <a:rPr lang="fi-FI" sz="2000" dirty="0"/>
            </a:br>
            <a:r>
              <a:rPr lang="fi-FI" sz="2000" dirty="0"/>
              <a:t>– sisäinen konvektio.</a:t>
            </a:r>
          </a:p>
        </p:txBody>
      </p:sp>
      <p:sp>
        <p:nvSpPr>
          <p:cNvPr id="19" name="TextBox 18"/>
          <p:cNvSpPr txBox="1"/>
          <p:nvPr/>
        </p:nvSpPr>
        <p:spPr>
          <a:xfrm>
            <a:off x="3255264" y="4759604"/>
            <a:ext cx="5440736" cy="1015663"/>
          </a:xfrm>
          <a:prstGeom prst="rect">
            <a:avLst/>
          </a:prstGeom>
          <a:noFill/>
        </p:spPr>
        <p:txBody>
          <a:bodyPr wrap="square" rtlCol="0">
            <a:spAutoFit/>
          </a:bodyPr>
          <a:lstStyle/>
          <a:p>
            <a:r>
              <a:rPr lang="fi-FI" sz="2000" dirty="0"/>
              <a:t>Mineraalivillat eivät täytä runkoväliä, ilma kiertää rakenteen sisällä lämpimän ja kylmän pinnan välillä – voimakas sisäinen konvektio.</a:t>
            </a:r>
          </a:p>
        </p:txBody>
      </p:sp>
      <p:sp>
        <p:nvSpPr>
          <p:cNvPr id="2" name="Date Placeholder 1">
            <a:extLst>
              <a:ext uri="{FF2B5EF4-FFF2-40B4-BE49-F238E27FC236}">
                <a16:creationId xmlns:a16="http://schemas.microsoft.com/office/drawing/2014/main" id="{CDBE12D2-42A9-4C9C-B598-170F53FA3486}"/>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DFCD8688-9786-4048-8386-086E631CC793}"/>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4" name="Slide Number Placeholder 3">
            <a:extLst>
              <a:ext uri="{FF2B5EF4-FFF2-40B4-BE49-F238E27FC236}">
                <a16:creationId xmlns:a16="http://schemas.microsoft.com/office/drawing/2014/main" id="{0DA7FEEF-C88C-4D3C-AE3B-CCEC04E36B1F}"/>
              </a:ext>
            </a:extLst>
          </p:cNvPr>
          <p:cNvSpPr>
            <a:spLocks noGrp="1"/>
          </p:cNvSpPr>
          <p:nvPr>
            <p:ph type="sldNum" sz="quarter" idx="4"/>
          </p:nvPr>
        </p:nvSpPr>
        <p:spPr/>
        <p:txBody>
          <a:bodyPr/>
          <a:lstStyle/>
          <a:p>
            <a:fld id="{0168ACF4-E7A5-495E-8C31-8E9E3D5B0BFC}" type="slidenum">
              <a:rPr lang="fi-FI" smtClean="0"/>
              <a:pPr/>
              <a:t>22</a:t>
            </a:fld>
            <a:endParaRPr lang="fi-FI" dirty="0"/>
          </a:p>
        </p:txBody>
      </p:sp>
    </p:spTree>
    <p:extLst>
      <p:ext uri="{BB962C8B-B14F-4D97-AF65-F5344CB8AC3E}">
        <p14:creationId xmlns:p14="http://schemas.microsoft.com/office/powerpoint/2010/main" val="420690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a:t>Korjaus</a:t>
            </a:r>
          </a:p>
        </p:txBody>
      </p:sp>
      <p:pic>
        <p:nvPicPr>
          <p:cNvPr id="3075" name="Picture 3" descr="S:\91204_BEEP\Valokuvat\Rantatie 140626\P6240046.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8538" y="1346823"/>
            <a:ext cx="1815665" cy="16059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91204_BEEP\Valokuvat\Rantatie 140626\P6240049.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8539" y="4653136"/>
            <a:ext cx="1815665" cy="15570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91204_BEEP\Valokuvat\Rantatie 140626\P624005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8539" y="3017688"/>
            <a:ext cx="1815665" cy="14954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51176" y="1410831"/>
            <a:ext cx="6104285" cy="4524315"/>
          </a:xfrm>
          <a:prstGeom prst="rect">
            <a:avLst/>
          </a:prstGeom>
          <a:noFill/>
        </p:spPr>
        <p:txBody>
          <a:bodyPr wrap="square" rtlCol="0">
            <a:spAutoFit/>
          </a:bodyPr>
          <a:lstStyle/>
          <a:p>
            <a:pPr marL="342900" indent="-342900">
              <a:buFont typeface="Arial" panose="020B0604020202020204" pitchFamily="34" charset="0"/>
              <a:buChar char="•"/>
            </a:pPr>
            <a:r>
              <a:rPr lang="fi-FI" sz="2400" dirty="0"/>
              <a:t>Homehtuneiden eristeiden poisto ja puurungon puhdistus homeesta </a:t>
            </a:r>
            <a:br>
              <a:rPr lang="fi-FI" sz="2400" dirty="0"/>
            </a:br>
            <a:r>
              <a:rPr lang="fi-FI" sz="2400" dirty="0"/>
              <a:t>kutterilla ja kaapimalla.</a:t>
            </a:r>
          </a:p>
          <a:p>
            <a:pPr marL="342900" indent="-342900">
              <a:buFont typeface="Arial" panose="020B0604020202020204" pitchFamily="34" charset="0"/>
              <a:buChar char="•"/>
            </a:pPr>
            <a:r>
              <a:rPr lang="fi-FI" sz="2400" dirty="0"/>
              <a:t>Uuden lämmöneristeen asennus. </a:t>
            </a:r>
          </a:p>
          <a:p>
            <a:pPr marL="342900" indent="-342900">
              <a:buFont typeface="Arial" panose="020B0604020202020204" pitchFamily="34" charset="0"/>
              <a:buChar char="•"/>
            </a:pPr>
            <a:r>
              <a:rPr lang="fi-FI" sz="2400" dirty="0"/>
              <a:t>Tiivis rakenne saavutetaan vaahdottamalla saumat kahdessa vaiheessa.</a:t>
            </a:r>
          </a:p>
          <a:p>
            <a:pPr marL="342900" indent="-342900">
              <a:buFont typeface="Arial" panose="020B0604020202020204" pitchFamily="34" charset="0"/>
              <a:buChar char="•"/>
            </a:pPr>
            <a:r>
              <a:rPr lang="fi-FI" sz="2400" dirty="0"/>
              <a:t>Korjauksella seinän lämmöneristävyys </a:t>
            </a:r>
            <a:r>
              <a:rPr lang="fi-FI" sz="2400" dirty="0" err="1"/>
              <a:t>tuplaantui</a:t>
            </a:r>
            <a:r>
              <a:rPr lang="fi-FI" sz="2400" dirty="0"/>
              <a:t> (u-arvo 0,44 →0,22) ja </a:t>
            </a:r>
            <a:br>
              <a:rPr lang="fi-FI" sz="2400" dirty="0"/>
            </a:br>
            <a:r>
              <a:rPr lang="fi-FI" sz="2400" dirty="0"/>
              <a:t>tiiveys parani moninkertaiseksi.</a:t>
            </a:r>
          </a:p>
          <a:p>
            <a:pPr marL="342900" indent="-342900">
              <a:buFont typeface="Arial" panose="020B0604020202020204" pitchFamily="34" charset="0"/>
              <a:buChar char="•"/>
            </a:pPr>
            <a:endParaRPr lang="fi-FI" sz="2400" dirty="0"/>
          </a:p>
          <a:p>
            <a:endParaRPr lang="fi-FI" sz="2400" dirty="0"/>
          </a:p>
        </p:txBody>
      </p:sp>
      <p:sp>
        <p:nvSpPr>
          <p:cNvPr id="2" name="Date Placeholder 1">
            <a:extLst>
              <a:ext uri="{FF2B5EF4-FFF2-40B4-BE49-F238E27FC236}">
                <a16:creationId xmlns:a16="http://schemas.microsoft.com/office/drawing/2014/main" id="{DAAB55B6-5A3E-4EC5-8343-528FC3294058}"/>
              </a:ext>
            </a:extLst>
          </p:cNvPr>
          <p:cNvSpPr>
            <a:spLocks noGrp="1"/>
          </p:cNvSpPr>
          <p:nvPr>
            <p:ph type="dt" sz="half" idx="2"/>
          </p:nvPr>
        </p:nvSpPr>
        <p:spPr/>
        <p:txBody>
          <a:bodyPr/>
          <a:lstStyle/>
          <a:p>
            <a:r>
              <a:rPr lang="fi-FI"/>
              <a:t>2019</a:t>
            </a:r>
            <a:endParaRPr lang="fi-FI" dirty="0"/>
          </a:p>
        </p:txBody>
      </p:sp>
      <p:sp>
        <p:nvSpPr>
          <p:cNvPr id="3" name="Footer Placeholder 2">
            <a:extLst>
              <a:ext uri="{FF2B5EF4-FFF2-40B4-BE49-F238E27FC236}">
                <a16:creationId xmlns:a16="http://schemas.microsoft.com/office/drawing/2014/main" id="{E7521B38-021C-4BBD-AD72-9EF5B6BE1808}"/>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4" name="Slide Number Placeholder 3">
            <a:extLst>
              <a:ext uri="{FF2B5EF4-FFF2-40B4-BE49-F238E27FC236}">
                <a16:creationId xmlns:a16="http://schemas.microsoft.com/office/drawing/2014/main" id="{D966D138-17B1-4153-B89C-81810F754FD4}"/>
              </a:ext>
            </a:extLst>
          </p:cNvPr>
          <p:cNvSpPr>
            <a:spLocks noGrp="1"/>
          </p:cNvSpPr>
          <p:nvPr>
            <p:ph type="sldNum" sz="quarter" idx="4"/>
          </p:nvPr>
        </p:nvSpPr>
        <p:spPr/>
        <p:txBody>
          <a:bodyPr/>
          <a:lstStyle/>
          <a:p>
            <a:fld id="{0168ACF4-E7A5-495E-8C31-8E9E3D5B0BFC}" type="slidenum">
              <a:rPr lang="fi-FI" smtClean="0"/>
              <a:pPr/>
              <a:t>23</a:t>
            </a:fld>
            <a:endParaRPr lang="fi-FI" dirty="0"/>
          </a:p>
        </p:txBody>
      </p:sp>
    </p:spTree>
    <p:extLst>
      <p:ext uri="{BB962C8B-B14F-4D97-AF65-F5344CB8AC3E}">
        <p14:creationId xmlns:p14="http://schemas.microsoft.com/office/powerpoint/2010/main" val="15432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sz="3000" dirty="0"/>
              <a:t>Lopuksi parannetaan muutenkin ilmatiiveyttä</a:t>
            </a:r>
          </a:p>
        </p:txBody>
      </p:sp>
      <p:pic>
        <p:nvPicPr>
          <p:cNvPr id="6146" name="Picture 2" descr="S:\91204_BEEP\Valokuvat\Rantatie 140925\P9200023.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125709" y="4047748"/>
            <a:ext cx="3380104" cy="147847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A2E2002-6A41-430E-A86F-EA5E3406FE0D}"/>
              </a:ext>
            </a:extLst>
          </p:cNvPr>
          <p:cNvGrpSpPr/>
          <p:nvPr/>
        </p:nvGrpSpPr>
        <p:grpSpPr>
          <a:xfrm>
            <a:off x="5010952" y="991965"/>
            <a:ext cx="4114801" cy="2651256"/>
            <a:chOff x="4571999" y="978243"/>
            <a:chExt cx="4114801" cy="2651256"/>
          </a:xfrm>
        </p:grpSpPr>
        <p:pic>
          <p:nvPicPr>
            <p:cNvPr id="6151" name="Picture 7" descr="S:\91204_BEEP\Valokuvat\Rantatie 140925\P920001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57276" y="978243"/>
              <a:ext cx="1567484" cy="209015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91204_BEEP\Valokuvat\Rantatie 140925\P920002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66136" y="991965"/>
              <a:ext cx="1567483" cy="20901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71999" y="3044724"/>
              <a:ext cx="4114801" cy="584775"/>
            </a:xfrm>
            <a:prstGeom prst="rect">
              <a:avLst/>
            </a:prstGeom>
            <a:noFill/>
          </p:spPr>
          <p:txBody>
            <a:bodyPr wrap="square" rtlCol="0">
              <a:spAutoFit/>
            </a:bodyPr>
            <a:lstStyle/>
            <a:p>
              <a:r>
                <a:rPr lang="fi-FI" sz="1600" dirty="0"/>
                <a:t>Tuulensuojalevy on kuprulla. Rimalla kiristetään tuulensuoja kattotuoleihin.</a:t>
              </a:r>
            </a:p>
          </p:txBody>
        </p:sp>
      </p:grpSp>
      <p:sp>
        <p:nvSpPr>
          <p:cNvPr id="16" name="TextBox 15"/>
          <p:cNvSpPr txBox="1"/>
          <p:nvPr/>
        </p:nvSpPr>
        <p:spPr>
          <a:xfrm>
            <a:off x="5037685" y="5526226"/>
            <a:ext cx="3635348" cy="584775"/>
          </a:xfrm>
          <a:prstGeom prst="rect">
            <a:avLst/>
          </a:prstGeom>
          <a:noFill/>
        </p:spPr>
        <p:txBody>
          <a:bodyPr wrap="square" rtlCol="0">
            <a:spAutoFit/>
          </a:bodyPr>
          <a:lstStyle/>
          <a:p>
            <a:r>
              <a:rPr lang="fi-FI" sz="1600" dirty="0"/>
              <a:t>Yläpohjan ja seinän liitoksen rako</a:t>
            </a:r>
          </a:p>
          <a:p>
            <a:r>
              <a:rPr lang="fi-FI" sz="1600" dirty="0"/>
              <a:t>on tiivistetty </a:t>
            </a:r>
            <a:r>
              <a:rPr lang="fi-FI" sz="1600" dirty="0" err="1"/>
              <a:t>SPU-vaahdolla</a:t>
            </a:r>
            <a:r>
              <a:rPr lang="fi-FI" sz="1600" dirty="0"/>
              <a:t> ja kiiloilla.</a:t>
            </a:r>
          </a:p>
        </p:txBody>
      </p:sp>
      <p:grpSp>
        <p:nvGrpSpPr>
          <p:cNvPr id="4" name="Group 3">
            <a:extLst>
              <a:ext uri="{FF2B5EF4-FFF2-40B4-BE49-F238E27FC236}">
                <a16:creationId xmlns:a16="http://schemas.microsoft.com/office/drawing/2014/main" id="{D00DC143-7A7D-4EE9-B73C-D86F0103B0CB}"/>
              </a:ext>
            </a:extLst>
          </p:cNvPr>
          <p:cNvGrpSpPr/>
          <p:nvPr/>
        </p:nvGrpSpPr>
        <p:grpSpPr>
          <a:xfrm>
            <a:off x="357860" y="991965"/>
            <a:ext cx="3957207" cy="2411829"/>
            <a:chOff x="357860" y="863949"/>
            <a:chExt cx="3957207" cy="2411829"/>
          </a:xfrm>
        </p:grpSpPr>
        <p:pic>
          <p:nvPicPr>
            <p:cNvPr id="6147" name="Picture 3" descr="S:\91204_BEEP\Valokuvat\Rantatie 140925\P9200002.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7544" y="863949"/>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91204_BEEP\Valokuvat\Rantatie 140925\P9200007.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123728" y="869974"/>
              <a:ext cx="1539439" cy="20467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7860" y="2937224"/>
              <a:ext cx="3057632" cy="338554"/>
            </a:xfrm>
            <a:prstGeom prst="rect">
              <a:avLst/>
            </a:prstGeom>
            <a:noFill/>
          </p:spPr>
          <p:txBody>
            <a:bodyPr wrap="none" rtlCol="0">
              <a:spAutoFit/>
            </a:bodyPr>
            <a:lstStyle/>
            <a:p>
              <a:r>
                <a:rPr lang="fi-FI" sz="1600" dirty="0"/>
                <a:t>Tuulensuojavilla on irti rungosta</a:t>
              </a:r>
            </a:p>
          </p:txBody>
        </p:sp>
        <p:sp>
          <p:nvSpPr>
            <p:cNvPr id="2" name="Down Arrow 1"/>
            <p:cNvSpPr/>
            <p:nvPr/>
          </p:nvSpPr>
          <p:spPr>
            <a:xfrm rot="3871582">
              <a:off x="3103363" y="911080"/>
              <a:ext cx="985459" cy="143794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grpSp>
      <p:grpSp>
        <p:nvGrpSpPr>
          <p:cNvPr id="5" name="Group 4">
            <a:extLst>
              <a:ext uri="{FF2B5EF4-FFF2-40B4-BE49-F238E27FC236}">
                <a16:creationId xmlns:a16="http://schemas.microsoft.com/office/drawing/2014/main" id="{28BAB594-FCED-4BAC-B0AF-4CCD7757F7DE}"/>
              </a:ext>
            </a:extLst>
          </p:cNvPr>
          <p:cNvGrpSpPr/>
          <p:nvPr/>
        </p:nvGrpSpPr>
        <p:grpSpPr>
          <a:xfrm>
            <a:off x="353720" y="3454273"/>
            <a:ext cx="3283129" cy="2660702"/>
            <a:chOff x="353720" y="3454273"/>
            <a:chExt cx="3283129" cy="2660702"/>
          </a:xfrm>
        </p:grpSpPr>
        <p:pic>
          <p:nvPicPr>
            <p:cNvPr id="6149" name="Picture 5" descr="S:\91204_BEEP\Valokuvat\Rantatie 140925\P9200009.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0967" y="3459244"/>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91204_BEEP\Valokuvat\Rantatie 140925\P9200010.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123728" y="3454273"/>
              <a:ext cx="1513121" cy="2046735"/>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p:cNvSpPr txBox="1"/>
            <p:nvPr/>
          </p:nvSpPr>
          <p:spPr>
            <a:xfrm>
              <a:off x="353720" y="5530200"/>
              <a:ext cx="3195105" cy="584775"/>
            </a:xfrm>
            <a:prstGeom prst="rect">
              <a:avLst/>
            </a:prstGeom>
            <a:noFill/>
          </p:spPr>
          <p:txBody>
            <a:bodyPr wrap="none" rtlCol="0">
              <a:spAutoFit/>
            </a:bodyPr>
            <a:lstStyle/>
            <a:p>
              <a:r>
                <a:rPr lang="fi-FI" sz="1600" dirty="0"/>
                <a:t>Kiristetään sekä villa että tuulen- </a:t>
              </a:r>
              <a:br>
                <a:rPr lang="fi-FI" sz="1600" dirty="0"/>
              </a:br>
              <a:r>
                <a:rPr lang="fi-FI" sz="1600" dirty="0"/>
                <a:t>suojakalvo rakenteeseen rimalla</a:t>
              </a:r>
            </a:p>
          </p:txBody>
        </p:sp>
      </p:grpSp>
      <p:sp>
        <p:nvSpPr>
          <p:cNvPr id="3" name="Date Placeholder 2">
            <a:extLst>
              <a:ext uri="{FF2B5EF4-FFF2-40B4-BE49-F238E27FC236}">
                <a16:creationId xmlns:a16="http://schemas.microsoft.com/office/drawing/2014/main" id="{3A5FAC9A-319E-493C-95C6-80EFD664C3B8}"/>
              </a:ext>
            </a:extLst>
          </p:cNvPr>
          <p:cNvSpPr>
            <a:spLocks noGrp="1"/>
          </p:cNvSpPr>
          <p:nvPr>
            <p:ph type="dt" sz="half" idx="2"/>
          </p:nvPr>
        </p:nvSpPr>
        <p:spPr/>
        <p:txBody>
          <a:bodyPr/>
          <a:lstStyle/>
          <a:p>
            <a:r>
              <a:rPr lang="fi-FI"/>
              <a:t>2019</a:t>
            </a:r>
            <a:endParaRPr lang="fi-FI" dirty="0"/>
          </a:p>
        </p:txBody>
      </p:sp>
      <p:sp>
        <p:nvSpPr>
          <p:cNvPr id="10" name="Footer Placeholder 9">
            <a:extLst>
              <a:ext uri="{FF2B5EF4-FFF2-40B4-BE49-F238E27FC236}">
                <a16:creationId xmlns:a16="http://schemas.microsoft.com/office/drawing/2014/main" id="{1EDC69C9-2401-4132-8808-990B3D3D99B8}"/>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11" name="Slide Number Placeholder 10">
            <a:extLst>
              <a:ext uri="{FF2B5EF4-FFF2-40B4-BE49-F238E27FC236}">
                <a16:creationId xmlns:a16="http://schemas.microsoft.com/office/drawing/2014/main" id="{FD8408D0-BCCC-4E57-BB0F-1ED6C13773DF}"/>
              </a:ext>
            </a:extLst>
          </p:cNvPr>
          <p:cNvSpPr>
            <a:spLocks noGrp="1"/>
          </p:cNvSpPr>
          <p:nvPr>
            <p:ph type="sldNum" sz="quarter" idx="4"/>
          </p:nvPr>
        </p:nvSpPr>
        <p:spPr/>
        <p:txBody>
          <a:bodyPr/>
          <a:lstStyle/>
          <a:p>
            <a:fld id="{0168ACF4-E7A5-495E-8C31-8E9E3D5B0BFC}" type="slidenum">
              <a:rPr lang="fi-FI" smtClean="0"/>
              <a:pPr/>
              <a:t>24</a:t>
            </a:fld>
            <a:endParaRPr lang="fi-FI" dirty="0"/>
          </a:p>
        </p:txBody>
      </p:sp>
    </p:spTree>
    <p:extLst>
      <p:ext uri="{BB962C8B-B14F-4D97-AF65-F5344CB8AC3E}">
        <p14:creationId xmlns:p14="http://schemas.microsoft.com/office/powerpoint/2010/main" val="33231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Muista</a:t>
            </a:r>
          </a:p>
        </p:txBody>
      </p:sp>
      <p:sp>
        <p:nvSpPr>
          <p:cNvPr id="3" name="Content Placeholder 2"/>
          <p:cNvSpPr>
            <a:spLocks noGrp="1"/>
          </p:cNvSpPr>
          <p:nvPr>
            <p:ph idx="1"/>
          </p:nvPr>
        </p:nvSpPr>
        <p:spPr/>
        <p:txBody>
          <a:bodyPr>
            <a:normAutofit fontScale="77500" lnSpcReduction="20000"/>
          </a:bodyPr>
          <a:lstStyle/>
          <a:p>
            <a:r>
              <a:rPr lang="fi-FI" dirty="0"/>
              <a:t>Lähtötilanne on tutkittava perusteellisesti.</a:t>
            </a:r>
          </a:p>
          <a:p>
            <a:r>
              <a:rPr lang="fi-FI" dirty="0"/>
              <a:t>Korjaussuunnittelun keskeisimmät tavoitteet ovat hyvä sisäilma, tiiveys sekä energiatehokkuus rakenteissa ja talotekniikassa.</a:t>
            </a:r>
          </a:p>
          <a:p>
            <a:r>
              <a:rPr lang="fi-FI" dirty="0"/>
              <a:t>Hanki tai vaadi asiantuntijoiden laatimat suunnitelmat.</a:t>
            </a:r>
          </a:p>
          <a:p>
            <a:r>
              <a:rPr lang="fi-FI" dirty="0"/>
              <a:t>Toteutuksessa ota huomioon erityisesti ilmatiiviys, rakenteiden tuuletus ja ilmanvaihdon toimivuus.</a:t>
            </a:r>
          </a:p>
          <a:p>
            <a:r>
              <a:rPr lang="fi-FI" dirty="0"/>
              <a:t>Liitokset ja yksityiskohdat ratkaisevat.</a:t>
            </a:r>
          </a:p>
          <a:p>
            <a:r>
              <a:rPr lang="fi-FI" dirty="0"/>
              <a:t>Korjauksen yhteydessä kannattaa parantaa myös oleskelun viihtyisyyttä ja laatua, esimerkiksi valaistus, sisäilman laatu, lämpöviihtyvyys,…</a:t>
            </a:r>
          </a:p>
          <a:p>
            <a:r>
              <a:rPr lang="fi-FI" dirty="0"/>
              <a:t>Käyttäjien opastus on tärkeää, koska toimintatavoilla voi olla ratkaisevan suuri merkitys energian kulutukseen.</a:t>
            </a:r>
          </a:p>
          <a:p>
            <a:endParaRPr lang="fi-FI" dirty="0"/>
          </a:p>
        </p:txBody>
      </p:sp>
      <p:sp>
        <p:nvSpPr>
          <p:cNvPr id="4" name="Date Placeholder 3">
            <a:extLst>
              <a:ext uri="{FF2B5EF4-FFF2-40B4-BE49-F238E27FC236}">
                <a16:creationId xmlns:a16="http://schemas.microsoft.com/office/drawing/2014/main" id="{897F0E49-B446-4F89-A55D-202B6638C32A}"/>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8C51B8B2-7806-4950-94B9-5D298D4A4D3F}"/>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A9CC8B7F-B8E6-4DAF-8FE7-A6CCEC710070}"/>
              </a:ext>
            </a:extLst>
          </p:cNvPr>
          <p:cNvSpPr>
            <a:spLocks noGrp="1"/>
          </p:cNvSpPr>
          <p:nvPr>
            <p:ph type="sldNum" sz="quarter" idx="4"/>
          </p:nvPr>
        </p:nvSpPr>
        <p:spPr/>
        <p:txBody>
          <a:bodyPr/>
          <a:lstStyle/>
          <a:p>
            <a:fld id="{0168ACF4-E7A5-495E-8C31-8E9E3D5B0BFC}" type="slidenum">
              <a:rPr lang="fi-FI" smtClean="0"/>
              <a:pPr/>
              <a:t>25</a:t>
            </a:fld>
            <a:endParaRPr lang="fi-FI" dirty="0"/>
          </a:p>
        </p:txBody>
      </p:sp>
    </p:spTree>
    <p:extLst>
      <p:ext uri="{BB962C8B-B14F-4D97-AF65-F5344CB8AC3E}">
        <p14:creationId xmlns:p14="http://schemas.microsoft.com/office/powerpoint/2010/main" val="13511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Lisätietoa</a:t>
            </a:r>
          </a:p>
        </p:txBody>
      </p:sp>
      <p:sp>
        <p:nvSpPr>
          <p:cNvPr id="2" name="Sisällön paikkamerkki 1"/>
          <p:cNvSpPr>
            <a:spLocks noGrp="1"/>
          </p:cNvSpPr>
          <p:nvPr>
            <p:ph idx="1"/>
          </p:nvPr>
        </p:nvSpPr>
        <p:spPr/>
        <p:txBody>
          <a:bodyPr>
            <a:normAutofit fontScale="77500" lnSpcReduction="20000"/>
          </a:bodyPr>
          <a:lstStyle/>
          <a:p>
            <a:r>
              <a:rPr lang="fi-FI" dirty="0"/>
              <a:t>Ympäristöministeriön verkkosivut</a:t>
            </a:r>
            <a:endParaRPr lang="fi-FI" sz="2800" dirty="0"/>
          </a:p>
          <a:p>
            <a:pPr lvl="1"/>
            <a:r>
              <a:rPr lang="fi-FI" dirty="0">
                <a:hlinkClick r:id="rId2"/>
              </a:rPr>
              <a:t>http://www.hometalkoot.fi/</a:t>
            </a:r>
            <a:endParaRPr lang="fi-FI" dirty="0"/>
          </a:p>
          <a:p>
            <a:pPr lvl="1"/>
            <a:r>
              <a:rPr lang="fi-FI" dirty="0">
                <a:hlinkClick r:id="rId3"/>
              </a:rPr>
              <a:t>http://www.korjaustieto.fi/</a:t>
            </a:r>
            <a:endParaRPr lang="fi-FI" dirty="0"/>
          </a:p>
          <a:p>
            <a:pPr lvl="1"/>
            <a:endParaRPr lang="fi-FI" dirty="0"/>
          </a:p>
          <a:p>
            <a:r>
              <a:rPr lang="fi-FI" dirty="0"/>
              <a:t>Järjestöt</a:t>
            </a:r>
          </a:p>
          <a:p>
            <a:pPr lvl="1"/>
            <a:r>
              <a:rPr lang="fi-FI" dirty="0"/>
              <a:t>Sisäilmayhdistys</a:t>
            </a:r>
          </a:p>
          <a:p>
            <a:pPr lvl="2"/>
            <a:r>
              <a:rPr lang="fi-FI" dirty="0">
                <a:hlinkClick r:id="rId4"/>
              </a:rPr>
              <a:t>www.sisailmayhdistys.fi</a:t>
            </a:r>
            <a:endParaRPr lang="fi-FI" dirty="0"/>
          </a:p>
          <a:p>
            <a:pPr lvl="1"/>
            <a:r>
              <a:rPr lang="fi-FI" dirty="0"/>
              <a:t>Allergia- ja Astmaliitto</a:t>
            </a:r>
          </a:p>
          <a:p>
            <a:pPr lvl="2"/>
            <a:r>
              <a:rPr lang="fi-FI" dirty="0">
                <a:hlinkClick r:id="rId5"/>
              </a:rPr>
              <a:t>www.allergia.fi</a:t>
            </a:r>
            <a:endParaRPr lang="fi-FI" dirty="0"/>
          </a:p>
          <a:p>
            <a:pPr lvl="1"/>
            <a:r>
              <a:rPr lang="fi-FI" dirty="0"/>
              <a:t>Asumisterveysliitto</a:t>
            </a:r>
          </a:p>
          <a:p>
            <a:pPr lvl="2"/>
            <a:r>
              <a:rPr lang="fi-FI" dirty="0">
                <a:hlinkClick r:id="rId6"/>
              </a:rPr>
              <a:t>www.asumisterveysliitto.fi</a:t>
            </a:r>
            <a:endParaRPr lang="fi-FI" dirty="0"/>
          </a:p>
          <a:p>
            <a:pPr lvl="1"/>
            <a:r>
              <a:rPr lang="fi-FI" dirty="0"/>
              <a:t>Hengitysliitto</a:t>
            </a:r>
          </a:p>
          <a:p>
            <a:pPr lvl="2"/>
            <a:r>
              <a:rPr lang="fi-FI" dirty="0">
                <a:hlinkClick r:id="rId7"/>
              </a:rPr>
              <a:t>www.hengitysliitto.fi</a:t>
            </a:r>
            <a:endParaRPr lang="fi-FI" dirty="0"/>
          </a:p>
          <a:p>
            <a:endParaRPr lang="fi-FI" dirty="0"/>
          </a:p>
          <a:p>
            <a:pPr marL="457200" lvl="1" indent="0">
              <a:buNone/>
            </a:pPr>
            <a:endParaRPr lang="fi-FI" dirty="0"/>
          </a:p>
          <a:p>
            <a:pPr lvl="1"/>
            <a:endParaRPr lang="fi-FI" dirty="0"/>
          </a:p>
        </p:txBody>
      </p:sp>
      <p:pic>
        <p:nvPicPr>
          <p:cNvPr id="58370" name="Picture 2" descr="Hometalkoo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17237" y="1604963"/>
            <a:ext cx="2095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Korjaustieto"/>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17237" y="2481263"/>
            <a:ext cx="2095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fopiste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726774" y="3959203"/>
            <a:ext cx="1876425" cy="19907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3EDEF1E-6AE2-42D0-8BEC-26CE7B4E8715}"/>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1023707D-1B8A-4FD1-B52A-FB50F6C3DB83}"/>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CBCBED6D-DF42-4839-ABBD-DAABA4ABC6EF}"/>
              </a:ext>
            </a:extLst>
          </p:cNvPr>
          <p:cNvSpPr>
            <a:spLocks noGrp="1"/>
          </p:cNvSpPr>
          <p:nvPr>
            <p:ph type="sldNum" sz="quarter" idx="4"/>
          </p:nvPr>
        </p:nvSpPr>
        <p:spPr/>
        <p:txBody>
          <a:bodyPr/>
          <a:lstStyle/>
          <a:p>
            <a:fld id="{0168ACF4-E7A5-495E-8C31-8E9E3D5B0BFC}" type="slidenum">
              <a:rPr lang="fi-FI" smtClean="0"/>
              <a:pPr/>
              <a:t>26</a:t>
            </a:fld>
            <a:endParaRPr lang="fi-FI" dirty="0"/>
          </a:p>
        </p:txBody>
      </p:sp>
    </p:spTree>
    <p:extLst>
      <p:ext uri="{BB962C8B-B14F-4D97-AF65-F5344CB8AC3E}">
        <p14:creationId xmlns:p14="http://schemas.microsoft.com/office/powerpoint/2010/main" val="87803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4581128"/>
            <a:ext cx="4103687" cy="1800622"/>
          </a:xfrm>
        </p:spPr>
        <p:txBody>
          <a:bodyPr>
            <a:normAutofit fontScale="90000"/>
          </a:bodyPr>
          <a:lstStyle/>
          <a:p>
            <a:pPr algn="l"/>
            <a:r>
              <a:rPr lang="fi-FI" sz="1100" b="0" i="1" dirty="0"/>
              <a:t>Oppimateriaaliin on sisällytetty energiatehokkaaseen rakentamiseen tarvittavia hyviä käytäntöjä ja periaatteita. Kirjoittajat eivät vastaa niiden sopivuudesta yksittäisiin rakennuskohteisiin sellaisinaan.</a:t>
            </a:r>
            <a:br>
              <a:rPr lang="fi-FI" sz="1100" b="0" i="1" dirty="0"/>
            </a:br>
            <a:br>
              <a:rPr lang="fi-FI" sz="1100" b="0" i="1" dirty="0"/>
            </a:br>
            <a:r>
              <a:rPr lang="fi-FI" sz="1100" b="0" i="1" dirty="0"/>
              <a:t>Yksittäisten rakennuskohteiden toteutus tulee tehdä kyseisten kohteiden toteutussuunnitelmien mukaisesti.</a:t>
            </a:r>
            <a:br>
              <a:rPr lang="fi-FI" sz="1100" b="0" i="1" dirty="0"/>
            </a:br>
            <a:br>
              <a:rPr lang="fi-FI" sz="1100" b="0" i="1" dirty="0"/>
            </a:br>
            <a:r>
              <a:rPr lang="fi-FI" sz="1100" b="0" i="1" dirty="0"/>
              <a:t>Alkuperäinen </a:t>
            </a:r>
            <a:r>
              <a:rPr lang="fi-FI" sz="1100" b="0" i="1" dirty="0" err="1"/>
              <a:t>aneisto</a:t>
            </a:r>
            <a:r>
              <a:rPr lang="fi-FI" sz="1100" b="0" i="1" dirty="0"/>
              <a:t> on tuotettu EU:n Horizon2020-ohjelman </a:t>
            </a:r>
            <a:r>
              <a:rPr lang="fi-FI" sz="1100" b="0" i="1" dirty="0" err="1"/>
              <a:t>BUILDUPSkills</a:t>
            </a:r>
            <a:r>
              <a:rPr lang="fi-FI" sz="1100" b="0" i="1" dirty="0"/>
              <a:t>-hankkeessa (Motiva Oy, TTS, TUT, 2016). Työryhmä: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Aineisto päivitetty 2019 (Risto Tenhunen ja Olli Teriö). www.motiva.fi/buildupskills</a:t>
            </a:r>
          </a:p>
        </p:txBody>
      </p:sp>
      <p:sp>
        <p:nvSpPr>
          <p:cNvPr id="4"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fi-FI" sz="4000" dirty="0"/>
              <a:t>Kiitos!</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286605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Energiakorjauksen vaiheet</a:t>
            </a:r>
          </a:p>
        </p:txBody>
      </p:sp>
      <p:sp>
        <p:nvSpPr>
          <p:cNvPr id="3" name="Sisällön paikkamerkki 2"/>
          <p:cNvSpPr>
            <a:spLocks noGrp="1"/>
          </p:cNvSpPr>
          <p:nvPr>
            <p:ph idx="1"/>
          </p:nvPr>
        </p:nvSpPr>
        <p:spPr>
          <a:xfrm>
            <a:off x="457200" y="1554480"/>
            <a:ext cx="8229600" cy="4610824"/>
          </a:xfrm>
        </p:spPr>
        <p:txBody>
          <a:bodyPr>
            <a:normAutofit fontScale="85000" lnSpcReduction="20000"/>
          </a:bodyPr>
          <a:lstStyle/>
          <a:p>
            <a:r>
              <a:rPr lang="fi-FI" sz="2400" dirty="0">
                <a:cs typeface="Arial" panose="020B0604020202020204" pitchFamily="34" charset="0"/>
              </a:rPr>
              <a:t>Ennen energiakorjauksia selvitetään kosteus- ja mikrobivauriot sekä muut vauriot.</a:t>
            </a:r>
          </a:p>
          <a:p>
            <a:r>
              <a:rPr lang="fi-FI" sz="2400" dirty="0">
                <a:cs typeface="Arial" panose="020B0604020202020204" pitchFamily="34" charset="0"/>
              </a:rPr>
              <a:t>Vaurioiden syyt poistetaan ja vaurioituneet rakenteet vaihdetaan, korjataan tai puhdistetaan.</a:t>
            </a:r>
          </a:p>
          <a:p>
            <a:pPr fontAlgn="t"/>
            <a:r>
              <a:rPr lang="fi-FI" sz="2400" dirty="0">
                <a:cs typeface="Arial" panose="020B0604020202020204" pitchFamily="34" charset="0"/>
              </a:rPr>
              <a:t>Korjaustöiden suunnittelu on haasteellisempaa kuin </a:t>
            </a:r>
            <a:r>
              <a:rPr lang="fi-FI" sz="2400" dirty="0" err="1">
                <a:cs typeface="Arial" panose="020B0604020202020204" pitchFamily="34" charset="0"/>
              </a:rPr>
              <a:t>uudisrakenta-misen</a:t>
            </a:r>
            <a:r>
              <a:rPr lang="fi-FI" sz="2400" dirty="0">
                <a:cs typeface="Arial" panose="020B0604020202020204" pitchFamily="34" charset="0"/>
              </a:rPr>
              <a:t> suunnittelu. Virheellinen korjaus on usein syynä laho- tai mikrobivaurioihin. </a:t>
            </a:r>
          </a:p>
          <a:p>
            <a:pPr fontAlgn="t"/>
            <a:r>
              <a:rPr lang="fi-FI" sz="2400" dirty="0">
                <a:cs typeface="Arial" panose="020B0604020202020204" pitchFamily="34" charset="0"/>
              </a:rPr>
              <a:t>Suunnittelussa on huomioitava energiatehokkuus ja rakenteiden kosteuskäyttäytyminen sekä vanhojen ja uusien rakenteiden yhteistoiminta, talotekniikka mukaan lukien.</a:t>
            </a:r>
          </a:p>
          <a:p>
            <a:pPr fontAlgn="t"/>
            <a:r>
              <a:rPr lang="fi-FI" sz="2400" dirty="0">
                <a:cs typeface="Arial" panose="020B0604020202020204" pitchFamily="34" charset="0"/>
              </a:rPr>
              <a:t>Suunnittelu- ja hankintasopimuksilla vaikutetaan suunnittelun ja toteutuksen laatutasoon.</a:t>
            </a:r>
          </a:p>
          <a:p>
            <a:pPr fontAlgn="t"/>
            <a:r>
              <a:rPr lang="fi-FI" sz="2400" dirty="0">
                <a:cs typeface="Arial" panose="020B0604020202020204" pitchFamily="34" charset="0"/>
              </a:rPr>
              <a:t>Rakentamisvaiheessa huolelliset lämmön- ja kosteudeneristykset sekä ilmatiiviit liitokset ovat hyvän laadun keskeisimmät tekijät </a:t>
            </a:r>
          </a:p>
          <a:p>
            <a:pPr fontAlgn="t"/>
            <a:r>
              <a:rPr lang="fi-FI" sz="2400" dirty="0">
                <a:cs typeface="Arial" panose="020B0604020202020204" pitchFamily="34" charset="0"/>
              </a:rPr>
              <a:t>Ymmärrettävillä käyttöohjeilla ja käytön koulutuksella varmistetaan tilojen energiatehokas käyttö, hyvän sisäilman tuottaminen sekä muut ylläpidon tarvitsemat tiedot.</a:t>
            </a:r>
          </a:p>
        </p:txBody>
      </p:sp>
      <p:sp>
        <p:nvSpPr>
          <p:cNvPr id="4" name="Date Placeholder 3">
            <a:extLst>
              <a:ext uri="{FF2B5EF4-FFF2-40B4-BE49-F238E27FC236}">
                <a16:creationId xmlns:a16="http://schemas.microsoft.com/office/drawing/2014/main" id="{E76ED58A-04B3-4E0F-B05A-5DA6A430E53D}"/>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796CDC5F-C20F-49C6-881A-34EC6063F54C}"/>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DC5972D3-1CF9-43A0-A3CC-0452EED6C12A}"/>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158834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dirty="0"/>
              <a:t>Kosteus- ja mikrobivaurioiden tunnusmerkit</a:t>
            </a:r>
          </a:p>
        </p:txBody>
      </p:sp>
      <p:sp>
        <p:nvSpPr>
          <p:cNvPr id="2" name="Sisällön paikkamerkki 1"/>
          <p:cNvSpPr>
            <a:spLocks noGrp="1"/>
          </p:cNvSpPr>
          <p:nvPr>
            <p:ph idx="1"/>
          </p:nvPr>
        </p:nvSpPr>
        <p:spPr>
          <a:xfrm>
            <a:off x="457200" y="1773239"/>
            <a:ext cx="5010912" cy="4032250"/>
          </a:xfrm>
        </p:spPr>
        <p:txBody>
          <a:bodyPr>
            <a:normAutofit fontScale="77500" lnSpcReduction="20000"/>
          </a:bodyPr>
          <a:lstStyle/>
          <a:p>
            <a:pPr marL="0" indent="0">
              <a:buNone/>
            </a:pPr>
            <a:r>
              <a:rPr lang="fi-FI" dirty="0"/>
              <a:t>Kosteusvaurioiden selvittäminen:</a:t>
            </a:r>
          </a:p>
          <a:p>
            <a:pPr lvl="1"/>
            <a:r>
              <a:rPr lang="fi-FI" dirty="0"/>
              <a:t>kosteutta tai valumajälkiä rakenteissa </a:t>
            </a:r>
            <a:br>
              <a:rPr lang="fi-FI" dirty="0"/>
            </a:br>
            <a:r>
              <a:rPr lang="fi-FI" dirty="0"/>
              <a:t>ja niiden pinnoilla </a:t>
            </a:r>
          </a:p>
          <a:p>
            <a:pPr lvl="1"/>
            <a:r>
              <a:rPr lang="fi-FI" dirty="0"/>
              <a:t>pinnoitteiden irtoaminen, värin muuttuminen tai materiaalin </a:t>
            </a:r>
            <a:br>
              <a:rPr lang="fi-FI" dirty="0"/>
            </a:br>
            <a:r>
              <a:rPr lang="fi-FI" dirty="0"/>
              <a:t>turpoaminen sekä kalkkihärmän esiintyminen tiili- tai betonipinnassa</a:t>
            </a:r>
          </a:p>
          <a:p>
            <a:pPr lvl="1"/>
            <a:r>
              <a:rPr lang="fi-FI" dirty="0"/>
              <a:t>vesimittarin liikkuminen, vaikka vettä </a:t>
            </a:r>
            <a:br>
              <a:rPr lang="fi-FI" dirty="0"/>
            </a:br>
            <a:r>
              <a:rPr lang="fi-FI" dirty="0"/>
              <a:t>ei käytetä.</a:t>
            </a:r>
          </a:p>
          <a:p>
            <a:pPr lvl="1"/>
            <a:endParaRPr lang="fi-FI" dirty="0"/>
          </a:p>
          <a:p>
            <a:pPr marL="0" indent="-6350">
              <a:buNone/>
            </a:pPr>
            <a:r>
              <a:rPr lang="fi-FI" dirty="0"/>
              <a:t>Mikrobivaurioita on etsittävä, jos</a:t>
            </a:r>
          </a:p>
          <a:p>
            <a:pPr lvl="1"/>
            <a:r>
              <a:rPr lang="fi-FI" dirty="0"/>
              <a:t>tiloissa tunkkainen, homeen tai maakellarin haju</a:t>
            </a:r>
          </a:p>
          <a:p>
            <a:pPr lvl="1"/>
            <a:r>
              <a:rPr lang="fi-FI" dirty="0"/>
              <a:t>hengitystiet, silmät tai iho oireilee.</a:t>
            </a:r>
          </a:p>
          <a:p>
            <a:pPr lvl="1"/>
            <a:endParaRPr lang="fi-FI" dirty="0"/>
          </a:p>
        </p:txBody>
      </p:sp>
      <p:grpSp>
        <p:nvGrpSpPr>
          <p:cNvPr id="7" name="Group 6">
            <a:extLst>
              <a:ext uri="{FF2B5EF4-FFF2-40B4-BE49-F238E27FC236}">
                <a16:creationId xmlns:a16="http://schemas.microsoft.com/office/drawing/2014/main" id="{19D79B84-02B0-45CC-9CB7-9E41E236D987}"/>
              </a:ext>
            </a:extLst>
          </p:cNvPr>
          <p:cNvGrpSpPr/>
          <p:nvPr/>
        </p:nvGrpSpPr>
        <p:grpSpPr>
          <a:xfrm>
            <a:off x="5468112" y="1628800"/>
            <a:ext cx="3081236" cy="3953941"/>
            <a:chOff x="5706222" y="1433882"/>
            <a:chExt cx="3081236" cy="3953941"/>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678437">
              <a:off x="5909475" y="1433882"/>
              <a:ext cx="2877983" cy="16900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621542">
              <a:off x="5706222" y="2147013"/>
              <a:ext cx="2895532" cy="1788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670717">
              <a:off x="5726493" y="3723398"/>
              <a:ext cx="2909031" cy="1664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Date Placeholder 7">
            <a:extLst>
              <a:ext uri="{FF2B5EF4-FFF2-40B4-BE49-F238E27FC236}">
                <a16:creationId xmlns:a16="http://schemas.microsoft.com/office/drawing/2014/main" id="{21C8E8DC-1990-43AC-B52B-3442E7275005}"/>
              </a:ext>
            </a:extLst>
          </p:cNvPr>
          <p:cNvSpPr>
            <a:spLocks noGrp="1"/>
          </p:cNvSpPr>
          <p:nvPr>
            <p:ph type="dt" sz="half" idx="2"/>
          </p:nvPr>
        </p:nvSpPr>
        <p:spPr/>
        <p:txBody>
          <a:bodyPr/>
          <a:lstStyle/>
          <a:p>
            <a:r>
              <a:rPr lang="fi-FI"/>
              <a:t>2019</a:t>
            </a:r>
            <a:endParaRPr lang="fi-FI" dirty="0"/>
          </a:p>
        </p:txBody>
      </p:sp>
      <p:sp>
        <p:nvSpPr>
          <p:cNvPr id="9" name="Footer Placeholder 8">
            <a:extLst>
              <a:ext uri="{FF2B5EF4-FFF2-40B4-BE49-F238E27FC236}">
                <a16:creationId xmlns:a16="http://schemas.microsoft.com/office/drawing/2014/main" id="{5840C426-6647-400B-90DE-8BD4AA038B74}"/>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10" name="Slide Number Placeholder 9">
            <a:extLst>
              <a:ext uri="{FF2B5EF4-FFF2-40B4-BE49-F238E27FC236}">
                <a16:creationId xmlns:a16="http://schemas.microsoft.com/office/drawing/2014/main" id="{355523F4-1EFC-4ECD-B3AB-F1556B39CE72}"/>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1603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pPr marL="0" indent="0"/>
            <a:r>
              <a:rPr lang="fi-FI" dirty="0"/>
              <a:t>Kosteusvaurioiden yleisimmät syyt</a:t>
            </a:r>
          </a:p>
        </p:txBody>
      </p:sp>
      <p:sp>
        <p:nvSpPr>
          <p:cNvPr id="2" name="Sisällön paikkamerkki 1"/>
          <p:cNvSpPr>
            <a:spLocks noGrp="1"/>
          </p:cNvSpPr>
          <p:nvPr>
            <p:ph idx="1"/>
          </p:nvPr>
        </p:nvSpPr>
        <p:spPr/>
        <p:txBody>
          <a:bodyPr>
            <a:normAutofit/>
          </a:bodyPr>
          <a:lstStyle/>
          <a:p>
            <a:pPr fontAlgn="base"/>
            <a:r>
              <a:rPr lang="fi-FI" dirty="0"/>
              <a:t>Suunnitteluvirheet ja riskialttiit suunnitteluratkaisut</a:t>
            </a:r>
          </a:p>
          <a:p>
            <a:pPr fontAlgn="base"/>
            <a:r>
              <a:rPr lang="fi-FI" dirty="0"/>
              <a:t>Rakennusvirheet; kosteus-, ilmansulku- ja vesieristevauriot</a:t>
            </a:r>
          </a:p>
          <a:p>
            <a:pPr fontAlgn="base"/>
            <a:r>
              <a:rPr lang="fi-FI" dirty="0"/>
              <a:t>Rakenteiden ja materiaalien tekninen vanheneminen</a:t>
            </a:r>
          </a:p>
          <a:p>
            <a:pPr fontAlgn="base"/>
            <a:r>
              <a:rPr lang="fi-FI" dirty="0"/>
              <a:t>Kunnossapidon laiminlyöminen</a:t>
            </a:r>
          </a:p>
          <a:p>
            <a:pPr fontAlgn="base"/>
            <a:r>
              <a:rPr lang="fi-FI" dirty="0"/>
              <a:t>Käytön aiheuttama kosteusrasitus</a:t>
            </a:r>
          </a:p>
          <a:p>
            <a:pPr fontAlgn="base"/>
            <a:r>
              <a:rPr lang="fi-FI" dirty="0"/>
              <a:t>Laitteiden ja vesijohtojen rikkoontuminen</a:t>
            </a:r>
          </a:p>
          <a:p>
            <a:pPr marL="0" indent="0" fontAlgn="base">
              <a:buNone/>
            </a:pPr>
            <a:endParaRPr lang="fi-FI" dirty="0"/>
          </a:p>
        </p:txBody>
      </p:sp>
      <p:sp>
        <p:nvSpPr>
          <p:cNvPr id="4" name="Date Placeholder 3">
            <a:extLst>
              <a:ext uri="{FF2B5EF4-FFF2-40B4-BE49-F238E27FC236}">
                <a16:creationId xmlns:a16="http://schemas.microsoft.com/office/drawing/2014/main" id="{56269627-9F64-485E-A2FA-AD7591E173D4}"/>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0DBA6D90-21BA-4AA9-BC24-8FF57CCD3696}"/>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10BEF354-A46B-46D5-8F98-DC80494246A3}"/>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2030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Mikrobivauriot</a:t>
            </a:r>
          </a:p>
        </p:txBody>
      </p:sp>
      <p:sp>
        <p:nvSpPr>
          <p:cNvPr id="2" name="Sisällön paikkamerkki 1"/>
          <p:cNvSpPr>
            <a:spLocks noGrp="1"/>
          </p:cNvSpPr>
          <p:nvPr>
            <p:ph idx="1"/>
          </p:nvPr>
        </p:nvSpPr>
        <p:spPr/>
        <p:txBody>
          <a:bodyPr>
            <a:normAutofit fontScale="92500" lnSpcReduction="20000"/>
          </a:bodyPr>
          <a:lstStyle/>
          <a:p>
            <a:pPr fontAlgn="base"/>
            <a:r>
              <a:rPr lang="fi-FI" dirty="0"/>
              <a:t>Mikrobivaurio syntyy, jos kosteusvauriota ei korjata riittävän nopeasti.</a:t>
            </a:r>
          </a:p>
          <a:p>
            <a:pPr fontAlgn="base"/>
            <a:r>
              <a:rPr lang="fi-FI" dirty="0"/>
              <a:t>Mikrobit tuottavat sisäilmaan </a:t>
            </a:r>
          </a:p>
          <a:p>
            <a:pPr lvl="1" fontAlgn="base"/>
            <a:r>
              <a:rPr lang="fi-FI" dirty="0"/>
              <a:t>itiöitä</a:t>
            </a:r>
          </a:p>
          <a:p>
            <a:pPr lvl="1" fontAlgn="base"/>
            <a:r>
              <a:rPr lang="fi-FI" dirty="0"/>
              <a:t>soluja ja muita hiukkasia sekä </a:t>
            </a:r>
          </a:p>
          <a:p>
            <a:pPr lvl="1" fontAlgn="base"/>
            <a:r>
              <a:rPr lang="fi-FI" dirty="0"/>
              <a:t>hajuttomia tai pahanhajuisia kaasuja (hajuttomuus ei ole </a:t>
            </a:r>
            <a:br>
              <a:rPr lang="fi-FI" dirty="0"/>
            </a:br>
            <a:r>
              <a:rPr lang="fi-FI" dirty="0"/>
              <a:t>tae siitä, etteikö tilassa voisi olla mikrobiongelma)</a:t>
            </a:r>
          </a:p>
          <a:p>
            <a:pPr lvl="1" fontAlgn="base"/>
            <a:r>
              <a:rPr lang="fi-FI" dirty="0"/>
              <a:t>myrkyllisiä aineenvaihdunnan yhdisteitä eli toksiineja. </a:t>
            </a:r>
          </a:p>
          <a:p>
            <a:pPr fontAlgn="base"/>
            <a:r>
              <a:rPr lang="fi-FI" dirty="0"/>
              <a:t>Ihmiset reagoivat mikrobeihin eri tavoin</a:t>
            </a:r>
          </a:p>
          <a:p>
            <a:pPr fontAlgn="base"/>
            <a:r>
              <a:rPr lang="fi-FI" dirty="0"/>
              <a:t>Mikrobit eivät kuulu rakenteisiin – ne tulee heti poistaa ja niiden syntyminen estää.</a:t>
            </a:r>
          </a:p>
          <a:p>
            <a:pPr marL="0" indent="0" fontAlgn="base">
              <a:buNone/>
            </a:pPr>
            <a:endParaRPr lang="fi-FI" dirty="0"/>
          </a:p>
        </p:txBody>
      </p:sp>
      <p:sp>
        <p:nvSpPr>
          <p:cNvPr id="4" name="Date Placeholder 3">
            <a:extLst>
              <a:ext uri="{FF2B5EF4-FFF2-40B4-BE49-F238E27FC236}">
                <a16:creationId xmlns:a16="http://schemas.microsoft.com/office/drawing/2014/main" id="{8D011DA7-F2B4-4E32-BBE6-EB00F5CF1989}"/>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C6BB9AB2-F1BD-456A-B845-D48C76D39830}"/>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EA5B38A5-7599-4C5D-B7FE-D4FF9DDA0E4A}"/>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20031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Sisäilmakorjaukset</a:t>
            </a:r>
          </a:p>
        </p:txBody>
      </p:sp>
      <p:sp>
        <p:nvSpPr>
          <p:cNvPr id="2" name="Sisällön paikkamerkki 1"/>
          <p:cNvSpPr>
            <a:spLocks noGrp="1"/>
          </p:cNvSpPr>
          <p:nvPr>
            <p:ph idx="1"/>
          </p:nvPr>
        </p:nvSpPr>
        <p:spPr>
          <a:xfrm>
            <a:off x="457200" y="1773238"/>
            <a:ext cx="8229600" cy="4608511"/>
          </a:xfrm>
        </p:spPr>
        <p:txBody>
          <a:bodyPr>
            <a:normAutofit fontScale="47500" lnSpcReduction="20000"/>
          </a:bodyPr>
          <a:lstStyle/>
          <a:p>
            <a:r>
              <a:rPr lang="fi-FI" sz="3800" dirty="0"/>
              <a:t>Selvitetään  sisäilmaan vaikuttavien vaurioiden laajuus ja poistetaan niihin johtaneet syyt. </a:t>
            </a:r>
          </a:p>
          <a:p>
            <a:r>
              <a:rPr lang="fi-FI" sz="3800" dirty="0"/>
              <a:t>Kosteustekninen kuntotutkimus  ja kuntotutkijan tarkastamat suunnitelmat </a:t>
            </a:r>
            <a:br>
              <a:rPr lang="fi-FI" sz="3800" dirty="0"/>
            </a:br>
            <a:r>
              <a:rPr lang="fi-FI" sz="3800" dirty="0"/>
              <a:t>ovat hyvä lähtökohta sisäilmakorjaukselle.</a:t>
            </a:r>
          </a:p>
          <a:p>
            <a:r>
              <a:rPr lang="fi-FI" sz="3800" dirty="0"/>
              <a:t>Homeiset ja kastuneet materiaalit poistetaan tai vaihdetaan.</a:t>
            </a:r>
          </a:p>
          <a:p>
            <a:r>
              <a:rPr lang="fi-FI" sz="3800" dirty="0"/>
              <a:t>Vaurioituneet materiaalit, joita ei voida poistaa, puhdistetaan mekaanisesti esimerkiksi hiekkapuhaltamalla tai kutterilla.</a:t>
            </a:r>
          </a:p>
          <a:p>
            <a:r>
              <a:rPr lang="fi-FI" sz="3800" dirty="0">
                <a:solidFill>
                  <a:schemeClr val="accent1"/>
                </a:solidFill>
              </a:rPr>
              <a:t>Ei käytetä desinfiointiaineita tai homeentorjuntakemikaaleja, koska</a:t>
            </a:r>
          </a:p>
          <a:p>
            <a:pPr lvl="1"/>
            <a:r>
              <a:rPr lang="fi-FI" sz="3300" dirty="0"/>
              <a:t>ne voivat itsessään aiheuttaa oireita</a:t>
            </a:r>
          </a:p>
          <a:p>
            <a:pPr lvl="1"/>
            <a:r>
              <a:rPr lang="fi-FI" sz="3300" dirty="0"/>
              <a:t>ne voivat jopa lisätä homeiden tuottamia myrkkyjä.</a:t>
            </a:r>
          </a:p>
          <a:p>
            <a:r>
              <a:rPr lang="fi-FI" sz="3800" dirty="0"/>
              <a:t>Uudet rakenteet on tehtävä ilmatiiviiksi ja vanhojen rakenteiden ilmatiiveyttä  parannetaan.</a:t>
            </a:r>
          </a:p>
          <a:p>
            <a:r>
              <a:rPr lang="fi-FI" sz="3800" dirty="0"/>
              <a:t>Vaurioituneen tilan kalusteet ja muut tavarat puhdistetaan huolella tai korvataan uusilla. Kalusteiden homesiivous on erikoisosaamista vaativaa työtä.</a:t>
            </a:r>
          </a:p>
          <a:p>
            <a:r>
              <a:rPr lang="fi-FI" sz="3800" dirty="0"/>
              <a:t>Varmistetaan ilmanvaihdon riittävyys ja painesuhteet myös vaipan yli, </a:t>
            </a:r>
            <a:br>
              <a:rPr lang="fi-FI" sz="3800" dirty="0"/>
            </a:br>
            <a:r>
              <a:rPr lang="fi-FI" sz="3800" dirty="0"/>
              <a:t>etteivät vauriot uusiudu.</a:t>
            </a:r>
          </a:p>
          <a:p>
            <a:endParaRPr lang="fi-FI" dirty="0"/>
          </a:p>
        </p:txBody>
      </p:sp>
      <p:sp>
        <p:nvSpPr>
          <p:cNvPr id="4" name="Date Placeholder 3">
            <a:extLst>
              <a:ext uri="{FF2B5EF4-FFF2-40B4-BE49-F238E27FC236}">
                <a16:creationId xmlns:a16="http://schemas.microsoft.com/office/drawing/2014/main" id="{3240C0C1-EC7D-4C8C-B26B-6D3935B80E74}"/>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E5A84CE1-8E8E-4DF7-881B-B0F3732D8B2A}"/>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2299BB47-4FC6-49F5-8ED8-865F191192BB}"/>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6144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fi-FI" sz="4000" dirty="0"/>
            </a:br>
            <a:r>
              <a:rPr lang="fi-FI" sz="4000" dirty="0"/>
              <a:t>Lisälämmöneristykset</a:t>
            </a:r>
            <a:br>
              <a:rPr lang="fi-FI" sz="4000" b="0" dirty="0"/>
            </a:br>
            <a:endParaRPr lang="fi-FI" sz="2200" dirty="0"/>
          </a:p>
        </p:txBody>
      </p:sp>
    </p:spTree>
    <p:extLst>
      <p:ext uri="{BB962C8B-B14F-4D97-AF65-F5344CB8AC3E}">
        <p14:creationId xmlns:p14="http://schemas.microsoft.com/office/powerpoint/2010/main" val="388740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1196"/>
          <a:stretch/>
        </p:blipFill>
        <p:spPr bwMode="auto">
          <a:xfrm>
            <a:off x="5364088" y="1124744"/>
            <a:ext cx="3024336" cy="323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i-FI" dirty="0"/>
              <a:t>Yläpohjan lisälämmöneristys</a:t>
            </a:r>
          </a:p>
        </p:txBody>
      </p:sp>
      <p:sp>
        <p:nvSpPr>
          <p:cNvPr id="3" name="Content Placeholder 2"/>
          <p:cNvSpPr>
            <a:spLocks noGrp="1"/>
          </p:cNvSpPr>
          <p:nvPr>
            <p:ph idx="1"/>
          </p:nvPr>
        </p:nvSpPr>
        <p:spPr>
          <a:xfrm>
            <a:off x="457200" y="1052736"/>
            <a:ext cx="8229600" cy="5328592"/>
          </a:xfrm>
        </p:spPr>
        <p:txBody>
          <a:bodyPr>
            <a:normAutofit/>
          </a:bodyPr>
          <a:lstStyle/>
          <a:p>
            <a:pPr>
              <a:spcBef>
                <a:spcPts val="0"/>
              </a:spcBef>
            </a:pPr>
            <a:r>
              <a:rPr lang="fi-FI" sz="2000" dirty="0"/>
              <a:t>Lisälämmöneriste voidaan asentaa </a:t>
            </a:r>
            <a:br>
              <a:rPr lang="fi-FI" sz="2000" dirty="0"/>
            </a:br>
            <a:r>
              <a:rPr lang="fi-FI" sz="2000" dirty="0"/>
              <a:t>vanhan eristeen ylä- tai alapuolelle tai </a:t>
            </a:r>
            <a:br>
              <a:rPr lang="fi-FI" sz="2000" dirty="0"/>
            </a:br>
            <a:r>
              <a:rPr lang="fi-FI" sz="2000" dirty="0"/>
              <a:t>vanha eriste voidaan vaihtaa kokonaan.</a:t>
            </a:r>
          </a:p>
          <a:p>
            <a:pPr>
              <a:spcBef>
                <a:spcPts val="0"/>
              </a:spcBef>
            </a:pPr>
            <a:r>
              <a:rPr lang="fi-FI" sz="2000" dirty="0"/>
              <a:t>Ennen lisälämmöneristeen asennusta</a:t>
            </a:r>
          </a:p>
          <a:p>
            <a:pPr marL="552450" lvl="2" indent="-285750">
              <a:spcBef>
                <a:spcPts val="0"/>
              </a:spcBef>
              <a:buFont typeface="Arial" panose="020B0604020202020204" pitchFamily="34" charset="0"/>
              <a:buChar char="•"/>
            </a:pPr>
            <a:r>
              <a:rPr lang="fi-FI" sz="1800" dirty="0"/>
              <a:t>korjataan vaurioituneet rakenteet</a:t>
            </a:r>
          </a:p>
          <a:p>
            <a:pPr marL="552450" lvl="2" indent="-285750">
              <a:spcBef>
                <a:spcPts val="0"/>
              </a:spcBef>
              <a:buFont typeface="Arial" panose="020B0604020202020204" pitchFamily="34" charset="0"/>
              <a:buChar char="•"/>
            </a:pPr>
            <a:r>
              <a:rPr lang="fi-FI" sz="1800" dirty="0"/>
              <a:t>poistetaan homehtuneet eristeet </a:t>
            </a:r>
          </a:p>
          <a:p>
            <a:pPr marL="552450" lvl="2" indent="-285750">
              <a:spcBef>
                <a:spcPts val="0"/>
              </a:spcBef>
              <a:buFont typeface="Arial" panose="020B0604020202020204" pitchFamily="34" charset="0"/>
              <a:buChar char="•"/>
            </a:pPr>
            <a:r>
              <a:rPr lang="fi-FI" sz="1800" dirty="0"/>
              <a:t>kuivatetaan kostuneet materiaalit</a:t>
            </a:r>
          </a:p>
          <a:p>
            <a:pPr marL="552450" lvl="2" indent="-285750">
              <a:spcBef>
                <a:spcPts val="0"/>
              </a:spcBef>
              <a:buFont typeface="Arial" panose="020B0604020202020204" pitchFamily="34" charset="0"/>
              <a:buChar char="•"/>
            </a:pPr>
            <a:r>
              <a:rPr lang="fi-FI" sz="1800" dirty="0"/>
              <a:t>tarkistetaan höyrynsulun toimivuus</a:t>
            </a:r>
            <a:br>
              <a:rPr lang="fi-FI" sz="1800" dirty="0"/>
            </a:br>
            <a:r>
              <a:rPr lang="fi-FI" sz="1800" dirty="0"/>
              <a:t>ja talotekniikan läpivientien tiiveys</a:t>
            </a:r>
          </a:p>
          <a:p>
            <a:pPr marL="552450" lvl="2" indent="-285750">
              <a:spcBef>
                <a:spcPts val="0"/>
              </a:spcBef>
              <a:buFont typeface="Arial" panose="020B0604020202020204" pitchFamily="34" charset="0"/>
              <a:buChar char="•"/>
            </a:pPr>
            <a:r>
              <a:rPr lang="fi-FI" sz="1800" dirty="0"/>
              <a:t>tarkistetaan IV-kanavien lämmöneristys.</a:t>
            </a:r>
          </a:p>
          <a:p>
            <a:pPr>
              <a:spcBef>
                <a:spcPts val="0"/>
              </a:spcBef>
            </a:pPr>
            <a:r>
              <a:rPr lang="fi-FI" sz="2000" dirty="0"/>
              <a:t>Yläpuolisen lisäeristyksen tulee olla </a:t>
            </a:r>
            <a:br>
              <a:rPr lang="fi-FI" sz="2000" dirty="0"/>
            </a:br>
            <a:r>
              <a:rPr lang="fi-FI" sz="2000" dirty="0"/>
              <a:t> alkuperäistä harvempi.</a:t>
            </a:r>
          </a:p>
          <a:p>
            <a:pPr>
              <a:spcBef>
                <a:spcPts val="0"/>
              </a:spcBef>
            </a:pPr>
            <a:r>
              <a:rPr lang="fi-FI" sz="2000" dirty="0"/>
              <a:t>Ennen yläpuolisen lisäeristyksen asentamista varmistetaan ullakon tuuletuksen toimivuus esimerkiksi räystäiden läheisyyteen asennettavilla tuulenohjaimilla.</a:t>
            </a:r>
          </a:p>
          <a:p>
            <a:pPr>
              <a:spcBef>
                <a:spcPts val="0"/>
              </a:spcBef>
            </a:pPr>
            <a:r>
              <a:rPr lang="fi-FI" sz="2000" dirty="0"/>
              <a:t>Vinosauvojen alle syntyy usein kylmää johtava onkalo puhalluseristeen painuessa. Ne on syytä tarkastaa ja tukkia. </a:t>
            </a:r>
          </a:p>
        </p:txBody>
      </p:sp>
      <p:sp>
        <p:nvSpPr>
          <p:cNvPr id="4" name="Date Placeholder 3">
            <a:extLst>
              <a:ext uri="{FF2B5EF4-FFF2-40B4-BE49-F238E27FC236}">
                <a16:creationId xmlns:a16="http://schemas.microsoft.com/office/drawing/2014/main" id="{E74E878E-F4E6-4F0F-A8D0-FD7432FF872C}"/>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E5660B75-3B0C-41F1-B7B3-F5FFA413F71D}"/>
              </a:ext>
            </a:extLst>
          </p:cNvPr>
          <p:cNvSpPr>
            <a:spLocks noGrp="1"/>
          </p:cNvSpPr>
          <p:nvPr>
            <p:ph type="ftr" sz="quarter" idx="3"/>
          </p:nvPr>
        </p:nvSpPr>
        <p:spPr/>
        <p:txBody>
          <a:bodyPr/>
          <a:lstStyle/>
          <a:p>
            <a:r>
              <a:rPr lang="fi-FI"/>
              <a:t>Energiatehokas rakentaminen - Rakennusten energiakorjaukset</a:t>
            </a:r>
            <a:endParaRPr lang="fi-FI" dirty="0"/>
          </a:p>
        </p:txBody>
      </p:sp>
      <p:sp>
        <p:nvSpPr>
          <p:cNvPr id="6" name="Slide Number Placeholder 5">
            <a:extLst>
              <a:ext uri="{FF2B5EF4-FFF2-40B4-BE49-F238E27FC236}">
                <a16:creationId xmlns:a16="http://schemas.microsoft.com/office/drawing/2014/main" id="{4FEF4E2E-4F4A-48D8-8C0B-22E577A40C27}"/>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2882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31</TotalTime>
  <Words>1294</Words>
  <Application>Microsoft Office PowerPoint</Application>
  <PresentationFormat>On-screen Show (4:3)</PresentationFormat>
  <Paragraphs>305</Paragraphs>
  <Slides>27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BUS_4-3</vt:lpstr>
      <vt:lpstr> Rakenteiden energiakorjaukset  Kosteus- ja mikrobivauriot, lisälämmöneristys,  rakenteiden korjaaminen</vt:lpstr>
      <vt:lpstr>Energian säästön mahdollisuuksia  </vt:lpstr>
      <vt:lpstr>Energiakorjauksen vaiheet</vt:lpstr>
      <vt:lpstr>Kosteus- ja mikrobivaurioiden tunnusmerkit</vt:lpstr>
      <vt:lpstr>Kosteusvaurioiden yleisimmät syyt</vt:lpstr>
      <vt:lpstr>Mikrobivauriot</vt:lpstr>
      <vt:lpstr>Sisäilmakorjaukset</vt:lpstr>
      <vt:lpstr> Lisälämmöneristykset </vt:lpstr>
      <vt:lpstr>Yläpohjan lisälämmöneristys</vt:lpstr>
      <vt:lpstr>Ulkoseinien lisälämmöneristys</vt:lpstr>
      <vt:lpstr>Eristerappaus vanhan julkisivun päälle</vt:lpstr>
      <vt:lpstr>Betonijulkisivun lisäeristys ja korjaus levyverhouksella</vt:lpstr>
      <vt:lpstr> Rakenteiden korjaukset</vt:lpstr>
      <vt:lpstr>Kellarin seinän korjaaminen</vt:lpstr>
      <vt:lpstr>Ryömintätilaisen alapohjan korjaaminen</vt:lpstr>
      <vt:lpstr>Maanvaraisen alapohjan korjaaminen</vt:lpstr>
      <vt:lpstr>Ikkunoiden korjaaminen</vt:lpstr>
      <vt:lpstr>Ikkunoiden uusiminen ja lisäpuite</vt:lpstr>
      <vt:lpstr>Parvekelasitus lisää energiatehokkuutta</vt:lpstr>
      <vt:lpstr>Esimerkki: Home- / energiasaneeraus</vt:lpstr>
      <vt:lpstr>Vaurioiden syitä</vt:lpstr>
      <vt:lpstr>Lämmöneristyksen puutteita</vt:lpstr>
      <vt:lpstr>Korjaus</vt:lpstr>
      <vt:lpstr>Lopuksi parannetaan muutenkin ilmatiiveyttä</vt:lpstr>
      <vt:lpstr>Muista</vt:lpstr>
      <vt:lpstr>Lisätietoa</vt:lpstr>
      <vt:lpstr>Oppimateriaaliin on sisällytetty energiatehokkaaseen rakentamiseen tarvittavia hyviä käytäntöjä ja periaatteita. Kirjoittajat eivät vastaa niiden sopivuudesta yksittäisiin rakennuskohteisiin sellaisinaan.  Yksittäisten rakennuskohteiden toteutus tulee tehdä kyseisten kohteiden toteutussuunnitelmien mukaisesti.  Alkuperäinen aneisto on tuotettu EU:n Horizon2020-ohjelman BUILDUPSkills-hankkeessa (Motiva Oy, TTS, TUT, 2016). Työryhmä: Olli Teriö, Jukka Lahdensivu, Juhani Heljo, Jaakko Sorri, Ulrika Uotila, Aki Peltola, Jari Hämäläinen &amp; Heidi Sumkin. Aineisto päivitetty 2019 (Risto Tenhunen ja Olli Teriö). www.motiva.fi/buildupskills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Rakenteiden energiakorjaukset  Kosteus- ja mikrobivauriot, lisälämmöneristys, rakenteiden korjaaminen</dc:title>
  <dc:creator>Kirsi-Maaria Forssell</dc:creator>
  <cp:lastModifiedBy>Kirsi-Maaria Forssell</cp:lastModifiedBy>
  <cp:revision>5</cp:revision>
  <dcterms:created xsi:type="dcterms:W3CDTF">2019-06-14T10:36:01Z</dcterms:created>
  <dcterms:modified xsi:type="dcterms:W3CDTF">2019-06-14T12:52:49Z</dcterms:modified>
</cp:coreProperties>
</file>