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39" userDrawn="1">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0" d="100"/>
          <a:sy n="70" d="100"/>
        </p:scale>
        <p:origin x="1132" y="48"/>
      </p:cViewPr>
      <p:guideLst>
        <p:guide orient="horz" pos="2160"/>
        <p:guide orient="horz" pos="300"/>
        <p:guide orient="horz" pos="3657"/>
        <p:guide orient="horz" pos="4110"/>
        <p:guide orient="horz" pos="1139"/>
        <p:guide orient="horz" pos="4020"/>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8EE85923-145B-4633-979B-FD20C0A7C565}" type="datetimeFigureOut">
              <a:rPr lang="fi-FI" smtClean="0"/>
              <a:t>14.6.2019</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4E594DC2-CD2E-4BF8-9C62-6468974AFA7E}" type="slidenum">
              <a:rPr lang="fi-FI" smtClean="0"/>
              <a:t>‹#›</a:t>
            </a:fld>
            <a:endParaRPr lang="fi-FI"/>
          </a:p>
        </p:txBody>
      </p:sp>
    </p:spTree>
    <p:extLst>
      <p:ext uri="{BB962C8B-B14F-4D97-AF65-F5344CB8AC3E}">
        <p14:creationId xmlns:p14="http://schemas.microsoft.com/office/powerpoint/2010/main" val="221562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Kohteet, joissa kivirakenteinen seinä tehdään ennen lattialaatan valua.</a:t>
            </a:r>
          </a:p>
          <a:p>
            <a:pPr lvl="0"/>
            <a:r>
              <a:rPr lang="fi-FI" dirty="0" err="1"/>
              <a:t>Kumibitumikermikaista</a:t>
            </a:r>
            <a:r>
              <a:rPr lang="fi-FI" dirty="0"/>
              <a:t> estää myös radonin pääsyn sisäilmaan.</a:t>
            </a:r>
          </a:p>
          <a:p>
            <a:pPr lvl="0"/>
            <a:r>
              <a:rPr lang="fi-FI" dirty="0"/>
              <a:t>Harkkoseinän ilmanpitävyys perustuu pinnoitusten yhtenäisyyteen, joten pinnoitteen tulee ulottua seinän alareunaan saakka.</a:t>
            </a:r>
          </a:p>
          <a:p>
            <a:pPr lvl="0"/>
            <a:r>
              <a:rPr lang="fi-FI" dirty="0"/>
              <a:t>Sokkeliharkon pinnoitteen tulee olla tasainen, jotta eristelevyt saadaan tiiviisti kiinni sokkeliin.</a:t>
            </a:r>
          </a:p>
          <a:p>
            <a:pPr lvl="0"/>
            <a:r>
              <a:rPr lang="fi-FI" dirty="0"/>
              <a:t>Vaihtoehtoisesti sokkelin sisäpuolen tiivistys voidaan tehdä tiivistämällä sisäpuolisen lämmöneristeen saumat vaahdolla ennen sisäpuolista täyttöä.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Sokkeliharkot pinnoitetaan molemmista pinnoistaan anturaan saakka. Näin estetään radonin pääsy harkkoja pitkin sisäilmaan ja myös </a:t>
            </a:r>
            <a:r>
              <a:rPr lang="fi-FI" dirty="0" err="1"/>
              <a:t>kermin</a:t>
            </a:r>
            <a:r>
              <a:rPr lang="fi-FI" dirty="0"/>
              <a:t> kiinnitys on helpompaa, kun alusta on tasainen.</a:t>
            </a:r>
          </a:p>
          <a:p>
            <a:pPr lvl="0"/>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91893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Vaihtoehtoisesti höyrynpitävyys voidaan varmistaa yhtenäisellä kevytbetoniyläpohjan päälle levitettävällä kalvolla. Kalvo ei kuitenkaan saa toimia rakenteessa höyrynsulkuna, jotta kevytbetonin rakennekosteus pääsee kuivumaan.</a:t>
            </a:r>
          </a:p>
          <a:p>
            <a:pPr lvl="0"/>
            <a:r>
              <a:rPr lang="fi-FI" dirty="0"/>
              <a:t>Rakenneratkaisussa yläpohjaelementti tukeutuu päätyseinille. Kantavalla seinällä yläpuolisten rakenteiden kautta tuleva kuormitus tiivistää liitosta. </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40076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Kohteet, joissa ikkunoiden ja ovien asennuksessa ei tarvitse ottaa huomioon rakenteen painumista.</a:t>
            </a:r>
          </a:p>
          <a:p>
            <a:r>
              <a:rPr lang="fi-FI" dirty="0"/>
              <a:t>Ikkunoiden ja ovien tiivistystyössä huolellisuus on erityisen tärkeää. Karmien tiivisteiden kunto ja toiminta tulee tarkastaa niiden asentamisen yhteydessä.</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a:t>Sisäreunasta tulee varmemmin tiivis, kun vaahdotus tehdään kahden jäykän pinnan väliin. Jos </a:t>
            </a:r>
            <a:r>
              <a:rPr lang="fi-FI" sz="1200" dirty="0" err="1"/>
              <a:t>uretaania</a:t>
            </a:r>
            <a:r>
              <a:rPr lang="fi-FI" sz="1200" baseline="0" dirty="0"/>
              <a:t> joudutaan leikkaamaan, on suositeltavaa varmistaa ilmatiiveys elastisella saumauksella. </a:t>
            </a:r>
            <a:r>
              <a:rPr lang="fi-FI" sz="1200"/>
              <a:t>Karmin </a:t>
            </a:r>
            <a:r>
              <a:rPr lang="fi-FI" sz="1200" dirty="0"/>
              <a:t>ulkoreunassa osa tiivistetilasta voidaan täyttää myös mineraalivillakaistalla.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354445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1206562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161411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Ryömintätilainen alapohja, jonka kantavana rakenteena on ontelolaatta.</a:t>
            </a:r>
          </a:p>
          <a:p>
            <a:pPr lvl="0"/>
            <a:r>
              <a:rPr lang="fi-FI" dirty="0"/>
              <a:t>Alajuoksun ja laatan välissä on </a:t>
            </a:r>
            <a:r>
              <a:rPr lang="fi-FI" dirty="0" err="1"/>
              <a:t>bitumikermikaista</a:t>
            </a:r>
            <a:r>
              <a:rPr lang="fi-FI" dirty="0"/>
              <a:t> kapillaarikatkona.</a:t>
            </a:r>
          </a:p>
          <a:p>
            <a:pPr lvl="0"/>
            <a:r>
              <a:rPr lang="fi-FI" dirty="0"/>
              <a:t>Ryömintätilassa tulee olla hyvä tuuletus.</a:t>
            </a:r>
          </a:p>
          <a:p>
            <a:pPr lvl="0"/>
            <a:r>
              <a:rPr lang="fi-FI" dirty="0"/>
              <a:t>Myös maanpinta eristetään ryömintätilan puolelta. Maanpinta voidaan eristää esimerkiksi kevytsorakerroksella.</a:t>
            </a:r>
          </a:p>
          <a:p>
            <a:pPr lvl="0"/>
            <a:r>
              <a:rPr lang="fi-FI" dirty="0"/>
              <a:t>Sokkeli eristetään tarvittaessa, jottei rakenteeseen synny kylmäsiltaa.</a:t>
            </a:r>
          </a:p>
          <a:p>
            <a:pPr lvl="0"/>
            <a:r>
              <a:rPr lang="fi-FI" dirty="0"/>
              <a:t>Sokkeliharkot suositellaan pinnoitettaviksi höyrynpitävyyden varmistamiseksi.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Laatan alapuolisen lämmöneristeen saumat tulisi vaahdottaa lämmöneristekerroksen yhtenäisyyden varmistamiseksi ja </a:t>
            </a:r>
            <a:r>
              <a:rPr lang="fi-FI" sz="1200" dirty="0" err="1"/>
              <a:t>konvektiovirtauksien</a:t>
            </a:r>
            <a:r>
              <a:rPr lang="fi-FI" sz="1200" dirty="0"/>
              <a:t> estämiseksi eristelevyjen saumoissa. </a:t>
            </a:r>
          </a:p>
          <a:p>
            <a:pPr lvl="0"/>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fi-FI"/>
          </a:p>
        </p:txBody>
      </p:sp>
    </p:spTree>
    <p:extLst>
      <p:ext uri="{BB962C8B-B14F-4D97-AF65-F5344CB8AC3E}">
        <p14:creationId xmlns:p14="http://schemas.microsoft.com/office/powerpoint/2010/main" val="206252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(harkko/tiili) ulkoseinät, joissa on erillinen lämmöneristekerros.</a:t>
            </a:r>
          </a:p>
          <a:p>
            <a:pPr lvl="0"/>
            <a:r>
              <a:rPr lang="fi-FI" dirty="0"/>
              <a:t>Puuyläpohjassa on höyrynsulkuna kalvo.</a:t>
            </a:r>
          </a:p>
          <a:p>
            <a:pPr lvl="0"/>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päälle asetetaan höyrynsulkumuovikaista, joka käännetään yläpohjan höyrynsulun kanssa limittäin. Kaistan tulee ulottua seinässä alaspäin vähintään 500 mm matkan (2). Tällä varmistetaan ylimpien harkkokerrosten höyrynpitävyys, mikäli pinnoitteisiin syntyy halkeamia saumojen kohdille, ja estetään ilman virtaus yläjuoksupuun alta suoraan eristetilaan.</a:t>
            </a:r>
          </a:p>
          <a:p>
            <a:pPr lvl="0"/>
            <a:endParaRPr lang="fi-FI" dirty="0"/>
          </a:p>
          <a:p>
            <a:pPr lvl="0"/>
            <a:r>
              <a:rPr lang="fi-FI" dirty="0"/>
              <a:t>Rakennuksen nurkissa höyrynsulkukalvot laskostetaan, limitetään ja teipataan yhteen.</a:t>
            </a:r>
          </a:p>
          <a:p>
            <a:pPr lvl="0"/>
            <a:r>
              <a:rPr lang="fi-FI" dirty="0"/>
              <a:t>Harkkoseinän ilmansulkuna toimii sisäpuolen tasoitekerros, joten sen täytyy ulottua seinän yläreunaan asti, myös </a:t>
            </a:r>
            <a:r>
              <a:rPr lang="fi-FI" dirty="0" err="1"/>
              <a:t>alaslasketun</a:t>
            </a:r>
            <a:r>
              <a:rPr lang="fi-FI" dirty="0"/>
              <a:t> katon taakse.</a:t>
            </a:r>
          </a:p>
          <a:p>
            <a:pPr lvl="0"/>
            <a:r>
              <a:rPr lang="fi-FI" dirty="0"/>
              <a:t>Yläpohjan lämmöneristeenä voi olla levymäinen tai puhallettava eriste. Tarkempia ohjeita puurakenteisista yläpohjista on esitetty luvussa 4.1.</a:t>
            </a:r>
          </a:p>
          <a:p>
            <a:pPr lvl="0"/>
            <a:r>
              <a:rPr lang="fi-FI" dirty="0"/>
              <a:t>Jos yläpohjan höyrynsulkuna on levy, voidaan liitoksen tiivistyksessä soveltaa detaljin 7.3 c ohjetta.</a:t>
            </a:r>
          </a:p>
          <a:p>
            <a:pPr lvl="0"/>
            <a:r>
              <a:rPr lang="fi-FI" dirty="0"/>
              <a:t>Päätyräystään detalji on esitetty kuvassa 7.2.</a:t>
            </a:r>
          </a:p>
          <a:p>
            <a:pPr lvl="0"/>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5</a:t>
            </a:fld>
            <a:endParaRPr lang="fi-FI"/>
          </a:p>
        </p:txBody>
      </p:sp>
    </p:spTree>
    <p:extLst>
      <p:ext uri="{BB962C8B-B14F-4D97-AF65-F5344CB8AC3E}">
        <p14:creationId xmlns:p14="http://schemas.microsoft.com/office/powerpoint/2010/main" val="162150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(harkko/tiili) ulkoseinät, joissa on erillinen lämmöneristekerros.</a:t>
            </a:r>
          </a:p>
          <a:p>
            <a:pPr lvl="0"/>
            <a:r>
              <a:rPr lang="fi-FI" dirty="0"/>
              <a:t>Päätyseinän ylin harkkokerros ja sisäkattopinta ovat vaakasuorassa tai päätyseinän harkot on viistetty kattokaltevuuden suuntaisesti.</a:t>
            </a:r>
          </a:p>
          <a:p>
            <a:pPr lvl="0"/>
            <a:r>
              <a:rPr lang="fi-FI" dirty="0"/>
              <a:t>Puuyläpohjassa on höyrynsulkuna kalvo.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päälle </a:t>
            </a:r>
            <a:r>
              <a:rPr lang="fi-FI"/>
              <a:t>asetetaan ilmansulkumuovikaista </a:t>
            </a:r>
            <a:r>
              <a:rPr lang="fi-FI" dirty="0"/>
              <a:t>Kaistan tulee ulottua seinässä alaspäin vähintään 500 mm</a:t>
            </a:r>
          </a:p>
          <a:p>
            <a:pPr lvl="0"/>
            <a:endParaRPr lang="fi-FI" dirty="0"/>
          </a:p>
          <a:p>
            <a:pPr lvl="0"/>
            <a:endParaRPr lang="fi-FI" dirty="0"/>
          </a:p>
          <a:p>
            <a:pPr lvl="0"/>
            <a:r>
              <a:rPr lang="fi-FI" dirty="0"/>
              <a:t>Liitoksen ilmatiiviys voidaan puristuksen lisäksi varmistaa saumaamalla puiden väliin jäävä rako alapuolelta kitillä tai elastisella massalla. </a:t>
            </a:r>
          </a:p>
          <a:p>
            <a:pPr lvl="0"/>
            <a:r>
              <a:rPr lang="fi-FI"/>
              <a:t>Harkkoseinän ilmansulkuna </a:t>
            </a:r>
            <a:r>
              <a:rPr lang="fi-FI" dirty="0"/>
              <a:t>toimii sisäpuolen tasoitekerros, joten sen täytyy ulottua seinän yläreunaan asti, myös </a:t>
            </a:r>
            <a:r>
              <a:rPr lang="fi-FI" dirty="0" err="1"/>
              <a:t>alaslasketun</a:t>
            </a:r>
            <a:r>
              <a:rPr lang="fi-FI" dirty="0"/>
              <a:t> katon taakse.</a:t>
            </a:r>
          </a:p>
          <a:p>
            <a:pPr lvl="0"/>
            <a:r>
              <a:rPr lang="fi-FI" dirty="0"/>
              <a:t>Yläpohjan lämmöneristeenä voi olla levymäinen tai puhallettava eriste. </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6</a:t>
            </a:fld>
            <a:endParaRPr lang="fi-FI"/>
          </a:p>
        </p:txBody>
      </p:sp>
    </p:spTree>
    <p:extLst>
      <p:ext uri="{BB962C8B-B14F-4D97-AF65-F5344CB8AC3E}">
        <p14:creationId xmlns:p14="http://schemas.microsoft.com/office/powerpoint/2010/main" val="34287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ulkoseinät, jotka on tehty yhtenäisestä harkkorakenteesta</a:t>
            </a:r>
            <a:r>
              <a:rPr lang="fi-FI" baseline="0" dirty="0"/>
              <a:t> eikä muovikelmua voi käyttää</a:t>
            </a:r>
            <a:endParaRPr lang="fi-FI" dirty="0"/>
          </a:p>
          <a:p>
            <a:pPr lvl="0"/>
            <a:r>
              <a:rPr lang="fi-FI" dirty="0"/>
              <a:t>Kohteet, joissa ei voida käyttää höyrynsulkumuovikaistaa.</a:t>
            </a:r>
          </a:p>
          <a:p>
            <a:pPr lvl="0"/>
            <a:r>
              <a:rPr lang="fi-FI" dirty="0"/>
              <a:t>Puuyläpohjan höyrynsulkuna on kalvo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höyrynsulkuna toimii sisäpuolen tasoitekerros, joten sen täytyy ulottua seinän yläreunaan asti, myös </a:t>
            </a:r>
            <a:r>
              <a:rPr lang="fi-FI" dirty="0" err="1"/>
              <a:t>alaslasketun</a:t>
            </a:r>
            <a:r>
              <a:rPr lang="fi-FI" dirty="0"/>
              <a:t> katon taakse.</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334478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Kivirakenteiset ulkoseinät, jotka on tehty yhtenäisestä harkkorakenteesta</a:t>
            </a:r>
            <a:r>
              <a:rPr lang="fi-FI" baseline="0" dirty="0"/>
              <a:t> eikä muovikelmua voi käyttää</a:t>
            </a:r>
            <a:endParaRPr lang="fi-FI" dirty="0"/>
          </a:p>
          <a:p>
            <a:pPr lvl="0"/>
            <a:r>
              <a:rPr lang="fi-FI" dirty="0"/>
              <a:t>Kohteet, joissa ei voida käyttää höyrynsulkumuovikaistaa.</a:t>
            </a:r>
          </a:p>
          <a:p>
            <a:pPr lvl="0"/>
            <a:r>
              <a:rPr lang="fi-FI" dirty="0"/>
              <a:t>Puuyläpohjan höyrynsulkuna on kalvo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Harkkoseinän höyrynsulkuna toimii sisäpuolen tasoitekerros, joten sen täytyy ulottua seinän yläreunaan asti, myös </a:t>
            </a:r>
            <a:r>
              <a:rPr lang="fi-FI" dirty="0" err="1"/>
              <a:t>alaslasketun</a:t>
            </a:r>
            <a:r>
              <a:rPr lang="fi-FI" dirty="0"/>
              <a:t> katon taakse.</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50004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280066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i-FI" dirty="0"/>
              <a:t>Kivirakenteinen päädyn ulkoseinä, joka on tehty yhtenäisestä harkkorakenteesta.</a:t>
            </a:r>
          </a:p>
          <a:p>
            <a:pPr lvl="0"/>
            <a:r>
              <a:rPr lang="fi-FI" dirty="0"/>
              <a:t>Puuyläpohjan höyrynsulkuna on kalvo tai levy.</a:t>
            </a:r>
          </a:p>
          <a:p>
            <a:pPr lvl="0"/>
            <a:r>
              <a:rPr lang="fi-FI" dirty="0"/>
              <a:t>Katon sisälevyn reunan ja höyrynsulun kiinnitystä varten </a:t>
            </a:r>
            <a:r>
              <a:rPr lang="fi-FI" dirty="0" err="1"/>
              <a:t>alaslaskurimojen</a:t>
            </a:r>
            <a:r>
              <a:rPr lang="fi-FI" dirty="0"/>
              <a:t> väleihin tarvitaan erilliset kiinnitysrimat</a:t>
            </a:r>
          </a:p>
          <a:p>
            <a:pPr lvl="0"/>
            <a:r>
              <a:rPr lang="fi-FI" dirty="0"/>
              <a:t>Liitos on periaatteeltaan sama, kun yläpohjan höyrynsulkuna on levy. Tällöin polyuretaanivaahdotus tehdään levyn pään ja seinäharkon väliin.</a:t>
            </a:r>
          </a:p>
          <a:p>
            <a:pPr lvl="0"/>
            <a:r>
              <a:rPr lang="fi-FI" dirty="0"/>
              <a:t>Harkkoseinän ilmansulkuna toimii sisäpuolen tasoitekerros, joten sen täytyy ulottua seinän yläreunaan asti, myös </a:t>
            </a:r>
            <a:r>
              <a:rPr lang="fi-FI" dirty="0" err="1"/>
              <a:t>alaslasketun</a:t>
            </a:r>
            <a:r>
              <a:rPr lang="fi-FI" dirty="0"/>
              <a:t> katon taakse. </a:t>
            </a:r>
          </a:p>
          <a:p>
            <a:pPr lvl="0"/>
            <a:r>
              <a:rPr lang="fi-FI" dirty="0"/>
              <a:t>Yläpohjan lämmöneristeenä voi olla levymäinen tai puhallettava eriste. </a:t>
            </a:r>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175811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Rakennukset, joissa on kivirakenteinen yläpohja ja harkkorakenteinen tai betonielementtiulkoseinä. Ei-kantava seinä.</a:t>
            </a:r>
          </a:p>
          <a:p>
            <a:pPr lvl="0"/>
            <a:r>
              <a:rPr lang="fi-FI" dirty="0"/>
              <a:t>Kantavalla seinällä yläpuolisten rakenteiden kautta tuleva kuormitus tiivistää liitosta.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Muidenkin ontelolaatan saumojen päälle on yläpohjassa suositeltavaa asentaa höyrynsulkukaistat</a:t>
            </a:r>
          </a:p>
          <a:p>
            <a:pPr lvl="0"/>
            <a:endParaRPr lang="fi-FI" dirty="0"/>
          </a:p>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1345494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Kivitalon liitokset</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D3BD-18B7-4AAD-8959-F882323EDEF8}"/>
              </a:ext>
            </a:extLst>
          </p:cNvPr>
          <p:cNvSpPr>
            <a:spLocks noGrp="1"/>
          </p:cNvSpPr>
          <p:nvPr>
            <p:ph type="ctrTitle"/>
          </p:nvPr>
        </p:nvSpPr>
        <p:spPr/>
        <p:txBody>
          <a:bodyPr/>
          <a:lstStyle/>
          <a:p>
            <a:br>
              <a:rPr lang="fi-FI" dirty="0"/>
            </a:br>
            <a:r>
              <a:rPr lang="fi-FI" dirty="0"/>
              <a:t>Kivitalon energiatehokkaat liitokset</a:t>
            </a:r>
          </a:p>
        </p:txBody>
      </p:sp>
    </p:spTree>
    <p:extLst>
      <p:ext uri="{BB962C8B-B14F-4D97-AF65-F5344CB8AC3E}">
        <p14:creationId xmlns:p14="http://schemas.microsoft.com/office/powerpoint/2010/main" val="284155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85" t="11557" r="23927" b="5132"/>
          <a:stretch/>
        </p:blipFill>
        <p:spPr bwMode="auto">
          <a:xfrm>
            <a:off x="5001615" y="1857044"/>
            <a:ext cx="3818857" cy="384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611124" y="4187156"/>
            <a:ext cx="1561276" cy="718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p:cNvSpPr/>
          <p:nvPr/>
        </p:nvSpPr>
        <p:spPr>
          <a:xfrm>
            <a:off x="6763524" y="4187156"/>
            <a:ext cx="827588" cy="115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normAutofit fontScale="90000"/>
          </a:bodyPr>
          <a:lstStyle/>
          <a:p>
            <a:r>
              <a:rPr lang="fi-FI" dirty="0"/>
              <a:t>Kivirakenteisen ulkoseinän ja puuylä-pohjan liitos ja tiivistys, vino sisäkatto</a:t>
            </a:r>
          </a:p>
        </p:txBody>
      </p:sp>
      <p:sp>
        <p:nvSpPr>
          <p:cNvPr id="3" name="Content Placeholder 2"/>
          <p:cNvSpPr>
            <a:spLocks noGrp="1"/>
          </p:cNvSpPr>
          <p:nvPr>
            <p:ph sz="half" idx="2"/>
          </p:nvPr>
        </p:nvSpPr>
        <p:spPr>
          <a:xfrm>
            <a:off x="457201" y="2276474"/>
            <a:ext cx="4114800" cy="3744615"/>
          </a:xfrm>
        </p:spPr>
        <p:txBody>
          <a:bodyPr>
            <a:normAutofit fontScale="77500" lnSpcReduction="20000"/>
          </a:bodyPr>
          <a:lstStyle/>
          <a:p>
            <a:pPr marL="514350" lvl="0" indent="-514350">
              <a:buFont typeface="+mj-lt"/>
              <a:buAutoNum type="arabicPeriod"/>
            </a:pPr>
            <a:r>
              <a:rPr lang="fi-FI" dirty="0"/>
              <a:t>Päätyseinään kiinnitetään välikkeillä kattopinnan suuntainen soiro.</a:t>
            </a:r>
          </a:p>
          <a:p>
            <a:pPr marL="514350" indent="-514350">
              <a:buFont typeface="+mj-lt"/>
              <a:buAutoNum type="arabicPeriod"/>
            </a:pPr>
            <a:r>
              <a:rPr lang="fi-FI" dirty="0"/>
              <a:t>Yläpohjan höyrynsulkukalvo puristetaan seinään kiinnitetyn puun ja päädyn tukirimojen väliin </a:t>
            </a:r>
            <a:br>
              <a:rPr lang="fi-FI" dirty="0"/>
            </a:br>
            <a:r>
              <a:rPr lang="fi-FI" dirty="0"/>
              <a:t>(ruuvikiinnitys k300). </a:t>
            </a:r>
          </a:p>
          <a:p>
            <a:pPr marL="514350" lvl="0" indent="-514350">
              <a:buFont typeface="+mj-lt"/>
              <a:buAutoNum type="arabicPeriod"/>
            </a:pPr>
            <a:r>
              <a:rPr lang="fi-FI" dirty="0"/>
              <a:t>Välikkeiden, puristusriman ja harkkorakenteen väliin jäävä tila tiivistetään polyuretaanivaahdolla.</a:t>
            </a:r>
          </a:p>
          <a:p>
            <a:endParaRPr lang="fi-FI" dirty="0"/>
          </a:p>
        </p:txBody>
      </p:sp>
      <p:cxnSp>
        <p:nvCxnSpPr>
          <p:cNvPr id="8" name="Straight Arrow Connector 7"/>
          <p:cNvCxnSpPr/>
          <p:nvPr/>
        </p:nvCxnSpPr>
        <p:spPr>
          <a:xfrm flipH="1" flipV="1">
            <a:off x="6982172" y="3771022"/>
            <a:ext cx="665748" cy="6638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591112" y="436531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2" name="Oval 11"/>
          <p:cNvSpPr/>
          <p:nvPr/>
        </p:nvSpPr>
        <p:spPr>
          <a:xfrm>
            <a:off x="7647920" y="218269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3" name="Straight Arrow Connector 12"/>
          <p:cNvCxnSpPr>
            <a:stCxn id="12" idx="3"/>
          </p:cNvCxnSpPr>
          <p:nvPr/>
        </p:nvCxnSpPr>
        <p:spPr>
          <a:xfrm flipH="1">
            <a:off x="6962627" y="2643669"/>
            <a:ext cx="780201" cy="3886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3" idx="1"/>
          </p:cNvCxnSpPr>
          <p:nvPr/>
        </p:nvCxnSpPr>
        <p:spPr>
          <a:xfrm flipH="1" flipV="1">
            <a:off x="6564234" y="3914380"/>
            <a:ext cx="334922" cy="9618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04248" y="479715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4" name="Date Placeholder 3">
            <a:extLst>
              <a:ext uri="{FF2B5EF4-FFF2-40B4-BE49-F238E27FC236}">
                <a16:creationId xmlns:a16="http://schemas.microsoft.com/office/drawing/2014/main" id="{EB22DAE5-7DD7-4A56-A920-FB89645F3CBF}"/>
              </a:ext>
            </a:extLst>
          </p:cNvPr>
          <p:cNvSpPr>
            <a:spLocks noGrp="1"/>
          </p:cNvSpPr>
          <p:nvPr>
            <p:ph type="dt" sz="half" idx="14"/>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AE5A58BA-F925-48F2-88C1-2AD56152D937}"/>
              </a:ext>
            </a:extLst>
          </p:cNvPr>
          <p:cNvSpPr>
            <a:spLocks noGrp="1"/>
          </p:cNvSpPr>
          <p:nvPr>
            <p:ph type="ftr" sz="quarter" idx="3"/>
          </p:nvPr>
        </p:nvSpPr>
        <p:spPr/>
        <p:txBody>
          <a:body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C7290CE4-518F-4672-8D08-D32C838BC873}"/>
              </a:ext>
            </a:extLst>
          </p:cNvPr>
          <p:cNvSpPr>
            <a:spLocks noGrp="1"/>
          </p:cNvSpPr>
          <p:nvPr>
            <p:ph type="sldNum" sz="quarter" idx="4"/>
          </p:nvPr>
        </p:nvSpPr>
        <p:spPr/>
        <p:txBody>
          <a:bodyPr/>
          <a:lstStyle/>
          <a:p>
            <a:fld id="{0168ACF4-E7A5-495E-8C31-8E9E3D5B0BFC}" type="slidenum">
              <a:rPr lang="fi-FI" smtClean="0"/>
              <a:pPr/>
              <a:t>10</a:t>
            </a:fld>
            <a:endParaRPr lang="fi-FI" dirty="0"/>
          </a:p>
        </p:txBody>
      </p:sp>
    </p:spTree>
    <p:extLst>
      <p:ext uri="{BB962C8B-B14F-4D97-AF65-F5344CB8AC3E}">
        <p14:creationId xmlns:p14="http://schemas.microsoft.com/office/powerpoint/2010/main" val="107070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Betonisandwichelementin ja ontelolaatan liitos ei-kantavalla seinällä </a:t>
            </a:r>
          </a:p>
        </p:txBody>
      </p:sp>
      <p:sp>
        <p:nvSpPr>
          <p:cNvPr id="3" name="Content Placeholder 2"/>
          <p:cNvSpPr>
            <a:spLocks noGrp="1"/>
          </p:cNvSpPr>
          <p:nvPr>
            <p:ph sz="half" idx="2"/>
          </p:nvPr>
        </p:nvSpPr>
        <p:spPr>
          <a:xfrm>
            <a:off x="457200" y="1808162"/>
            <a:ext cx="4114800" cy="3367341"/>
          </a:xfrm>
        </p:spPr>
        <p:txBody>
          <a:bodyPr>
            <a:normAutofit/>
          </a:bodyPr>
          <a:lstStyle/>
          <a:p>
            <a:pPr marL="514350" indent="-514350">
              <a:buFont typeface="+mj-lt"/>
              <a:buAutoNum type="arabicPeriod"/>
            </a:pPr>
            <a:r>
              <a:rPr lang="fi-FI" sz="2400" dirty="0"/>
              <a:t>Sauman tiiveys varmistetaan hitsattavalla tai liimattavalla kumibitumi-</a:t>
            </a:r>
            <a:br>
              <a:rPr lang="fi-FI" sz="2400" dirty="0"/>
            </a:br>
            <a:r>
              <a:rPr lang="fi-FI" sz="2400" dirty="0" err="1"/>
              <a:t>kermikaistalla</a:t>
            </a:r>
            <a:r>
              <a:rPr lang="fi-FI" sz="2400" dirty="0"/>
              <a:t>.</a:t>
            </a:r>
          </a:p>
        </p:txBody>
      </p:sp>
      <p:grpSp>
        <p:nvGrpSpPr>
          <p:cNvPr id="4" name="Group 3">
            <a:extLst>
              <a:ext uri="{FF2B5EF4-FFF2-40B4-BE49-F238E27FC236}">
                <a16:creationId xmlns:a16="http://schemas.microsoft.com/office/drawing/2014/main" id="{5A63BAB8-9BAF-4857-BD95-855F45E06D2D}"/>
              </a:ext>
            </a:extLst>
          </p:cNvPr>
          <p:cNvGrpSpPr/>
          <p:nvPr/>
        </p:nvGrpSpPr>
        <p:grpSpPr>
          <a:xfrm>
            <a:off x="4645153" y="1700808"/>
            <a:ext cx="4031304" cy="4187928"/>
            <a:chOff x="5167595" y="1700808"/>
            <a:chExt cx="3508861" cy="36000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595" y="1700808"/>
              <a:ext cx="3508861"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167595" y="1700808"/>
              <a:ext cx="3508861"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Oval 12"/>
            <p:cNvSpPr/>
            <p:nvPr/>
          </p:nvSpPr>
          <p:spPr>
            <a:xfrm>
              <a:off x="7111811" y="214377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4" name="Straight Arrow Connector 13"/>
            <p:cNvCxnSpPr>
              <a:stCxn id="13" idx="3"/>
            </p:cNvCxnSpPr>
            <p:nvPr/>
          </p:nvCxnSpPr>
          <p:spPr>
            <a:xfrm flipH="1">
              <a:off x="6607755" y="2604746"/>
              <a:ext cx="598964" cy="7522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3FA1DD54-40E7-4E8A-A125-9FEB41A90D70}"/>
              </a:ext>
            </a:extLst>
          </p:cNvPr>
          <p:cNvSpPr>
            <a:spLocks noGrp="1"/>
          </p:cNvSpPr>
          <p:nvPr>
            <p:ph type="dt" sz="half" idx="14"/>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7D1079B3-44A7-4B96-A578-287936AD7628}"/>
              </a:ext>
            </a:extLst>
          </p:cNvPr>
          <p:cNvSpPr>
            <a:spLocks noGrp="1"/>
          </p:cNvSpPr>
          <p:nvPr>
            <p:ph type="ftr" sz="quarter" idx="3"/>
          </p:nvPr>
        </p:nvSpPr>
        <p:spPr/>
        <p:txBody>
          <a:bodyPr/>
          <a:lstStyle/>
          <a:p>
            <a:r>
              <a:rPr lang="fi-FI"/>
              <a:t>Energiatehokas rakentaminen - Kivitalon liitokset</a:t>
            </a:r>
            <a:endParaRPr lang="fi-FI" dirty="0"/>
          </a:p>
        </p:txBody>
      </p:sp>
      <p:sp>
        <p:nvSpPr>
          <p:cNvPr id="7" name="Slide Number Placeholder 6">
            <a:extLst>
              <a:ext uri="{FF2B5EF4-FFF2-40B4-BE49-F238E27FC236}">
                <a16:creationId xmlns:a16="http://schemas.microsoft.com/office/drawing/2014/main" id="{C23B19C3-EB61-44A1-B044-BEB94CE278C5}"/>
              </a:ext>
            </a:extLst>
          </p:cNvPr>
          <p:cNvSpPr>
            <a:spLocks noGrp="1"/>
          </p:cNvSpPr>
          <p:nvPr>
            <p:ph type="sldNum" sz="quarter" idx="4"/>
          </p:nvPr>
        </p:nvSpPr>
        <p:spPr/>
        <p:txBody>
          <a:bodyPr/>
          <a:lstStyle/>
          <a:p>
            <a:fld id="{0168ACF4-E7A5-495E-8C31-8E9E3D5B0BFC}" type="slidenum">
              <a:rPr lang="fi-FI" smtClean="0"/>
              <a:pPr/>
              <a:t>11</a:t>
            </a:fld>
            <a:endParaRPr lang="fi-FI" dirty="0"/>
          </a:p>
        </p:txBody>
      </p:sp>
    </p:spTree>
    <p:extLst>
      <p:ext uri="{BB962C8B-B14F-4D97-AF65-F5344CB8AC3E}">
        <p14:creationId xmlns:p14="http://schemas.microsoft.com/office/powerpoint/2010/main" val="338151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321" y="1988840"/>
            <a:ext cx="393113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337609" y="2202428"/>
            <a:ext cx="648072" cy="410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p:cNvSpPr/>
          <p:nvPr/>
        </p:nvSpPr>
        <p:spPr>
          <a:xfrm>
            <a:off x="4745321" y="1988840"/>
            <a:ext cx="3931135"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p:nvSpPr>
        <p:spPr>
          <a:xfrm>
            <a:off x="6923815" y="4258788"/>
            <a:ext cx="827588" cy="100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p>
            <a:r>
              <a:rPr lang="fi-FI" dirty="0"/>
              <a:t>Kevytbetonitalon ulkoseinän ja yläpohjan liitos sivuräystäällä</a:t>
            </a:r>
          </a:p>
        </p:txBody>
      </p:sp>
      <p:sp>
        <p:nvSpPr>
          <p:cNvPr id="3" name="Content Placeholder 2"/>
          <p:cNvSpPr>
            <a:spLocks noGrp="1"/>
          </p:cNvSpPr>
          <p:nvPr>
            <p:ph sz="half" idx="2"/>
          </p:nvPr>
        </p:nvSpPr>
        <p:spPr>
          <a:xfrm>
            <a:off x="497255" y="1808163"/>
            <a:ext cx="4074745" cy="4200376"/>
          </a:xfrm>
        </p:spPr>
        <p:txBody>
          <a:bodyPr>
            <a:normAutofit/>
          </a:bodyPr>
          <a:lstStyle/>
          <a:p>
            <a:pPr marL="514350" lvl="0" indent="-514350">
              <a:buFont typeface="+mj-lt"/>
              <a:buAutoNum type="arabicPeriod"/>
            </a:pPr>
            <a:r>
              <a:rPr lang="fi-FI" sz="2400" dirty="0"/>
              <a:t>Liitos tiivistetään vaahdottamalla.</a:t>
            </a:r>
          </a:p>
          <a:p>
            <a:pPr marL="514350" lvl="0" indent="-514350">
              <a:buFont typeface="+mj-lt"/>
              <a:buAutoNum type="arabicPeriod"/>
            </a:pPr>
            <a:r>
              <a:rPr lang="fi-FI" sz="2400" dirty="0"/>
              <a:t>Tiiveys varmistetaan elastisella kittauksella.</a:t>
            </a:r>
          </a:p>
          <a:p>
            <a:pPr marL="514350" lvl="0" indent="-514350">
              <a:buFont typeface="+mj-lt"/>
              <a:buAutoNum type="arabicPeriod"/>
            </a:pPr>
            <a:r>
              <a:rPr lang="fi-FI" sz="2400" dirty="0"/>
              <a:t>Yläpohjaelementtien saumojen päälle suositellaan liimattavavia 200 mm levyisiä </a:t>
            </a:r>
            <a:r>
              <a:rPr lang="fi-FI" sz="2400" dirty="0" err="1"/>
              <a:t>kumibitumi-kermikaistoja</a:t>
            </a:r>
            <a:r>
              <a:rPr lang="fi-FI" sz="2400" dirty="0"/>
              <a:t>.</a:t>
            </a:r>
          </a:p>
        </p:txBody>
      </p:sp>
      <p:cxnSp>
        <p:nvCxnSpPr>
          <p:cNvPr id="9" name="Straight Arrow Connector 8"/>
          <p:cNvCxnSpPr>
            <a:stCxn id="11" idx="1"/>
          </p:cNvCxnSpPr>
          <p:nvPr/>
        </p:nvCxnSpPr>
        <p:spPr>
          <a:xfrm flipH="1" flipV="1">
            <a:off x="6905561" y="4293096"/>
            <a:ext cx="339923" cy="5104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150576" y="472446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2" name="Straight Arrow Connector 11"/>
          <p:cNvCxnSpPr>
            <a:stCxn id="13" idx="5"/>
          </p:cNvCxnSpPr>
          <p:nvPr/>
        </p:nvCxnSpPr>
        <p:spPr>
          <a:xfrm>
            <a:off x="7890773" y="2612650"/>
            <a:ext cx="382940" cy="4840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337609" y="215168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14" name="Oval 13"/>
          <p:cNvSpPr/>
          <p:nvPr/>
        </p:nvSpPr>
        <p:spPr>
          <a:xfrm>
            <a:off x="5211019" y="314096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4" idx="5"/>
          </p:cNvCxnSpPr>
          <p:nvPr/>
        </p:nvCxnSpPr>
        <p:spPr>
          <a:xfrm>
            <a:off x="5764183" y="3601938"/>
            <a:ext cx="709330" cy="5824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D31E330A-F84F-4195-8C2B-47DF98F613CE}"/>
              </a:ext>
            </a:extLst>
          </p:cNvPr>
          <p:cNvSpPr>
            <a:spLocks noGrp="1"/>
          </p:cNvSpPr>
          <p:nvPr>
            <p:ph type="dt" sz="half" idx="14"/>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3CA7BCF0-9EBB-4166-AF2F-2B9014CEA561}"/>
              </a:ext>
            </a:extLst>
          </p:cNvPr>
          <p:cNvSpPr>
            <a:spLocks noGrp="1"/>
          </p:cNvSpPr>
          <p:nvPr>
            <p:ph type="ftr" sz="quarter" idx="3"/>
          </p:nvPr>
        </p:nvSpPr>
        <p:spPr/>
        <p:txBody>
          <a:body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8BC0C206-999C-4E5E-8888-5B931B92E0ED}"/>
              </a:ext>
            </a:extLst>
          </p:cNvPr>
          <p:cNvSpPr>
            <a:spLocks noGrp="1"/>
          </p:cNvSpPr>
          <p:nvPr>
            <p:ph type="sldNum" sz="quarter" idx="4"/>
          </p:nvPr>
        </p:nvSpPr>
        <p:spPr/>
        <p:txBody>
          <a:bodyPr/>
          <a:lstStyle/>
          <a:p>
            <a:fld id="{0168ACF4-E7A5-495E-8C31-8E9E3D5B0BFC}" type="slidenum">
              <a:rPr lang="fi-FI" smtClean="0"/>
              <a:pPr/>
              <a:t>12</a:t>
            </a:fld>
            <a:endParaRPr lang="fi-FI" dirty="0"/>
          </a:p>
        </p:txBody>
      </p:sp>
    </p:spTree>
    <p:extLst>
      <p:ext uri="{BB962C8B-B14F-4D97-AF65-F5344CB8AC3E}">
        <p14:creationId xmlns:p14="http://schemas.microsoft.com/office/powerpoint/2010/main" val="21669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323674" y="4130403"/>
            <a:ext cx="1372457" cy="118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p>
            <a:r>
              <a:rPr lang="fi-FI" dirty="0"/>
              <a:t>Ikkunakarmien tiivistäminen</a:t>
            </a:r>
          </a:p>
        </p:txBody>
      </p:sp>
      <p:sp>
        <p:nvSpPr>
          <p:cNvPr id="12" name="Content Placeholder 2"/>
          <p:cNvSpPr txBox="1">
            <a:spLocks/>
          </p:cNvSpPr>
          <p:nvPr/>
        </p:nvSpPr>
        <p:spPr>
          <a:xfrm>
            <a:off x="468313" y="1773238"/>
            <a:ext cx="4083068" cy="4032026"/>
          </a:xfrm>
          <a:prstGeom prst="rect">
            <a:avLst/>
          </a:prstGeom>
        </p:spPr>
        <p:txBody>
          <a:bodyPr vert="horz" lIns="0" tIns="0" rIns="0" bIns="0" rtlCol="0">
            <a:normAutofit/>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i-FI" sz="2400" dirty="0"/>
              <a:t>Ikkuna tiivistetään polyuretaanivaahdolla.</a:t>
            </a:r>
          </a:p>
          <a:p>
            <a:pPr marL="342900" indent="-342900">
              <a:buFont typeface="+mj-lt"/>
              <a:buAutoNum type="arabicPeriod"/>
            </a:pPr>
            <a:r>
              <a:rPr lang="fi-FI" sz="2400" dirty="0"/>
              <a:t>Ulkoreunaan jätetään tuuletusrako.</a:t>
            </a:r>
          </a:p>
          <a:p>
            <a:pPr marL="342900" indent="-342900">
              <a:buFont typeface="+mj-lt"/>
              <a:buAutoNum type="arabicPeriod"/>
            </a:pPr>
            <a:r>
              <a:rPr lang="fi-FI" sz="2400" dirty="0"/>
              <a:t>Polyuretaanivaahtosauman tulee yltää elementin sisä-kuoren ja karmin väliin.</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4612" b="4612"/>
          <a:stretch>
            <a:fillRect/>
          </a:stretch>
        </p:blipFill>
        <p:spPr bwMode="auto">
          <a:xfrm>
            <a:off x="4508630" y="1844824"/>
            <a:ext cx="428401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681181" y="3890392"/>
            <a:ext cx="1124435" cy="1357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Arrow Connector 7"/>
          <p:cNvCxnSpPr>
            <a:cxnSpLocks/>
            <a:stCxn id="10" idx="7"/>
          </p:cNvCxnSpPr>
          <p:nvPr/>
        </p:nvCxnSpPr>
        <p:spPr>
          <a:xfrm flipV="1">
            <a:off x="4888768" y="3834761"/>
            <a:ext cx="1091655" cy="9691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35604" y="472482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1" name="Straight Arrow Connector 10"/>
          <p:cNvCxnSpPr>
            <a:stCxn id="13" idx="1"/>
          </p:cNvCxnSpPr>
          <p:nvPr/>
        </p:nvCxnSpPr>
        <p:spPr>
          <a:xfrm flipH="1" flipV="1">
            <a:off x="7327243" y="3801509"/>
            <a:ext cx="706025" cy="6472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938360" y="436966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14" name="Oval 13"/>
          <p:cNvSpPr/>
          <p:nvPr/>
        </p:nvSpPr>
        <p:spPr>
          <a:xfrm>
            <a:off x="7409467" y="226979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4" idx="3"/>
          </p:cNvCxnSpPr>
          <p:nvPr/>
        </p:nvCxnSpPr>
        <p:spPr>
          <a:xfrm flipH="1">
            <a:off x="6744774" y="2730760"/>
            <a:ext cx="759601" cy="10582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7AF0045-908E-4E9B-AF67-090A3D74B51C}"/>
              </a:ext>
            </a:extLst>
          </p:cNvPr>
          <p:cNvSpPr>
            <a:spLocks noGrp="1"/>
          </p:cNvSpPr>
          <p:nvPr>
            <p:ph type="dt" sz="half" idx="14"/>
          </p:nvPr>
        </p:nvSpPr>
        <p:spPr/>
        <p:txBody>
          <a:bodyPr/>
          <a:lstStyle/>
          <a:p>
            <a:r>
              <a:rPr lang="fi-FI"/>
              <a:t>2019</a:t>
            </a:r>
            <a:endParaRPr lang="fi-FI" dirty="0"/>
          </a:p>
        </p:txBody>
      </p:sp>
      <p:sp>
        <p:nvSpPr>
          <p:cNvPr id="4" name="Footer Placeholder 3">
            <a:extLst>
              <a:ext uri="{FF2B5EF4-FFF2-40B4-BE49-F238E27FC236}">
                <a16:creationId xmlns:a16="http://schemas.microsoft.com/office/drawing/2014/main" id="{7ACC85AE-9A2B-406C-BDF2-ABA0F38D9F5C}"/>
              </a:ext>
            </a:extLst>
          </p:cNvPr>
          <p:cNvSpPr>
            <a:spLocks noGrp="1"/>
          </p:cNvSpPr>
          <p:nvPr>
            <p:ph type="ftr" sz="quarter" idx="3"/>
          </p:nvPr>
        </p:nvSpPr>
        <p:spPr/>
        <p:txBody>
          <a:bodyPr/>
          <a:lstStyle/>
          <a:p>
            <a:r>
              <a:rPr lang="fi-FI"/>
              <a:t>Energiatehokas rakentaminen - Kivitalon liitokset</a:t>
            </a:r>
            <a:endParaRPr lang="fi-FI" dirty="0"/>
          </a:p>
        </p:txBody>
      </p:sp>
      <p:sp>
        <p:nvSpPr>
          <p:cNvPr id="5" name="Slide Number Placeholder 4">
            <a:extLst>
              <a:ext uri="{FF2B5EF4-FFF2-40B4-BE49-F238E27FC236}">
                <a16:creationId xmlns:a16="http://schemas.microsoft.com/office/drawing/2014/main" id="{008EB50F-3660-4B9A-96F8-C021325A9105}"/>
              </a:ext>
            </a:extLst>
          </p:cNvPr>
          <p:cNvSpPr>
            <a:spLocks noGrp="1"/>
          </p:cNvSpPr>
          <p:nvPr>
            <p:ph type="sldNum" sz="quarter" idx="4"/>
          </p:nvPr>
        </p:nvSpPr>
        <p:spPr/>
        <p:txBody>
          <a:bodyPr/>
          <a:lstStyle/>
          <a:p>
            <a:fld id="{0168ACF4-E7A5-495E-8C31-8E9E3D5B0BFC}" type="slidenum">
              <a:rPr lang="fi-FI" smtClean="0"/>
              <a:pPr/>
              <a:t>13</a:t>
            </a:fld>
            <a:endParaRPr lang="fi-FI" dirty="0"/>
          </a:p>
        </p:txBody>
      </p:sp>
    </p:spTree>
    <p:extLst>
      <p:ext uri="{BB962C8B-B14F-4D97-AF65-F5344CB8AC3E}">
        <p14:creationId xmlns:p14="http://schemas.microsoft.com/office/powerpoint/2010/main" val="92927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250"/>
            <a:ext cx="8218488" cy="1152550"/>
          </a:xfrm>
        </p:spPr>
        <p:txBody>
          <a:bodyPr>
            <a:normAutofit/>
          </a:bodyPr>
          <a:lstStyle/>
          <a:p>
            <a:r>
              <a:rPr lang="fi-FI" sz="2800" dirty="0"/>
              <a:t>Pohdinta: Mitkä ovat energiatehokkuuden ja laadun kannalta kriittiset työvaiheet asuinkerrostalotuotannossa?</a:t>
            </a:r>
          </a:p>
        </p:txBody>
      </p:sp>
      <p:sp>
        <p:nvSpPr>
          <p:cNvPr id="3" name="Sisällön paikkamerkki 2"/>
          <p:cNvSpPr>
            <a:spLocks noGrp="1"/>
          </p:cNvSpPr>
          <p:nvPr>
            <p:ph idx="1"/>
          </p:nvPr>
        </p:nvSpPr>
        <p:spPr>
          <a:xfrm>
            <a:off x="468312" y="1773238"/>
            <a:ext cx="8207376" cy="4608512"/>
          </a:xfrm>
        </p:spPr>
        <p:txBody>
          <a:bodyPr>
            <a:noAutofit/>
          </a:bodyPr>
          <a:lstStyle/>
          <a:p>
            <a:r>
              <a:rPr lang="fi-FI" sz="2400" dirty="0"/>
              <a:t>Elementeissä olevien lämmöneristeiden välien tilkintä tai saumaus</a:t>
            </a:r>
          </a:p>
          <a:p>
            <a:r>
              <a:rPr lang="fi-FI" sz="2400" dirty="0"/>
              <a:t>Elementtien betonisaumaus ilmatiiviisti</a:t>
            </a:r>
          </a:p>
          <a:p>
            <a:r>
              <a:rPr lang="fi-FI" sz="2400" dirty="0"/>
              <a:t>Työmaalla asennettavien lämmöneristeiden kiinnitys ja saumaus</a:t>
            </a:r>
          </a:p>
          <a:p>
            <a:r>
              <a:rPr lang="fi-FI" sz="2400" dirty="0"/>
              <a:t>Peittävät tasoitetyöt alapohjissa ja ulkoseinissä </a:t>
            </a:r>
          </a:p>
          <a:p>
            <a:r>
              <a:rPr lang="fi-FI" sz="2400" dirty="0"/>
              <a:t>Ikkunoiden ja ovien ristimitat, käynnin säätäminen sekä karmien saumaus ja kittaus</a:t>
            </a:r>
          </a:p>
          <a:p>
            <a:r>
              <a:rPr lang="fi-FI" sz="2400" dirty="0"/>
              <a:t>Pysty- ja vaakarakenteiden liitosten tiivistäminen mahdolliset muodonmuutokset huomioiden</a:t>
            </a:r>
          </a:p>
        </p:txBody>
      </p:sp>
      <p:sp>
        <p:nvSpPr>
          <p:cNvPr id="4" name="Date Placeholder 3">
            <a:extLst>
              <a:ext uri="{FF2B5EF4-FFF2-40B4-BE49-F238E27FC236}">
                <a16:creationId xmlns:a16="http://schemas.microsoft.com/office/drawing/2014/main" id="{3822F17D-28E2-4E6A-BF61-D3716934EB02}"/>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DAD4D5F8-3BB5-458B-B195-14D9E460DF0C}"/>
              </a:ext>
            </a:extLst>
          </p:cNvPr>
          <p:cNvSpPr>
            <a:spLocks noGrp="1"/>
          </p:cNvSpPr>
          <p:nvPr>
            <p:ph type="ftr" sz="quarter" idx="3"/>
          </p:nvPr>
        </p:nvSpPr>
        <p:spPr/>
        <p:txBody>
          <a:body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2B8B21AB-803E-4214-8208-02C0D577648A}"/>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34593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Muista!</a:t>
            </a:r>
          </a:p>
        </p:txBody>
      </p:sp>
      <p:sp>
        <p:nvSpPr>
          <p:cNvPr id="3" name="Content Placeholder 2"/>
          <p:cNvSpPr>
            <a:spLocks noGrp="1"/>
          </p:cNvSpPr>
          <p:nvPr>
            <p:ph idx="1"/>
          </p:nvPr>
        </p:nvSpPr>
        <p:spPr>
          <a:xfrm>
            <a:off x="479424" y="1544638"/>
            <a:ext cx="8207376" cy="4608512"/>
          </a:xfrm>
        </p:spPr>
        <p:txBody>
          <a:bodyPr>
            <a:normAutofit fontScale="77500" lnSpcReduction="20000"/>
          </a:bodyPr>
          <a:lstStyle/>
          <a:p>
            <a:r>
              <a:rPr lang="fi-FI" dirty="0"/>
              <a:t>Lämmöneristeet tiiviisti runkoa ja pintoja vasten.</a:t>
            </a:r>
          </a:p>
          <a:p>
            <a:r>
              <a:rPr lang="fi-FI" dirty="0"/>
              <a:t>Pehmeät lämmöneristeet pieneen puristukseen.</a:t>
            </a:r>
          </a:p>
          <a:p>
            <a:r>
              <a:rPr lang="fi-FI" dirty="0"/>
              <a:t>Kovat lämmöneristeet vaahdotetaan 1-2 kertaa ympäri, vaahdotettavan raon on aina oltava yli 10 mm ja alle 25 mm.</a:t>
            </a:r>
          </a:p>
          <a:p>
            <a:r>
              <a:rPr lang="fi-FI" dirty="0"/>
              <a:t>Höyrynsulkukalvot ehjänä ja rungon liikkeet sallien.</a:t>
            </a:r>
          </a:p>
          <a:p>
            <a:r>
              <a:rPr lang="fi-FI" dirty="0"/>
              <a:t>Höyrynsulkukalvojen liitokset puristuskiinnityksellä aina kun mahdollista.</a:t>
            </a:r>
          </a:p>
          <a:p>
            <a:r>
              <a:rPr lang="fi-FI" dirty="0"/>
              <a:t>Betonitaloissa elementin alasauma on kriittisin. ”Makkaravalu” ja jälkisullonta on tehtävä huolella. Joissakin detaljeissa lattian tasoitekerros myös tiivistää liitosta.</a:t>
            </a:r>
          </a:p>
          <a:p>
            <a:r>
              <a:rPr lang="fi-FI" dirty="0"/>
              <a:t>Rakenteiden tulee pysyä tiiviinä vuosikymmeniä. Se on otettava huomioon materiaalien kuten höyrynsulkuteippien valinnassa.</a:t>
            </a:r>
          </a:p>
          <a:p>
            <a:r>
              <a:rPr lang="fi-FI" dirty="0"/>
              <a:t>Pelkkä  teippaus ei riitä, koska ilma haurastuttaa teippejä, eivätkä ne aina kestä lämpö-, kosteus tai lumikuormista johtuvia rakenteiden liikkeitä.</a:t>
            </a:r>
          </a:p>
          <a:p>
            <a:pPr marL="0" indent="0">
              <a:buNone/>
            </a:pPr>
            <a:endParaRPr lang="fi-FI" dirty="0"/>
          </a:p>
          <a:p>
            <a:endParaRPr lang="fi-FI" dirty="0"/>
          </a:p>
        </p:txBody>
      </p:sp>
      <p:sp>
        <p:nvSpPr>
          <p:cNvPr id="4" name="Date Placeholder 3">
            <a:extLst>
              <a:ext uri="{FF2B5EF4-FFF2-40B4-BE49-F238E27FC236}">
                <a16:creationId xmlns:a16="http://schemas.microsoft.com/office/drawing/2014/main" id="{8F3A1A78-3699-4B7D-88BC-7BC39E831481}"/>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35EA0F90-0528-4A35-AD23-8991558D80C3}"/>
              </a:ext>
            </a:extLst>
          </p:cNvPr>
          <p:cNvSpPr>
            <a:spLocks noGrp="1"/>
          </p:cNvSpPr>
          <p:nvPr>
            <p:ph type="ftr" sz="quarter" idx="3"/>
          </p:nvPr>
        </p:nvSpPr>
        <p:spPr/>
        <p:txBody>
          <a:body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9CB88DCC-DC0F-4E13-B216-97BA2BED7A26}"/>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21416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4581128"/>
            <a:ext cx="4103687" cy="1800622"/>
          </a:xfrm>
        </p:spPr>
        <p:txBody>
          <a:bodyPr>
            <a:normAutofit fontScale="90000"/>
          </a:bodyPr>
          <a:lstStyle/>
          <a:p>
            <a:pPr algn="l"/>
            <a:r>
              <a:rPr lang="fi-FI" sz="1100" b="0" i="1" dirty="0"/>
              <a:t>Oppimateriaaliin on sisällytetty energiatehokkaaseen rakentamiseen tarvittavia hyviä käytäntöjä ja periaatteita. Kirjoittajat eivät vastaa niiden sopivuudesta yksittäisiin rakennuskohteisiin sellaisinaan.</a:t>
            </a:r>
            <a:br>
              <a:rPr lang="fi-FI" sz="1100" b="0" i="1" dirty="0"/>
            </a:br>
            <a:br>
              <a:rPr lang="fi-FI" sz="1100" b="0" i="1" dirty="0"/>
            </a:br>
            <a:r>
              <a:rPr lang="fi-FI" sz="1100" b="0" i="1" dirty="0"/>
              <a:t>Yksittäisten rakennuskohteiden toteutus tulee tehdä kyseisten kohteiden toteutussuunnitelmien mukaisesti.</a:t>
            </a:r>
            <a:br>
              <a:rPr lang="fi-FI" sz="1100" b="0" i="1" dirty="0"/>
            </a:br>
            <a:br>
              <a:rPr lang="fi-FI" sz="1100" b="0" i="1" dirty="0"/>
            </a:br>
            <a:r>
              <a:rPr lang="fi-FI" sz="1100" b="0" i="1" dirty="0"/>
              <a:t>Alkuperäinen </a:t>
            </a:r>
            <a:r>
              <a:rPr lang="fi-FI" sz="1100" b="0" i="1" dirty="0" err="1"/>
              <a:t>aneisto</a:t>
            </a:r>
            <a:r>
              <a:rPr lang="fi-FI" sz="1100" b="0" i="1" dirty="0"/>
              <a:t> on tuotettu EU:n Horizon2020-ohjelman </a:t>
            </a:r>
            <a:r>
              <a:rPr lang="fi-FI" sz="1100" b="0" i="1" dirty="0" err="1"/>
              <a:t>BUILDUPSkills</a:t>
            </a:r>
            <a:r>
              <a:rPr lang="fi-FI" sz="1100" b="0" i="1" dirty="0"/>
              <a:t>-hankkeessa (Motiva Oy, TTS, TUT, 2016). Työryhmä: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Aineisto päivitetty 2019 (Risto Tenhunen ja Olli Teriö). www.motiva.fi/buildupskills</a:t>
            </a:r>
          </a:p>
        </p:txBody>
      </p:sp>
      <p:sp>
        <p:nvSpPr>
          <p:cNvPr id="4"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fi-FI" sz="4000" dirty="0"/>
              <a:t>Kiitos!</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133258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Energiatehokkaissa kivirakenne </a:t>
            </a:r>
            <a:br>
              <a:rPr lang="fi-FI" dirty="0"/>
            </a:br>
            <a:r>
              <a:rPr lang="fi-FI" dirty="0"/>
              <a:t>- erityisesti huomioitava</a:t>
            </a:r>
          </a:p>
        </p:txBody>
      </p:sp>
      <p:sp>
        <p:nvSpPr>
          <p:cNvPr id="3" name="Sisällön paikkamerkki 2"/>
          <p:cNvSpPr>
            <a:spLocks noGrp="1"/>
          </p:cNvSpPr>
          <p:nvPr>
            <p:ph idx="1"/>
          </p:nvPr>
        </p:nvSpPr>
        <p:spPr>
          <a:xfrm>
            <a:off x="467544" y="1808162"/>
            <a:ext cx="8208144" cy="4285133"/>
          </a:xfrm>
        </p:spPr>
        <p:txBody>
          <a:bodyPr>
            <a:normAutofit fontScale="92500" lnSpcReduction="20000"/>
          </a:bodyPr>
          <a:lstStyle/>
          <a:p>
            <a:r>
              <a:rPr lang="fi-FI" dirty="0"/>
              <a:t>Rakenteista tehdään tiiviitä.</a:t>
            </a:r>
          </a:p>
          <a:p>
            <a:r>
              <a:rPr lang="fi-FI" dirty="0"/>
              <a:t>Muovieristeet yleistyvät kivitalojen lämmöneristeenä, niiden asennuksessa on huomioitava:</a:t>
            </a:r>
          </a:p>
          <a:p>
            <a:pPr lvl="1"/>
            <a:r>
              <a:rPr lang="fi-FI" dirty="0"/>
              <a:t>Levyn reunoille jätetään 10-20 mm saumausvara.</a:t>
            </a:r>
          </a:p>
          <a:p>
            <a:pPr lvl="1"/>
            <a:r>
              <a:rPr lang="fi-FI" dirty="0"/>
              <a:t>Ponttisaumat vaahdotetaan ennen kiinnitystä.</a:t>
            </a:r>
          </a:p>
          <a:p>
            <a:pPr lvl="1"/>
            <a:r>
              <a:rPr lang="fi-FI" dirty="0"/>
              <a:t>Saumaus puhtaaseen pintaan; eristeen paineilmapuhdistus, sementtiliima on poistettava betonipinnoista.</a:t>
            </a:r>
          </a:p>
          <a:p>
            <a:pPr lvl="1"/>
            <a:r>
              <a:rPr lang="fi-FI" dirty="0"/>
              <a:t>Saumaus vähintään kaksivaiheisesti, jolloin syntyy useita tiiviitä pintakalvoja saumaukseen.</a:t>
            </a:r>
          </a:p>
          <a:p>
            <a:pPr lvl="1"/>
            <a:r>
              <a:rPr lang="fi-FI" dirty="0"/>
              <a:t>Pysty- ja vaakarakenteiden liitokset ovat erittäin tärkeitä. Erityisesti kivi- ja puurakenteiden liitoksissa on huomioitava lämpö- ja kosteusmuodonmuutokset sekä pitkäaikaiskestävyys.</a:t>
            </a:r>
          </a:p>
          <a:p>
            <a:pPr lvl="1"/>
            <a:endParaRPr lang="fi-FI" dirty="0"/>
          </a:p>
          <a:p>
            <a:pPr lvl="1"/>
            <a:endParaRPr lang="fi-FI" dirty="0"/>
          </a:p>
        </p:txBody>
      </p:sp>
      <p:sp>
        <p:nvSpPr>
          <p:cNvPr id="4" name="Date Placeholder 3">
            <a:extLst>
              <a:ext uri="{FF2B5EF4-FFF2-40B4-BE49-F238E27FC236}">
                <a16:creationId xmlns:a16="http://schemas.microsoft.com/office/drawing/2014/main" id="{D89BB863-E565-4DF9-AEAD-730BB31EE995}"/>
              </a:ext>
            </a:extLst>
          </p:cNvPr>
          <p:cNvSpPr>
            <a:spLocks noGrp="1"/>
          </p:cNvSpPr>
          <p:nvPr>
            <p:ph type="dt" sz="half" idx="2"/>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C983FDD3-238D-4DB8-B386-164B2072E62A}"/>
              </a:ext>
            </a:extLst>
          </p:cNvPr>
          <p:cNvSpPr>
            <a:spLocks noGrp="1"/>
          </p:cNvSpPr>
          <p:nvPr>
            <p:ph type="ftr" sz="quarter" idx="3"/>
          </p:nvPr>
        </p:nvSpPr>
        <p:spPr/>
        <p:txBody>
          <a:body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88A1B8E3-5ADD-468E-BD62-F9AAAB34434B}"/>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20117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i-FI" dirty="0"/>
              <a:t>Maanvastaisen laatan ja ulkoseinän liitos  - Ulkoseinä ensin</a:t>
            </a:r>
            <a:br>
              <a:rPr lang="fi-FI" dirty="0"/>
            </a:br>
            <a:endParaRPr lang="fi-FI" dirty="0"/>
          </a:p>
        </p:txBody>
      </p:sp>
      <p:sp>
        <p:nvSpPr>
          <p:cNvPr id="3" name="Content Placeholder 2"/>
          <p:cNvSpPr>
            <a:spLocks noGrp="1"/>
          </p:cNvSpPr>
          <p:nvPr>
            <p:ph sz="half" idx="2"/>
          </p:nvPr>
        </p:nvSpPr>
        <p:spPr>
          <a:xfrm>
            <a:off x="468314" y="1808162"/>
            <a:ext cx="4103686" cy="4101161"/>
          </a:xfrm>
        </p:spPr>
        <p:txBody>
          <a:bodyPr>
            <a:normAutofit fontScale="77500" lnSpcReduction="20000"/>
          </a:bodyPr>
          <a:lstStyle/>
          <a:p>
            <a:pPr marL="514350" indent="-514350">
              <a:buFont typeface="+mj-lt"/>
              <a:buAutoNum type="arabicPeriod"/>
            </a:pPr>
            <a:r>
              <a:rPr lang="fi-FI" dirty="0"/>
              <a:t>Sokkeliharkot pinnoitetaan molemmista pinnoistaan anturaan asti.</a:t>
            </a:r>
          </a:p>
          <a:p>
            <a:pPr marL="514350" lvl="0" indent="-514350">
              <a:buFont typeface="+mj-lt"/>
              <a:buAutoNum type="arabicPeriod"/>
            </a:pPr>
            <a:r>
              <a:rPr lang="fi-FI" dirty="0" err="1"/>
              <a:t>Kumibitumi-kermikaista</a:t>
            </a:r>
            <a:r>
              <a:rPr lang="fi-FI" dirty="0"/>
              <a:t> liimataan harkkoihin ja käännetään lattiaeristeen päälle laatan alle.</a:t>
            </a:r>
          </a:p>
          <a:p>
            <a:pPr marL="514350" lvl="0" indent="-514350">
              <a:buFont typeface="+mj-lt"/>
              <a:buAutoNum type="arabicPeriod"/>
            </a:pPr>
            <a:r>
              <a:rPr lang="fi-FI" dirty="0"/>
              <a:t>Laatan ja seinän väliin asennetaan umpisoluinen </a:t>
            </a:r>
            <a:br>
              <a:rPr lang="fi-FI" dirty="0"/>
            </a:br>
            <a:r>
              <a:rPr lang="fi-FI" dirty="0"/>
              <a:t>10 mm. solupolyeteeni-kaista. </a:t>
            </a:r>
          </a:p>
          <a:p>
            <a:pPr marL="514350" lvl="0" indent="-514350">
              <a:buFont typeface="+mj-lt"/>
              <a:buAutoNum type="arabicPeriod"/>
            </a:pPr>
            <a:r>
              <a:rPr lang="fi-FI" dirty="0"/>
              <a:t>Laatan kutistumisen vuoksi sauma tiivistetään elastisella saumamassalla.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914" y="1916832"/>
            <a:ext cx="370840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927860" y="1916832"/>
            <a:ext cx="3708407"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2" idx="3"/>
          </p:cNvCxnSpPr>
          <p:nvPr/>
        </p:nvCxnSpPr>
        <p:spPr>
          <a:xfrm flipH="1">
            <a:off x="6731967" y="2338044"/>
            <a:ext cx="334146" cy="3708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2"/>
          </p:cNvCxnSpPr>
          <p:nvPr/>
        </p:nvCxnSpPr>
        <p:spPr>
          <a:xfrm flipH="1">
            <a:off x="6588224" y="4797152"/>
            <a:ext cx="1728192" cy="1283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2"/>
          </p:cNvCxnSpPr>
          <p:nvPr/>
        </p:nvCxnSpPr>
        <p:spPr>
          <a:xfrm flipH="1" flipV="1">
            <a:off x="6588224" y="3501008"/>
            <a:ext cx="483569" cy="5400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71205" y="187707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4</a:t>
            </a:r>
          </a:p>
        </p:txBody>
      </p:sp>
      <p:sp>
        <p:nvSpPr>
          <p:cNvPr id="13" name="Oval 12"/>
          <p:cNvSpPr/>
          <p:nvPr/>
        </p:nvSpPr>
        <p:spPr>
          <a:xfrm>
            <a:off x="7071793" y="377103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4" name="Oval 13"/>
          <p:cNvSpPr/>
          <p:nvPr/>
        </p:nvSpPr>
        <p:spPr>
          <a:xfrm>
            <a:off x="8316416" y="452712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5" name="Straight Arrow Connector 14"/>
          <p:cNvCxnSpPr>
            <a:stCxn id="16" idx="2"/>
          </p:cNvCxnSpPr>
          <p:nvPr/>
        </p:nvCxnSpPr>
        <p:spPr>
          <a:xfrm flipH="1">
            <a:off x="6634106" y="2801341"/>
            <a:ext cx="704035" cy="1350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338141" y="253131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cxnSp>
        <p:nvCxnSpPr>
          <p:cNvPr id="17" name="Straight Arrow Connector 16"/>
          <p:cNvCxnSpPr/>
          <p:nvPr/>
        </p:nvCxnSpPr>
        <p:spPr>
          <a:xfrm flipH="1">
            <a:off x="5625994" y="4704999"/>
            <a:ext cx="2690422" cy="1563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88224" y="2708920"/>
            <a:ext cx="77352" cy="92421"/>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2" name="Suora yhdysviiva 21"/>
          <p:cNvCxnSpPr/>
          <p:nvPr/>
        </p:nvCxnSpPr>
        <p:spPr>
          <a:xfrm flipH="1">
            <a:off x="6626900" y="3071371"/>
            <a:ext cx="15193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V="1">
            <a:off x="6626900" y="3071371"/>
            <a:ext cx="0" cy="14557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6614458" y="3086639"/>
            <a:ext cx="1447366" cy="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flipH="1" flipV="1">
            <a:off x="6614458" y="3086640"/>
            <a:ext cx="7206" cy="145575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D65D59-F4D7-4B6A-9639-930895A85E7C}"/>
              </a:ext>
            </a:extLst>
          </p:cNvPr>
          <p:cNvSpPr>
            <a:spLocks noGrp="1"/>
          </p:cNvSpPr>
          <p:nvPr>
            <p:ph type="dt" sz="half" idx="14"/>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81BBE0DD-AA15-4EE6-A53D-96355DBFF310}"/>
              </a:ext>
            </a:extLst>
          </p:cNvPr>
          <p:cNvSpPr>
            <a:spLocks noGrp="1"/>
          </p:cNvSpPr>
          <p:nvPr>
            <p:ph type="ftr" sz="quarter" idx="3"/>
          </p:nvPr>
        </p:nvSpPr>
        <p:spPr/>
        <p:txBody>
          <a:body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2E32CAAA-F9E6-4939-861F-4ED9D71388D1}"/>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37798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Kivirakenteinen tuulettuva alapohja </a:t>
            </a:r>
            <a:br>
              <a:rPr lang="fi-FI" dirty="0"/>
            </a:br>
            <a:endParaRPr lang="fi-FI" dirty="0"/>
          </a:p>
        </p:txBody>
      </p:sp>
      <p:sp>
        <p:nvSpPr>
          <p:cNvPr id="3" name="Content Placeholder 2"/>
          <p:cNvSpPr>
            <a:spLocks noGrp="1"/>
          </p:cNvSpPr>
          <p:nvPr>
            <p:ph sz="half" idx="2"/>
          </p:nvPr>
        </p:nvSpPr>
        <p:spPr>
          <a:xfrm>
            <a:off x="457200" y="1808163"/>
            <a:ext cx="4325182" cy="4244051"/>
          </a:xfrm>
        </p:spPr>
        <p:txBody>
          <a:bodyPr>
            <a:noAutofit/>
          </a:bodyPr>
          <a:lstStyle/>
          <a:p>
            <a:pPr marL="228600" lvl="0" indent="-228600">
              <a:buFont typeface="+mj-lt"/>
              <a:buAutoNum type="arabicPeriod"/>
            </a:pPr>
            <a:r>
              <a:rPr lang="fi-FI" sz="1800" dirty="0"/>
              <a:t>Seinän alle asennetaan kumibitumi-</a:t>
            </a:r>
            <a:br>
              <a:rPr lang="fi-FI" sz="1800" dirty="0"/>
            </a:br>
            <a:r>
              <a:rPr lang="fi-FI" sz="1800" dirty="0"/>
              <a:t>kermikaista kapilaarikatkoksi ja varmistamaan päätysauman höyrynpitävyys.</a:t>
            </a:r>
          </a:p>
          <a:p>
            <a:pPr marL="228600" lvl="0" indent="-228600">
              <a:buFont typeface="+mj-lt"/>
              <a:buAutoNum type="arabicPeriod"/>
            </a:pPr>
            <a:r>
              <a:rPr lang="fi-FI" sz="1800" dirty="0"/>
              <a:t>Betonirakenteen ja sokkeliharkon väliset vaakasaumat ovat ilmatiiviitä, kun juotosvalut tehdään huolellisesti. </a:t>
            </a:r>
          </a:p>
          <a:p>
            <a:pPr marL="228600" lvl="0" indent="-228600">
              <a:buFont typeface="+mj-lt"/>
              <a:buAutoNum type="arabicPeriod"/>
            </a:pPr>
            <a:r>
              <a:rPr lang="fi-FI" sz="1800" dirty="0"/>
              <a:t>Elementtien liitokset tiivistetään pinnan tasoitekerroksella.</a:t>
            </a:r>
          </a:p>
          <a:p>
            <a:pPr marL="228600" lvl="0" indent="-228600">
              <a:buFont typeface="+mj-lt"/>
              <a:buAutoNum type="arabicPeriod"/>
            </a:pPr>
            <a:r>
              <a:rPr lang="fi-FI" sz="1800" dirty="0"/>
              <a:t>Puurakenteisen seinän höyrynsulkukalvo kiristetään vaakakoolauksen ja seinän alajuoksupuun väliin.</a:t>
            </a:r>
          </a:p>
          <a:p>
            <a:pPr marL="228600" lvl="0" indent="-228600">
              <a:buFont typeface="+mj-lt"/>
              <a:buAutoNum type="arabicPeriod"/>
            </a:pPr>
            <a:r>
              <a:rPr lang="fi-FI" sz="1800" dirty="0"/>
              <a:t>Seinän alaosan ja laatan väli tiivistetään polyuretaanivaahdotuksella.</a:t>
            </a:r>
          </a:p>
        </p:txBody>
      </p:sp>
      <p:grpSp>
        <p:nvGrpSpPr>
          <p:cNvPr id="4" name="Group 3">
            <a:extLst>
              <a:ext uri="{FF2B5EF4-FFF2-40B4-BE49-F238E27FC236}">
                <a16:creationId xmlns:a16="http://schemas.microsoft.com/office/drawing/2014/main" id="{4FDA0BDB-9FC1-44D1-8971-D12AA0E8783C}"/>
              </a:ext>
            </a:extLst>
          </p:cNvPr>
          <p:cNvGrpSpPr/>
          <p:nvPr/>
        </p:nvGrpSpPr>
        <p:grpSpPr>
          <a:xfrm>
            <a:off x="4857935" y="1993416"/>
            <a:ext cx="3936249" cy="3311371"/>
            <a:chOff x="4812215" y="1700808"/>
            <a:chExt cx="3936249" cy="3311371"/>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215" y="1777916"/>
              <a:ext cx="3472399" cy="323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7003047" y="2193422"/>
              <a:ext cx="919037" cy="73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val 7"/>
            <p:cNvSpPr/>
            <p:nvPr/>
          </p:nvSpPr>
          <p:spPr>
            <a:xfrm>
              <a:off x="4860032" y="1700808"/>
              <a:ext cx="3424582" cy="33113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 name="Straight Arrow Connector 10"/>
            <p:cNvCxnSpPr>
              <a:stCxn id="14" idx="3"/>
            </p:cNvCxnSpPr>
            <p:nvPr/>
          </p:nvCxnSpPr>
          <p:spPr>
            <a:xfrm flipH="1">
              <a:off x="7003047" y="2384362"/>
              <a:ext cx="460781" cy="3481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7"/>
            </p:cNvCxnSpPr>
            <p:nvPr/>
          </p:nvCxnSpPr>
          <p:spPr>
            <a:xfrm flipV="1">
              <a:off x="5959029" y="3250985"/>
              <a:ext cx="589385" cy="7679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368920" y="192339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4</a:t>
              </a:r>
            </a:p>
          </p:txBody>
        </p:sp>
        <p:sp>
          <p:nvSpPr>
            <p:cNvPr id="15" name="Oval 14"/>
            <p:cNvSpPr/>
            <p:nvPr/>
          </p:nvSpPr>
          <p:spPr>
            <a:xfrm>
              <a:off x="5405865" y="393988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6" name="Oval 15"/>
            <p:cNvSpPr/>
            <p:nvPr/>
          </p:nvSpPr>
          <p:spPr>
            <a:xfrm>
              <a:off x="5004284" y="317189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7" name="Straight Arrow Connector 16"/>
            <p:cNvCxnSpPr/>
            <p:nvPr/>
          </p:nvCxnSpPr>
          <p:spPr>
            <a:xfrm flipH="1">
              <a:off x="7629351" y="2639541"/>
              <a:ext cx="585466" cy="327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100392" y="2193422"/>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cxnSp>
          <p:nvCxnSpPr>
            <p:cNvPr id="19" name="Straight Arrow Connector 18"/>
            <p:cNvCxnSpPr>
              <a:stCxn id="16" idx="7"/>
            </p:cNvCxnSpPr>
            <p:nvPr/>
          </p:nvCxnSpPr>
          <p:spPr>
            <a:xfrm flipV="1">
              <a:off x="5557448" y="2924944"/>
              <a:ext cx="526720" cy="3260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758720" y="3482309"/>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5</a:t>
              </a:r>
            </a:p>
          </p:txBody>
        </p:sp>
        <p:cxnSp>
          <p:nvCxnSpPr>
            <p:cNvPr id="31" name="Straight Arrow Connector 30"/>
            <p:cNvCxnSpPr>
              <a:stCxn id="30" idx="1"/>
            </p:cNvCxnSpPr>
            <p:nvPr/>
          </p:nvCxnSpPr>
          <p:spPr>
            <a:xfrm flipH="1" flipV="1">
              <a:off x="7003047" y="2966940"/>
              <a:ext cx="850581" cy="5944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H="1">
              <a:off x="6109977" y="2966940"/>
              <a:ext cx="8930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a:off x="6084168" y="2966940"/>
              <a:ext cx="918879" cy="0"/>
            </a:xfrm>
            <a:prstGeom prst="line">
              <a:avLst/>
            </a:prstGeom>
            <a:ln w="571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23D4522C-4350-4163-AD71-11F4FE61B8A9}"/>
              </a:ext>
            </a:extLst>
          </p:cNvPr>
          <p:cNvSpPr>
            <a:spLocks noGrp="1"/>
          </p:cNvSpPr>
          <p:nvPr>
            <p:ph type="dt" sz="half" idx="14"/>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E9C71C26-9A91-4DB8-8CF7-C1F3779662A6}"/>
              </a:ext>
            </a:extLst>
          </p:cNvPr>
          <p:cNvSpPr>
            <a:spLocks noGrp="1"/>
          </p:cNvSpPr>
          <p:nvPr>
            <p:ph type="ftr" sz="quarter" idx="3"/>
          </p:nvPr>
        </p:nvSpPr>
        <p:spPr/>
        <p:txBody>
          <a:bodyPr/>
          <a:lstStyle/>
          <a:p>
            <a:r>
              <a:rPr lang="fi-FI"/>
              <a:t>Energiatehokas rakentaminen - Kivitalon liitokset</a:t>
            </a:r>
            <a:endParaRPr lang="fi-FI" dirty="0"/>
          </a:p>
        </p:txBody>
      </p:sp>
      <p:sp>
        <p:nvSpPr>
          <p:cNvPr id="7" name="Slide Number Placeholder 6">
            <a:extLst>
              <a:ext uri="{FF2B5EF4-FFF2-40B4-BE49-F238E27FC236}">
                <a16:creationId xmlns:a16="http://schemas.microsoft.com/office/drawing/2014/main" id="{706C8562-8D6D-402D-84B7-714C761191BA}"/>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395886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Puuyläpohjan ja kivirakenteisen ulkoseinän liitos – sivuräystäs</a:t>
            </a:r>
          </a:p>
        </p:txBody>
      </p:sp>
      <p:sp>
        <p:nvSpPr>
          <p:cNvPr id="3" name="Content Placeholder 2"/>
          <p:cNvSpPr>
            <a:spLocks noGrp="1"/>
          </p:cNvSpPr>
          <p:nvPr>
            <p:ph sz="half" idx="2"/>
          </p:nvPr>
        </p:nvSpPr>
        <p:spPr>
          <a:xfrm>
            <a:off x="468314" y="1808163"/>
            <a:ext cx="4116790" cy="4068911"/>
          </a:xfrm>
        </p:spPr>
        <p:txBody>
          <a:bodyPr>
            <a:noAutofit/>
          </a:bodyPr>
          <a:lstStyle/>
          <a:p>
            <a:pPr marL="514350" lvl="0" indent="-514350">
              <a:buFont typeface="+mj-lt"/>
              <a:buAutoNum type="arabicPeriod"/>
            </a:pPr>
            <a:r>
              <a:rPr lang="fi-FI" sz="2300" dirty="0"/>
              <a:t>Harkkoseinän päälle  asetetaan noin metrin levyinen höyrynsulku-muovikaista.</a:t>
            </a:r>
          </a:p>
          <a:p>
            <a:pPr marL="514350" lvl="0" indent="-514350">
              <a:buFont typeface="+mj-lt"/>
              <a:buAutoNum type="arabicPeriod"/>
            </a:pPr>
            <a:r>
              <a:rPr lang="fi-FI" sz="2300" dirty="0"/>
              <a:t>Yläpohjan teon yhteydessä seinän höyrynsulku käännetään yläpohjan höyrynsulun kanssa limittäin.</a:t>
            </a:r>
          </a:p>
          <a:p>
            <a:pPr marL="514350" indent="-514350">
              <a:buFont typeface="+mj-lt"/>
              <a:buAutoNum type="arabicPeriod"/>
            </a:pPr>
            <a:r>
              <a:rPr lang="fi-FI" sz="2300" dirty="0"/>
              <a:t>Vaakakoolauksen ruuvi-kiinnityksellä (k300) liitos puristetaan tiiviiksi.</a:t>
            </a:r>
          </a:p>
        </p:txBody>
      </p:sp>
      <p:grpSp>
        <p:nvGrpSpPr>
          <p:cNvPr id="4" name="Group 3">
            <a:extLst>
              <a:ext uri="{FF2B5EF4-FFF2-40B4-BE49-F238E27FC236}">
                <a16:creationId xmlns:a16="http://schemas.microsoft.com/office/drawing/2014/main" id="{C8C0EA3D-DC1D-4DCF-A64B-309F5DB4BC21}"/>
              </a:ext>
            </a:extLst>
          </p:cNvPr>
          <p:cNvGrpSpPr/>
          <p:nvPr/>
        </p:nvGrpSpPr>
        <p:grpSpPr>
          <a:xfrm>
            <a:off x="4800601" y="1844824"/>
            <a:ext cx="3875856" cy="4024364"/>
            <a:chOff x="5091929" y="1844824"/>
            <a:chExt cx="3584527" cy="372187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929" y="1844824"/>
              <a:ext cx="358452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091929" y="1844824"/>
              <a:ext cx="3584527" cy="360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a:stCxn id="10" idx="5"/>
            </p:cNvCxnSpPr>
            <p:nvPr/>
          </p:nvCxnSpPr>
          <p:spPr>
            <a:xfrm>
              <a:off x="6226930" y="2305794"/>
              <a:ext cx="449175" cy="3311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73766" y="184482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1" name="Oval 10"/>
            <p:cNvSpPr/>
            <p:nvPr/>
          </p:nvSpPr>
          <p:spPr>
            <a:xfrm>
              <a:off x="6748113" y="5026636"/>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2" name="Straight Arrow Connector 11"/>
            <p:cNvCxnSpPr>
              <a:stCxn id="13" idx="1"/>
            </p:cNvCxnSpPr>
            <p:nvPr/>
          </p:nvCxnSpPr>
          <p:spPr>
            <a:xfrm flipH="1" flipV="1">
              <a:off x="7108154" y="2852936"/>
              <a:ext cx="706975" cy="3779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720221" y="315182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cxnSp>
          <p:nvCxnSpPr>
            <p:cNvPr id="14" name="Straight Arrow Connector 13"/>
            <p:cNvCxnSpPr>
              <a:stCxn id="11" idx="1"/>
            </p:cNvCxnSpPr>
            <p:nvPr/>
          </p:nvCxnSpPr>
          <p:spPr>
            <a:xfrm flipH="1" flipV="1">
              <a:off x="5940152" y="3939434"/>
              <a:ext cx="902869" cy="11662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748113" y="3230910"/>
              <a:ext cx="648072"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p:cNvSpPr/>
            <p:nvPr/>
          </p:nvSpPr>
          <p:spPr>
            <a:xfrm>
              <a:off x="6912260" y="3059099"/>
              <a:ext cx="396043"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5" name="Date Placeholder 4">
            <a:extLst>
              <a:ext uri="{FF2B5EF4-FFF2-40B4-BE49-F238E27FC236}">
                <a16:creationId xmlns:a16="http://schemas.microsoft.com/office/drawing/2014/main" id="{7C148B4E-2037-405C-9F1B-C87BF07FBC73}"/>
              </a:ext>
            </a:extLst>
          </p:cNvPr>
          <p:cNvSpPr>
            <a:spLocks noGrp="1"/>
          </p:cNvSpPr>
          <p:nvPr>
            <p:ph type="dt" sz="half" idx="14"/>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6798382C-C8EA-4992-AD87-9A3EEA952D5B}"/>
              </a:ext>
            </a:extLst>
          </p:cNvPr>
          <p:cNvSpPr>
            <a:spLocks noGrp="1"/>
          </p:cNvSpPr>
          <p:nvPr>
            <p:ph type="ftr" sz="quarter" idx="3"/>
          </p:nvPr>
        </p:nvSpPr>
        <p:spPr/>
        <p:txBody>
          <a:bodyPr/>
          <a:lstStyle/>
          <a:p>
            <a:r>
              <a:rPr lang="fi-FI"/>
              <a:t>Energiatehokas rakentaminen - Kivitalon liitokset</a:t>
            </a:r>
            <a:endParaRPr lang="fi-FI" dirty="0"/>
          </a:p>
        </p:txBody>
      </p:sp>
      <p:sp>
        <p:nvSpPr>
          <p:cNvPr id="15" name="Slide Number Placeholder 14">
            <a:extLst>
              <a:ext uri="{FF2B5EF4-FFF2-40B4-BE49-F238E27FC236}">
                <a16:creationId xmlns:a16="http://schemas.microsoft.com/office/drawing/2014/main" id="{61B83384-32B1-44BF-A91C-D5B8BBC298E2}"/>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329815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331006"/>
          </a:xfrm>
        </p:spPr>
        <p:txBody>
          <a:bodyPr>
            <a:normAutofit fontScale="90000"/>
          </a:bodyPr>
          <a:lstStyle/>
          <a:p>
            <a:r>
              <a:rPr lang="fi-FI" dirty="0"/>
              <a:t>Puuyläpohjan ja kivirakenteisen ulkoseinän liitoksen tiivistys höyryn-sulkumuovikaistalla, päätyräystäs</a:t>
            </a:r>
          </a:p>
        </p:txBody>
      </p:sp>
      <p:sp>
        <p:nvSpPr>
          <p:cNvPr id="3" name="Content Placeholder 2"/>
          <p:cNvSpPr>
            <a:spLocks noGrp="1"/>
          </p:cNvSpPr>
          <p:nvPr>
            <p:ph sz="half" idx="2"/>
          </p:nvPr>
        </p:nvSpPr>
        <p:spPr>
          <a:xfrm>
            <a:off x="467545" y="2276474"/>
            <a:ext cx="4104456" cy="3888631"/>
          </a:xfrm>
        </p:spPr>
        <p:txBody>
          <a:bodyPr>
            <a:normAutofit fontScale="70000" lnSpcReduction="20000"/>
          </a:bodyPr>
          <a:lstStyle/>
          <a:p>
            <a:pPr marL="514350" lvl="0" indent="-514350">
              <a:buFont typeface="+mj-lt"/>
              <a:buAutoNum type="arabicPeriod"/>
            </a:pPr>
            <a:r>
              <a:rPr lang="fi-FI" dirty="0"/>
              <a:t>Harkkoseinän päälle asetetaan höyrynsulku-muovikaista. </a:t>
            </a:r>
          </a:p>
          <a:p>
            <a:pPr marL="514350" lvl="0" indent="-514350">
              <a:buFont typeface="+mj-lt"/>
              <a:buAutoNum type="arabicPeriod"/>
            </a:pPr>
            <a:r>
              <a:rPr lang="fi-FI" dirty="0"/>
              <a:t>Kaista nidotaan sisäpuolelta rimaan odottamaan sisäkaton rakentamisvaihetta. Tämä rima toimii liitoksessa myös toisena puristusrimana.</a:t>
            </a:r>
          </a:p>
          <a:p>
            <a:pPr marL="514350" lvl="0" indent="-514350">
              <a:buFont typeface="+mj-lt"/>
              <a:buAutoNum type="arabicPeriod"/>
            </a:pPr>
            <a:r>
              <a:rPr lang="fi-FI" dirty="0"/>
              <a:t>höyrynsulkukalvo limitetään yläpohjan höyrynsulun kanssa ja kiristetään koolausrimojen väleihin ruuvattavilla erillisillä rimoilla (ruuvikiinnitys k300).</a:t>
            </a:r>
          </a:p>
        </p:txBody>
      </p:sp>
      <p:grpSp>
        <p:nvGrpSpPr>
          <p:cNvPr id="4" name="Group 3">
            <a:extLst>
              <a:ext uri="{FF2B5EF4-FFF2-40B4-BE49-F238E27FC236}">
                <a16:creationId xmlns:a16="http://schemas.microsoft.com/office/drawing/2014/main" id="{7359E9AF-BFF6-4183-81C2-815F279A50F5}"/>
              </a:ext>
            </a:extLst>
          </p:cNvPr>
          <p:cNvGrpSpPr/>
          <p:nvPr/>
        </p:nvGrpSpPr>
        <p:grpSpPr>
          <a:xfrm>
            <a:off x="5279344" y="1908308"/>
            <a:ext cx="3396344" cy="3980670"/>
            <a:chOff x="5424128" y="1917452"/>
            <a:chExt cx="3396344" cy="398067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58" t="9856" r="25981" b="8644"/>
            <a:stretch/>
          </p:blipFill>
          <p:spPr bwMode="auto">
            <a:xfrm>
              <a:off x="5424128" y="1917452"/>
              <a:ext cx="3396344" cy="398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122300" y="4685840"/>
              <a:ext cx="1098037" cy="918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traight Arrow Connector 9"/>
            <p:cNvCxnSpPr>
              <a:stCxn id="11" idx="1"/>
            </p:cNvCxnSpPr>
            <p:nvPr/>
          </p:nvCxnSpPr>
          <p:spPr>
            <a:xfrm flipH="1" flipV="1">
              <a:off x="7229983" y="4449223"/>
              <a:ext cx="297828" cy="3851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432903" y="4755257"/>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3</a:t>
              </a:r>
            </a:p>
          </p:txBody>
        </p:sp>
        <p:sp>
          <p:nvSpPr>
            <p:cNvPr id="12" name="Oval 11"/>
            <p:cNvSpPr/>
            <p:nvPr/>
          </p:nvSpPr>
          <p:spPr>
            <a:xfrm>
              <a:off x="7019102" y="5303565"/>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3" name="Straight Arrow Connector 12"/>
            <p:cNvCxnSpPr>
              <a:stCxn id="14" idx="3"/>
            </p:cNvCxnSpPr>
            <p:nvPr/>
          </p:nvCxnSpPr>
          <p:spPr>
            <a:xfrm flipH="1">
              <a:off x="7229983" y="3882820"/>
              <a:ext cx="437191" cy="3382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72266" y="342185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5" name="Straight Arrow Connector 14"/>
            <p:cNvCxnSpPr>
              <a:stCxn id="12" idx="1"/>
            </p:cNvCxnSpPr>
            <p:nvPr/>
          </p:nvCxnSpPr>
          <p:spPr>
            <a:xfrm flipH="1" flipV="1">
              <a:off x="6669930" y="4822164"/>
              <a:ext cx="444080" cy="5604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DBCF206E-B7CE-4998-BB84-6597BA7341C9}"/>
              </a:ext>
            </a:extLst>
          </p:cNvPr>
          <p:cNvSpPr>
            <a:spLocks noGrp="1"/>
          </p:cNvSpPr>
          <p:nvPr>
            <p:ph type="dt" sz="half" idx="14"/>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8C7CB141-6565-4AEF-BAD8-5BF3889FC952}"/>
              </a:ext>
            </a:extLst>
          </p:cNvPr>
          <p:cNvSpPr>
            <a:spLocks noGrp="1"/>
          </p:cNvSpPr>
          <p:nvPr>
            <p:ph type="ftr" sz="quarter" idx="3"/>
          </p:nvPr>
        </p:nvSpPr>
        <p:spPr/>
        <p:txBody>
          <a:bodyPr/>
          <a:lstStyle/>
          <a:p>
            <a:r>
              <a:rPr lang="fi-FI"/>
              <a:t>Energiatehokas rakentaminen - Kivitalon liitokset</a:t>
            </a:r>
            <a:endParaRPr lang="fi-FI" dirty="0"/>
          </a:p>
        </p:txBody>
      </p:sp>
      <p:sp>
        <p:nvSpPr>
          <p:cNvPr id="7" name="Slide Number Placeholder 6">
            <a:extLst>
              <a:ext uri="{FF2B5EF4-FFF2-40B4-BE49-F238E27FC236}">
                <a16:creationId xmlns:a16="http://schemas.microsoft.com/office/drawing/2014/main" id="{44E48D6F-9325-406D-BC03-85AE6BFFCE1E}"/>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81500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Eristeharkkoseinän ja puuyläpohjan liitos – tasaus yläjuoksupuun alta</a:t>
            </a:r>
            <a:endParaRPr lang="fi-FI" dirty="0">
              <a:solidFill>
                <a:srgbClr val="C00000"/>
              </a:solidFill>
            </a:endParaRPr>
          </a:p>
        </p:txBody>
      </p:sp>
      <p:sp>
        <p:nvSpPr>
          <p:cNvPr id="3" name="Content Placeholder 2"/>
          <p:cNvSpPr>
            <a:spLocks noGrp="1"/>
          </p:cNvSpPr>
          <p:nvPr>
            <p:ph sz="half" idx="2"/>
          </p:nvPr>
        </p:nvSpPr>
        <p:spPr>
          <a:xfrm>
            <a:off x="467544" y="1808163"/>
            <a:ext cx="4104456" cy="4036937"/>
          </a:xfrm>
        </p:spPr>
        <p:txBody>
          <a:bodyPr>
            <a:noAutofit/>
          </a:bodyPr>
          <a:lstStyle/>
          <a:p>
            <a:pPr marL="342900" indent="-342900">
              <a:buFont typeface="+mj-lt"/>
              <a:buAutoNum type="arabicPeriod"/>
            </a:pPr>
            <a:r>
              <a:rPr lang="fi-FI" sz="2400" dirty="0"/>
              <a:t>Yläpohjan ilmansulkukalvo kiristetään  tasakertapuuta vasten yläpohjan koolausriman avulla (ruuvikiinnitys k300).</a:t>
            </a:r>
          </a:p>
          <a:p>
            <a:pPr marL="342900" indent="-342900">
              <a:buFont typeface="+mj-lt"/>
              <a:buAutoNum type="arabicPeriod"/>
            </a:pPr>
            <a:r>
              <a:rPr lang="fi-FI" sz="2400" dirty="0"/>
              <a:t>Kun kattoristikon korkeusasema tasataan seinän yläjuoksupuun alta, vaahdotus tehdään yläjuoksun ja harkon väliin jäävään uraan.</a:t>
            </a:r>
          </a:p>
          <a:p>
            <a:endParaRPr lang="fi-FI" sz="2400" dirty="0"/>
          </a:p>
        </p:txBody>
      </p:sp>
      <p:grpSp>
        <p:nvGrpSpPr>
          <p:cNvPr id="4" name="Group 3">
            <a:extLst>
              <a:ext uri="{FF2B5EF4-FFF2-40B4-BE49-F238E27FC236}">
                <a16:creationId xmlns:a16="http://schemas.microsoft.com/office/drawing/2014/main" id="{51677163-7ADA-43FC-976C-9640C3716DC2}"/>
              </a:ext>
            </a:extLst>
          </p:cNvPr>
          <p:cNvGrpSpPr/>
          <p:nvPr/>
        </p:nvGrpSpPr>
        <p:grpSpPr>
          <a:xfrm>
            <a:off x="4747197" y="1697716"/>
            <a:ext cx="3939603" cy="3998996"/>
            <a:chOff x="5633397" y="2366058"/>
            <a:chExt cx="2394987" cy="2431094"/>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87" t="13925" r="24667" b="3982"/>
            <a:stretch/>
          </p:blipFill>
          <p:spPr bwMode="auto">
            <a:xfrm>
              <a:off x="5633397" y="2366058"/>
              <a:ext cx="2394987" cy="24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7101855" y="383805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2" name="Straight Arrow Connector 11"/>
            <p:cNvCxnSpPr>
              <a:stCxn id="13" idx="5"/>
            </p:cNvCxnSpPr>
            <p:nvPr/>
          </p:nvCxnSpPr>
          <p:spPr>
            <a:xfrm>
              <a:off x="6290771" y="3218000"/>
              <a:ext cx="405274" cy="2599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37607" y="2757030"/>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cxnSp>
          <p:nvCxnSpPr>
            <p:cNvPr id="14" name="Straight Arrow Connector 13"/>
            <p:cNvCxnSpPr>
              <a:stCxn id="11" idx="1"/>
            </p:cNvCxnSpPr>
            <p:nvPr/>
          </p:nvCxnSpPr>
          <p:spPr>
            <a:xfrm flipH="1" flipV="1">
              <a:off x="6946513" y="3497106"/>
              <a:ext cx="250250" cy="4200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830890" y="3867303"/>
              <a:ext cx="270965" cy="68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5" name="Date Placeholder 4">
            <a:extLst>
              <a:ext uri="{FF2B5EF4-FFF2-40B4-BE49-F238E27FC236}">
                <a16:creationId xmlns:a16="http://schemas.microsoft.com/office/drawing/2014/main" id="{ED381864-8335-4B30-B38D-5B1FDE0649D8}"/>
              </a:ext>
            </a:extLst>
          </p:cNvPr>
          <p:cNvSpPr>
            <a:spLocks noGrp="1"/>
          </p:cNvSpPr>
          <p:nvPr>
            <p:ph type="dt" sz="half" idx="14"/>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12AA7E6A-38D1-4745-9E84-05520D8E1861}"/>
              </a:ext>
            </a:extLst>
          </p:cNvPr>
          <p:cNvSpPr>
            <a:spLocks noGrp="1"/>
          </p:cNvSpPr>
          <p:nvPr>
            <p:ph type="ftr" sz="quarter" idx="3"/>
          </p:nvPr>
        </p:nvSpPr>
        <p:spPr/>
        <p:txBody>
          <a:bodyPr/>
          <a:lstStyle/>
          <a:p>
            <a:r>
              <a:rPr lang="fi-FI"/>
              <a:t>Energiatehokas rakentaminen - Kivitalon liitokset</a:t>
            </a:r>
            <a:endParaRPr lang="fi-FI" dirty="0"/>
          </a:p>
        </p:txBody>
      </p:sp>
      <p:sp>
        <p:nvSpPr>
          <p:cNvPr id="7" name="Slide Number Placeholder 6">
            <a:extLst>
              <a:ext uri="{FF2B5EF4-FFF2-40B4-BE49-F238E27FC236}">
                <a16:creationId xmlns:a16="http://schemas.microsoft.com/office/drawing/2014/main" id="{CE356488-C239-48F7-ACD8-D8A28F7E442E}"/>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17065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Eristeharkkoseinän ja puuyläpohjan liitos – tasaus yläjuoksupuun päältä</a:t>
            </a:r>
            <a:endParaRPr lang="fi-FI" dirty="0">
              <a:solidFill>
                <a:srgbClr val="C00000"/>
              </a:solidFill>
            </a:endParaRPr>
          </a:p>
        </p:txBody>
      </p:sp>
      <p:sp>
        <p:nvSpPr>
          <p:cNvPr id="3" name="Content Placeholder 2"/>
          <p:cNvSpPr>
            <a:spLocks noGrp="1"/>
          </p:cNvSpPr>
          <p:nvPr>
            <p:ph sz="half" idx="2"/>
          </p:nvPr>
        </p:nvSpPr>
        <p:spPr>
          <a:xfrm>
            <a:off x="467544" y="1844824"/>
            <a:ext cx="4104456" cy="3960664"/>
          </a:xfrm>
        </p:spPr>
        <p:txBody>
          <a:bodyPr>
            <a:noAutofit/>
          </a:bodyPr>
          <a:lstStyle/>
          <a:p>
            <a:pPr marL="342900" indent="-342900">
              <a:buFont typeface="+mj-lt"/>
              <a:buAutoNum type="arabicPeriod"/>
            </a:pPr>
            <a:r>
              <a:rPr lang="fi-FI" sz="2400" dirty="0"/>
              <a:t>Yläpohjan ilmansulkukalvo kiristetään  tasakertapuuta vasten yläpohjan koolausriman avulla (ruuvikiinnitys k300).</a:t>
            </a:r>
          </a:p>
          <a:p>
            <a:pPr marL="342900" indent="-342900">
              <a:buFont typeface="+mj-lt"/>
              <a:buAutoNum type="arabicPeriod"/>
            </a:pPr>
            <a:r>
              <a:rPr lang="fi-FI" sz="2400" dirty="0"/>
              <a:t>Kun kattoristikon korkeusasema tasataan seinän yläjuoksupuun päältä, harkkoseinän päälle asennetaan viistetty yläjuoksupuu ja kolo vaahdotetaan.</a:t>
            </a:r>
          </a:p>
        </p:txBody>
      </p:sp>
      <p:grpSp>
        <p:nvGrpSpPr>
          <p:cNvPr id="4" name="Group 3">
            <a:extLst>
              <a:ext uri="{FF2B5EF4-FFF2-40B4-BE49-F238E27FC236}">
                <a16:creationId xmlns:a16="http://schemas.microsoft.com/office/drawing/2014/main" id="{232DBE27-06C0-4E9B-B695-97B29E2446A7}"/>
              </a:ext>
            </a:extLst>
          </p:cNvPr>
          <p:cNvGrpSpPr/>
          <p:nvPr/>
        </p:nvGrpSpPr>
        <p:grpSpPr>
          <a:xfrm>
            <a:off x="4705032" y="1739003"/>
            <a:ext cx="4104456" cy="4066486"/>
            <a:chOff x="5868144" y="2360475"/>
            <a:chExt cx="2314068" cy="2292661"/>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25" t="8545" r="24421" b="10174"/>
            <a:stretch/>
          </p:blipFill>
          <p:spPr bwMode="auto">
            <a:xfrm>
              <a:off x="5878090" y="2360475"/>
              <a:ext cx="2304122" cy="229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10" idx="6"/>
            </p:cNvCxnSpPr>
            <p:nvPr/>
          </p:nvCxnSpPr>
          <p:spPr>
            <a:xfrm>
              <a:off x="6516216" y="3258518"/>
              <a:ext cx="333657" cy="854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68144" y="2988488"/>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7" name="Oval 16"/>
            <p:cNvSpPr/>
            <p:nvPr/>
          </p:nvSpPr>
          <p:spPr>
            <a:xfrm>
              <a:off x="7288797" y="3673993"/>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8" name="Straight Arrow Connector 17"/>
            <p:cNvCxnSpPr>
              <a:stCxn id="17" idx="1"/>
            </p:cNvCxnSpPr>
            <p:nvPr/>
          </p:nvCxnSpPr>
          <p:spPr>
            <a:xfrm flipH="1" flipV="1">
              <a:off x="7154341" y="3336980"/>
              <a:ext cx="229364" cy="4161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991988" y="3673993"/>
              <a:ext cx="270965" cy="68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5" name="Date Placeholder 4">
            <a:extLst>
              <a:ext uri="{FF2B5EF4-FFF2-40B4-BE49-F238E27FC236}">
                <a16:creationId xmlns:a16="http://schemas.microsoft.com/office/drawing/2014/main" id="{A6F108EB-C410-4C71-A392-0932FDD9C63C}"/>
              </a:ext>
            </a:extLst>
          </p:cNvPr>
          <p:cNvSpPr>
            <a:spLocks noGrp="1"/>
          </p:cNvSpPr>
          <p:nvPr>
            <p:ph type="dt" sz="half" idx="14"/>
          </p:nvPr>
        </p:nvSpPr>
        <p:spPr/>
        <p:txBody>
          <a:bodyPr/>
          <a:lstStyle/>
          <a:p>
            <a:r>
              <a:rPr lang="fi-FI"/>
              <a:t>2019</a:t>
            </a:r>
            <a:endParaRPr lang="fi-FI" dirty="0"/>
          </a:p>
        </p:txBody>
      </p:sp>
      <p:sp>
        <p:nvSpPr>
          <p:cNvPr id="6" name="Footer Placeholder 5">
            <a:extLst>
              <a:ext uri="{FF2B5EF4-FFF2-40B4-BE49-F238E27FC236}">
                <a16:creationId xmlns:a16="http://schemas.microsoft.com/office/drawing/2014/main" id="{512FABE7-119E-4D5F-AD91-6795C1DBA644}"/>
              </a:ext>
            </a:extLst>
          </p:cNvPr>
          <p:cNvSpPr>
            <a:spLocks noGrp="1"/>
          </p:cNvSpPr>
          <p:nvPr>
            <p:ph type="ftr" sz="quarter" idx="3"/>
          </p:nvPr>
        </p:nvSpPr>
        <p:spPr/>
        <p:txBody>
          <a:bodyPr/>
          <a:lstStyle/>
          <a:p>
            <a:r>
              <a:rPr lang="fi-FI"/>
              <a:t>Energiatehokas rakentaminen - Kivitalon liitokset</a:t>
            </a:r>
            <a:endParaRPr lang="fi-FI" dirty="0"/>
          </a:p>
        </p:txBody>
      </p:sp>
      <p:sp>
        <p:nvSpPr>
          <p:cNvPr id="7" name="Slide Number Placeholder 6">
            <a:extLst>
              <a:ext uri="{FF2B5EF4-FFF2-40B4-BE49-F238E27FC236}">
                <a16:creationId xmlns:a16="http://schemas.microsoft.com/office/drawing/2014/main" id="{21B4F073-EF3E-4DDB-BE84-F71C81950F2F}"/>
              </a:ext>
            </a:extLst>
          </p:cNvPr>
          <p:cNvSpPr>
            <a:spLocks noGrp="1"/>
          </p:cNvSpPr>
          <p:nvPr>
            <p:ph type="sldNum" sz="quarter" idx="4"/>
          </p:nvPr>
        </p:nvSpPr>
        <p:spPr/>
        <p:txBody>
          <a:bodyPr/>
          <a:lstStyle/>
          <a:p>
            <a:fld id="{0168ACF4-E7A5-495E-8C31-8E9E3D5B0BFC}" type="slidenum">
              <a:rPr lang="fi-FI" smtClean="0"/>
              <a:pPr/>
              <a:t>8</a:t>
            </a:fld>
            <a:endParaRPr lang="fi-FI" dirty="0"/>
          </a:p>
        </p:txBody>
      </p:sp>
    </p:spTree>
    <p:extLst>
      <p:ext uri="{BB962C8B-B14F-4D97-AF65-F5344CB8AC3E}">
        <p14:creationId xmlns:p14="http://schemas.microsoft.com/office/powerpoint/2010/main" val="334051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type="pic" sz="quarter" idx="13"/>
          </p:nvPr>
        </p:nvPicPr>
        <p:blipFill rotWithShape="1">
          <a:blip r:embed="rId3" cstate="print">
            <a:extLst>
              <a:ext uri="{28A0092B-C50C-407E-A947-70E740481C1C}">
                <a14:useLocalDpi xmlns:a14="http://schemas.microsoft.com/office/drawing/2010/main" val="0"/>
              </a:ext>
            </a:extLst>
          </a:blip>
          <a:srcRect l="25874" t="9347" r="24458" b="15407"/>
          <a:stretch/>
        </p:blipFill>
        <p:spPr bwMode="auto">
          <a:xfrm>
            <a:off x="4932040" y="1856232"/>
            <a:ext cx="3664801" cy="347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645764" y="3842876"/>
            <a:ext cx="792088" cy="123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normAutofit/>
          </a:bodyPr>
          <a:lstStyle/>
          <a:p>
            <a:r>
              <a:rPr lang="fi-FI" dirty="0"/>
              <a:t>Yläpohjan höyrynsulku solumuovieristyslevyllä </a:t>
            </a:r>
          </a:p>
        </p:txBody>
      </p:sp>
      <p:sp>
        <p:nvSpPr>
          <p:cNvPr id="3" name="Content Placeholder 2"/>
          <p:cNvSpPr>
            <a:spLocks noGrp="1"/>
          </p:cNvSpPr>
          <p:nvPr>
            <p:ph sz="half" idx="2"/>
          </p:nvPr>
        </p:nvSpPr>
        <p:spPr>
          <a:xfrm>
            <a:off x="467544" y="1808162"/>
            <a:ext cx="4104455" cy="4000205"/>
          </a:xfrm>
        </p:spPr>
        <p:txBody>
          <a:bodyPr>
            <a:normAutofit/>
          </a:bodyPr>
          <a:lstStyle/>
          <a:p>
            <a:pPr marL="514350" indent="-514350">
              <a:buFont typeface="+mj-lt"/>
              <a:buAutoNum type="arabicPeriod"/>
            </a:pPr>
            <a:r>
              <a:rPr lang="fi-FI" dirty="0"/>
              <a:t>Kattoristikoiden korkeusasema tasataan yläjuoksu-puun alta.</a:t>
            </a:r>
          </a:p>
          <a:p>
            <a:pPr marL="514350" indent="-514350">
              <a:buFont typeface="+mj-lt"/>
              <a:buAutoNum type="arabicPeriod"/>
            </a:pPr>
            <a:r>
              <a:rPr lang="fi-FI" dirty="0"/>
              <a:t>Polyuretaani-vaahdotus levyn, yläjuoksupuun ja harkon väliin.</a:t>
            </a:r>
            <a:br>
              <a:rPr lang="fi-FI" dirty="0"/>
            </a:br>
            <a:endParaRPr lang="fi-FI" dirty="0"/>
          </a:p>
        </p:txBody>
      </p:sp>
      <p:cxnSp>
        <p:nvCxnSpPr>
          <p:cNvPr id="12" name="Straight Arrow Connector 11"/>
          <p:cNvCxnSpPr>
            <a:stCxn id="13" idx="1"/>
          </p:cNvCxnSpPr>
          <p:nvPr/>
        </p:nvCxnSpPr>
        <p:spPr>
          <a:xfrm flipH="1" flipV="1">
            <a:off x="6645763" y="3605136"/>
            <a:ext cx="238924" cy="10082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789779" y="4534264"/>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2</a:t>
            </a:r>
          </a:p>
        </p:txBody>
      </p:sp>
      <p:sp>
        <p:nvSpPr>
          <p:cNvPr id="16" name="Oval 15"/>
          <p:cNvSpPr/>
          <p:nvPr/>
        </p:nvSpPr>
        <p:spPr>
          <a:xfrm>
            <a:off x="4572000" y="3741501"/>
            <a:ext cx="648072" cy="540060"/>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2"/>
                </a:solidFill>
              </a:rPr>
              <a:t>1</a:t>
            </a:r>
          </a:p>
        </p:txBody>
      </p:sp>
      <p:cxnSp>
        <p:nvCxnSpPr>
          <p:cNvPr id="17" name="Straight Arrow Connector 16"/>
          <p:cNvCxnSpPr>
            <a:stCxn id="16" idx="7"/>
          </p:cNvCxnSpPr>
          <p:nvPr/>
        </p:nvCxnSpPr>
        <p:spPr>
          <a:xfrm flipV="1">
            <a:off x="5125164" y="3526152"/>
            <a:ext cx="814988" cy="2944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7CBCA2B-5E61-43C4-B609-1FC39F9F0DF7}"/>
              </a:ext>
            </a:extLst>
          </p:cNvPr>
          <p:cNvSpPr>
            <a:spLocks noGrp="1"/>
          </p:cNvSpPr>
          <p:nvPr>
            <p:ph type="dt" sz="half" idx="14"/>
          </p:nvPr>
        </p:nvSpPr>
        <p:spPr/>
        <p:txBody>
          <a:bodyPr/>
          <a:lstStyle/>
          <a:p>
            <a:r>
              <a:rPr lang="fi-FI"/>
              <a:t>2019</a:t>
            </a:r>
            <a:endParaRPr lang="fi-FI" dirty="0"/>
          </a:p>
        </p:txBody>
      </p:sp>
      <p:sp>
        <p:nvSpPr>
          <p:cNvPr id="5" name="Footer Placeholder 4">
            <a:extLst>
              <a:ext uri="{FF2B5EF4-FFF2-40B4-BE49-F238E27FC236}">
                <a16:creationId xmlns:a16="http://schemas.microsoft.com/office/drawing/2014/main" id="{335B64A4-8804-424B-BB12-B86CB83F3D39}"/>
              </a:ext>
            </a:extLst>
          </p:cNvPr>
          <p:cNvSpPr>
            <a:spLocks noGrp="1"/>
          </p:cNvSpPr>
          <p:nvPr>
            <p:ph type="ftr" sz="quarter" idx="3"/>
          </p:nvPr>
        </p:nvSpPr>
        <p:spPr/>
        <p:txBody>
          <a:bodyPr/>
          <a:lstStyle/>
          <a:p>
            <a:r>
              <a:rPr lang="fi-FI"/>
              <a:t>Energiatehokas rakentaminen - Kivitalon liitokset</a:t>
            </a:r>
            <a:endParaRPr lang="fi-FI" dirty="0"/>
          </a:p>
        </p:txBody>
      </p:sp>
      <p:sp>
        <p:nvSpPr>
          <p:cNvPr id="6" name="Slide Number Placeholder 5">
            <a:extLst>
              <a:ext uri="{FF2B5EF4-FFF2-40B4-BE49-F238E27FC236}">
                <a16:creationId xmlns:a16="http://schemas.microsoft.com/office/drawing/2014/main" id="{141EAE88-3BF9-45BD-8BE3-B91DC2C62BBF}"/>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9208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11</TotalTime>
  <Words>1226</Words>
  <Application>Microsoft Office PowerPoint</Application>
  <PresentationFormat>On-screen Show (4:3)</PresentationFormat>
  <Paragraphs>212</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BUS_4-3</vt:lpstr>
      <vt:lpstr> Kivitalon energiatehokkaat liitokset</vt:lpstr>
      <vt:lpstr>Energiatehokkaissa kivirakenne  - erityisesti huomioitava</vt:lpstr>
      <vt:lpstr>Maanvastaisen laatan ja ulkoseinän liitos  - Ulkoseinä ensin </vt:lpstr>
      <vt:lpstr>Kivirakenteinen tuulettuva alapohja  </vt:lpstr>
      <vt:lpstr>Puuyläpohjan ja kivirakenteisen ulkoseinän liitos – sivuräystäs</vt:lpstr>
      <vt:lpstr>Puuyläpohjan ja kivirakenteisen ulkoseinän liitoksen tiivistys höyryn-sulkumuovikaistalla, päätyräystäs</vt:lpstr>
      <vt:lpstr>Eristeharkkoseinän ja puuyläpohjan liitos – tasaus yläjuoksupuun alta</vt:lpstr>
      <vt:lpstr>Eristeharkkoseinän ja puuyläpohjan liitos – tasaus yläjuoksupuun päältä</vt:lpstr>
      <vt:lpstr>Yläpohjan höyrynsulku solumuovieristyslevyllä </vt:lpstr>
      <vt:lpstr>Kivirakenteisen ulkoseinän ja puuylä-pohjan liitos ja tiivistys, vino sisäkatto</vt:lpstr>
      <vt:lpstr>Betonisandwichelementin ja ontelolaatan liitos ei-kantavalla seinällä </vt:lpstr>
      <vt:lpstr>Kevytbetonitalon ulkoseinän ja yläpohjan liitos sivuräystäällä</vt:lpstr>
      <vt:lpstr>Ikkunakarmien tiivistäminen</vt:lpstr>
      <vt:lpstr>Pohdinta: Mitkä ovat energiatehokkuuden ja laadun kannalta kriittiset työvaiheet asuinkerrostalotuotannossa?</vt:lpstr>
      <vt:lpstr>Muista!</vt:lpstr>
      <vt:lpstr>Oppimateriaaliin on sisällytetty energiatehokkaaseen rakentamiseen tarvittavia hyviä käytäntöjä ja periaatteita. Kirjoittajat eivät vastaa niiden sopivuudesta yksittäisiin rakennuskohteisiin sellaisinaan.  Yksittäisten rakennuskohteiden toteutus tulee tehdä kyseisten kohteiden toteutussuunnitelmien mukaisesti.  Alkuperäinen aneisto on tuotettu EU:n Horizon2020-ohjelman BUILDUPSkills-hankkeessa (Motiva Oy, TTS, TUT, 2016). Työryhmä: Olli Teriö, Jukka Lahdensivu, Juhani Heljo, Jaakko Sorri, Ulrika Uotila, Aki Peltola, Jari Hämäläinen &amp; Heidi Sumkin. Aineisto päivitetty 2019 (Risto Tenhunen ja Olli Teriö). www.motiva.fi/buildupskills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Kirsi-Maaria Forssell</dc:creator>
  <cp:lastModifiedBy>Kirsi-Maaria Forssell</cp:lastModifiedBy>
  <cp:revision>4</cp:revision>
  <dcterms:created xsi:type="dcterms:W3CDTF">2019-06-14T09:32:05Z</dcterms:created>
  <dcterms:modified xsi:type="dcterms:W3CDTF">2019-06-14T12:50:13Z</dcterms:modified>
</cp:coreProperties>
</file>