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89" r:id="rId2"/>
    <p:sldId id="520"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18" r:id="rId29"/>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12" userDrawn="1">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userDrawn="1">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i-Maaria Forssell" initials="KF" lastIdx="1" clrIdx="0">
    <p:extLst>
      <p:ext uri="{19B8F6BF-5375-455C-9EA6-DF929625EA0E}">
        <p15:presenceInfo xmlns:p15="http://schemas.microsoft.com/office/powerpoint/2012/main" userId="S-1-5-21-2052111302-1417001333-725345543-1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0F1"/>
    <a:srgbClr val="FEF9F7"/>
    <a:srgbClr val="F1F1F1"/>
    <a:srgbClr val="D6E1F0"/>
    <a:srgbClr val="F6FC04"/>
    <a:srgbClr val="002565"/>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14" autoAdjust="0"/>
  </p:normalViewPr>
  <p:slideViewPr>
    <p:cSldViewPr showGuides="1">
      <p:cViewPr varScale="1">
        <p:scale>
          <a:sx n="48" d="100"/>
          <a:sy n="48" d="100"/>
        </p:scale>
        <p:origin x="28" y="428"/>
      </p:cViewPr>
      <p:guideLst>
        <p:guide orient="horz" pos="2160"/>
        <p:guide orient="horz" pos="300"/>
        <p:guide orient="horz" pos="3612"/>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762" y="-96"/>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t>22.8.2019</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22.8.2019</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inlex.fi/fi/laki/ajantasa/1999/19990132#a16.12.2016-115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m.fi/download/noname/%7bFD99E48D-F28B-452E-8175-29EA77ABD4CA%7d/13387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fi-FI"/>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Ylin kuva: Julkisivun vedenpoisto</a:t>
            </a:r>
            <a:r>
              <a:rPr lang="fi-FI" baseline="0" dirty="0"/>
              <a:t> epäonnistunut</a:t>
            </a:r>
            <a:endParaRPr lang="fi-FI" dirty="0"/>
          </a:p>
          <a:p>
            <a:r>
              <a:rPr lang="fi-FI" dirty="0"/>
              <a:t>Keskimmäinen kuva:</a:t>
            </a:r>
            <a:r>
              <a:rPr lang="fi-FI" baseline="0" dirty="0"/>
              <a:t> Sokkelissa uritettu eriste ja vedenpoistoreiät</a:t>
            </a:r>
            <a:r>
              <a:rPr lang="fi-FI" dirty="0"/>
              <a:t> </a:t>
            </a:r>
          </a:p>
          <a:p>
            <a:r>
              <a:rPr lang="fi-FI" dirty="0"/>
              <a:t>Alimmassa</a:t>
            </a:r>
            <a:r>
              <a:rPr lang="fi-FI" baseline="0" dirty="0"/>
              <a:t> kuvassa kuivatetaan lattia- ja seinärakenteita, jossa eristeisiin jäätynyt vesi pitkän pakkaskauden jälkeen suli ja pilasi 16 asunnon lattiamateriaalit. </a:t>
            </a:r>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20</a:t>
            </a:fld>
            <a:endParaRPr lang="fi-FI"/>
          </a:p>
        </p:txBody>
      </p:sp>
    </p:spTree>
    <p:extLst>
      <p:ext uri="{BB962C8B-B14F-4D97-AF65-F5344CB8AC3E}">
        <p14:creationId xmlns:p14="http://schemas.microsoft.com/office/powerpoint/2010/main" val="28482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172918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203768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117 g § </a:t>
            </a:r>
            <a:r>
              <a:rPr lang="fi-FI" b="1" dirty="0">
                <a:hlinkClick r:id="rId3" tooltip="Linkki muutossäädöksen voimaantulotietoihin"/>
              </a:rPr>
              <a:t>(16.12.2016/1151)</a:t>
            </a:r>
            <a:endParaRPr lang="fi-FI" b="1" dirty="0"/>
          </a:p>
          <a:p>
            <a:r>
              <a:rPr lang="fi-FI" b="1" dirty="0"/>
              <a:t>Energiatehokkuus</a:t>
            </a:r>
          </a:p>
          <a:p>
            <a:r>
              <a:rPr lang="fi-FI" dirty="0"/>
              <a:t>Rakennushankkeeseen ryhtyvän on huolehdittava, että rakennus sen käyttötarkoituksen edellyttämällä tavalla suunnitellaan ja rakennetaan siten, että energiaa ja luonnonvaroja kuluu säästeliäästi. Energiatehokkuuden vähimmäisvaatimusten täyttyminen on osoitettava laskelmilla. Energiatehokkuutta määritettäessä eri energiamäärät on muunnettava yhteenlaskettavaan muotoon energiamuotojen kertoimien avulla. Kunkin energiamuodon kerroin on annettava arvioimalla jalostamattoman luonnonenergian kulutusta, uusiutuvan energian käytön edistämistä sekä lämmitystapaa energiantuotannon yleisen tehokkuuden kannalta. Rakennuksessa käytettävien rakennustuotteiden ja taloteknisten järjestelmien sekä niiden säätö- ja mittausjärjestelmien on oltava sellaisia, että energiankulutus ja tehontarve rakennusta ja sen järjestelmiä käyttötarkoituksensa mukaisesti käytettäessä jää vähäiseksi ja että energiankulutusta voidaan seurata.</a:t>
            </a:r>
          </a:p>
          <a:p>
            <a:endParaRPr lang="fi-FI" dirty="0"/>
          </a:p>
          <a:p>
            <a:r>
              <a:rPr lang="fi-FI" dirty="0"/>
              <a:t>Uusi rakennus, joka koostuu katetusta seinällisestä rakenteesta ja jossa käytetään energiaa tilojen tarkoituksenmukaisten sisäilmasto-olosuhteiden ylläpitämiseksi, on suunniteltava ja rakennettava lähes nollaenergiarakennukseksi. </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a:t>
            </a:fld>
            <a:endParaRPr lang="fi-FI"/>
          </a:p>
        </p:txBody>
      </p:sp>
    </p:spTree>
    <p:extLst>
      <p:ext uri="{BB962C8B-B14F-4D97-AF65-F5344CB8AC3E}">
        <p14:creationId xmlns:p14="http://schemas.microsoft.com/office/powerpoint/2010/main" val="11460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Lähde: Ympäristöministeriö 2013. Perustelumuistio rakennuksen energiatehokkuuden parantamisesta korjaus- ja muutostöissä (27.2.2013).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Päivitetty </a:t>
            </a:r>
            <a:r>
              <a:rPr lang="fi-FI" dirty="0">
                <a:hlinkClick r:id="rId3"/>
              </a:rPr>
              <a:t>1010/2017 Ympäristöministeriön asetus uuden rakennuksen energiatehokkuudesta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339943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157246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http://ilmatieteenlaitos.fi/lammitystarveluvut:</a:t>
            </a:r>
          </a:p>
          <a:p>
            <a:r>
              <a:rPr lang="fi-FI" b="1" dirty="0"/>
              <a:t>Mikä on lämmitystarveluku?</a:t>
            </a:r>
          </a:p>
          <a:p>
            <a:r>
              <a:rPr lang="fi-FI" dirty="0"/>
              <a:t>Lämmitystarveluvun (aiemmin käytetty termi: astepäiväluku) avulla normeerataan toteutuneita lämmitysenergian kulutuksia, jotta voidaan verrata toisiinsa saman rakennuksen eri kuukausien tai vuosien kulutuksia ja eri kunnissa olevien rakennusten ominaiskulutuksia. Lämmitystarveluvun käyttö rakennuksen lämmitystarpeen arvioinnissa perustuu siihen, että rakennuksen energiankulutus on likipitäen verrannollinen sisä- ja ulkolämpötilojen erotukseen. Lämmitystarveluku lasketaan kuukausittain 16:lle ns. vertailupaikkakunnalle. Nämä ovat Maarianhamina, Vantaa, Helsinki-Kaisaniemi, Pori, Turku, Tampere-Pirkkala, Lahti, Lappeenranta, Jyväskylä, Vaasa, Kuopio, Joensuu, Kajaani, Oulu, Sodankylä ja Ivalo. Tilauksesta lämmitystarvelukuja voidaan laskea myös muille paikkakunnille.</a:t>
            </a:r>
          </a:p>
          <a:p>
            <a:r>
              <a:rPr lang="fi-FI" b="1" dirty="0"/>
              <a:t>Miten lämmitystarveluku lasketaan?</a:t>
            </a:r>
          </a:p>
          <a:p>
            <a:r>
              <a:rPr lang="fi-FI" dirty="0"/>
              <a:t>Lämmitystarveluku saadaan laskemalla yhteen kunkin kuukauden päivittäisten sisä- ja ulkolämpötilojen erotus. Yleisimmin käytetään lämmitystarvelukua S17, joka lasketaan +17 °C:ksi oletetun sisälämpötilan ja ulkolämpötilan vuorokausikeskiarvon erotuksen perusteella. Kuukauden lämmitystarveluku on vuorokautisten lämmitystarvelukujen summa ja vuoden lämmitystarveluku on vastaavasti kuukausittaisten lämmitystarvelukujen summa. Lämmitystarveluvun yksikkö °</a:t>
            </a:r>
            <a:r>
              <a:rPr lang="fi-FI" dirty="0" err="1"/>
              <a:t>Cvrk</a:t>
            </a:r>
            <a:r>
              <a:rPr lang="fi-FI" dirty="0"/>
              <a:t>. Vertailuarvona eli normaalivuoden lämmitystarvelukuna käytetään vuosien 1981–2010 keskimääräistä lämmitystarvelukua. Lämmitystarveluvun laskennassa ei oteta huomioon päiviä, joiden keskilämpötila on keväällä yli +10 °C ja syksyllä yli +12 °C. Laskentatavassa siis oletetaan, että kiinteistöjen lämmitys lopetetaan ja aloitetaan päivittäin ulkolämpötilan ylittäessä tai alittaessa mainitut rajat. Lämpötilahavaintojen puuttuessa vuorokauden keskilämpötilat interpoloidaan.</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419189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dirty="0"/>
              <a:t>Esimerkkejä:</a:t>
            </a:r>
          </a:p>
          <a:p>
            <a:pPr marL="165398" indent="-165398">
              <a:spcBef>
                <a:spcPct val="0"/>
              </a:spcBef>
              <a:buFontTx/>
              <a:buChar char="-"/>
            </a:pPr>
            <a:r>
              <a:rPr lang="fi-FI" baseline="0" dirty="0"/>
              <a:t>Talvella maanvaraisten laattojen valun jälkeen omakotitalojen seinissä nurkkien lähellä usein kosteus tiivistyy höyrynsulkumuovin pinnalle -&gt; sisäpuolen 50 mm eristys vasta, kun sisäilman kosteus on laskenut riittävän alas (RH noin 50%)</a:t>
            </a:r>
          </a:p>
          <a:p>
            <a:pPr marL="165398" indent="-165398">
              <a:spcBef>
                <a:spcPct val="0"/>
              </a:spcBef>
              <a:buFontTx/>
              <a:buChar char="-"/>
            </a:pPr>
            <a:r>
              <a:rPr lang="fi-FI" baseline="0" dirty="0"/>
              <a:t>Reiät kosteuseristeissä ja kolot lämmöneristeissä aiheuttavat tiivistymisen paikkoja, erityisesti talotekniikan läpimenot ovat riskipaikkoja</a:t>
            </a:r>
          </a:p>
          <a:p>
            <a:pPr marL="165398" indent="-165398">
              <a:spcBef>
                <a:spcPct val="0"/>
              </a:spcBef>
              <a:buFontTx/>
              <a:buChar char="-"/>
            </a:pPr>
            <a:r>
              <a:rPr lang="fi-FI" baseline="0" dirty="0"/>
              <a:t>Peltikaton alapinta sekä ulkoseinän betoni- tai tiiliverhouksen sisäpinta talvella</a:t>
            </a:r>
          </a:p>
          <a:p>
            <a:pPr marL="165398" indent="-165398">
              <a:spcBef>
                <a:spcPct val="0"/>
              </a:spcBef>
              <a:buFontTx/>
              <a:buChar char="-"/>
            </a:pPr>
            <a:r>
              <a:rPr lang="fi-FI" baseline="0" dirty="0"/>
              <a:t>Ilmanvaihdon tuloilmakanavat ja viemäreiden tuuletusputket sisällä, jos niitä ei ole eristetty</a:t>
            </a:r>
          </a:p>
          <a:p>
            <a:pPr marL="165398" indent="-165398">
              <a:spcBef>
                <a:spcPct val="0"/>
              </a:spcBef>
              <a:buFontTx/>
              <a:buChar char="-"/>
            </a:pPr>
            <a:r>
              <a:rPr lang="fi-FI" baseline="0" dirty="0" err="1"/>
              <a:t>Jäähdytyskonvektorit</a:t>
            </a:r>
            <a:r>
              <a:rPr lang="fi-FI" baseline="0" dirty="0"/>
              <a:t>, kylmävesiputket</a:t>
            </a:r>
          </a:p>
          <a:p>
            <a:pPr marL="165398" indent="-165398">
              <a:spcBef>
                <a:spcPct val="0"/>
              </a:spcBef>
              <a:buFontTx/>
              <a:buChar char="-"/>
            </a:pPr>
            <a:endParaRPr lang="fi-FI" baseline="0" dirty="0"/>
          </a:p>
          <a:p>
            <a:pPr marL="165398" indent="-165398">
              <a:spcBef>
                <a:spcPct val="0"/>
              </a:spcBef>
              <a:buFontTx/>
              <a:buChar char="-"/>
            </a:pPr>
            <a:endParaRPr lang="fi-FI" dirty="0"/>
          </a:p>
        </p:txBody>
      </p:sp>
      <p:sp>
        <p:nvSpPr>
          <p:cNvPr id="107524" name="Dian numeron paikkamerkki 3"/>
          <p:cNvSpPr txBox="1">
            <a:spLocks noGrp="1"/>
          </p:cNvSpPr>
          <p:nvPr/>
        </p:nvSpPr>
        <p:spPr bwMode="auto">
          <a:xfrm>
            <a:off x="5626305" y="6457561"/>
            <a:ext cx="4301291" cy="34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2" tIns="46051" rIns="92102" bIns="4605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2A8464-EA48-493F-9042-BD11901A0C43}" type="slidenum">
              <a:rPr lang="fi-FI" sz="1200"/>
              <a:pPr algn="r" eaLnBrk="1" hangingPunct="1"/>
              <a:t>11</a:t>
            </a:fld>
            <a:endParaRPr lang="fi-FI" sz="1200"/>
          </a:p>
        </p:txBody>
      </p:sp>
    </p:spTree>
    <p:extLst>
      <p:ext uri="{BB962C8B-B14F-4D97-AF65-F5344CB8AC3E}">
        <p14:creationId xmlns:p14="http://schemas.microsoft.com/office/powerpoint/2010/main" val="339987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i-FI" altLang="fi-FI" dirty="0">
                <a:latin typeface="Myriad Pro" charset="0"/>
              </a:rPr>
              <a:t>Tilaan johdetaan kuivaa ilmaa ja siitä poistetaan kosteaa ilmaa. Rakenteissa oleva kosteus siirtyy itseään kuivempaan ilmaan ja sillä tavalla rakenne kuivaa. </a:t>
            </a:r>
          </a:p>
          <a:p>
            <a:r>
              <a:rPr lang="fi-FI" altLang="fi-FI" dirty="0">
                <a:latin typeface="Myriad Pro" charset="0"/>
              </a:rPr>
              <a:t>Ulkoilma on yleensä sitä kuivempaa, mitä kylmempää se on. Mitä lämpimämpää ilma on, sitä enemmän siihen mahtuu vesihöyryä. </a:t>
            </a:r>
          </a:p>
          <a:p>
            <a:r>
              <a:rPr lang="fi-FI" altLang="fi-FI" dirty="0">
                <a:latin typeface="Myriad Pro" charset="0"/>
              </a:rPr>
              <a:t>Kuivaa ulkoilmaa lämmittämällä saadaan lisättyä kosteuden siirtymispotentiaalia kostean rakenteen ja ilman välille. </a:t>
            </a:r>
            <a:endParaRPr lang="en-US" altLang="fi-FI"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300">
                <a:solidFill>
                  <a:srgbClr val="000000"/>
                </a:solidFill>
                <a:latin typeface="Verdana" pitchFamily="34" charset="0"/>
                <a:ea typeface="MS PGothic" pitchFamily="34" charset="-128"/>
                <a:cs typeface="DejaVu Sans" pitchFamily="34" charset="0"/>
              </a:defRPr>
            </a:lvl1pPr>
            <a:lvl2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2pPr>
            <a:lvl3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3pPr>
            <a:lvl4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4pPr>
            <a:lvl5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5pPr>
            <a:lvl6pPr marL="262815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6pPr>
            <a:lvl7pPr marL="3105994"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7pPr>
            <a:lvl8pPr marL="358384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8pPr>
            <a:lvl9pPr marL="4061685"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9pPr>
          </a:lstStyle>
          <a:p>
            <a:pPr eaLnBrk="1">
              <a:spcBef>
                <a:spcPct val="0"/>
              </a:spcBef>
            </a:pPr>
            <a:fld id="{C3EF3A34-77D2-4F22-9246-BDDA67FF6F2B}" type="slidenum">
              <a:rPr lang="fi-FI" altLang="fi-FI">
                <a:latin typeface="Times New Roman" pitchFamily="18" charset="0"/>
              </a:rPr>
              <a:pPr eaLnBrk="1">
                <a:spcBef>
                  <a:spcPct val="0"/>
                </a:spcBef>
              </a:pPr>
              <a:t>12</a:t>
            </a:fld>
            <a:endParaRPr lang="fi-FI" altLang="fi-FI">
              <a:latin typeface="Times New Roman" pitchFamily="18" charset="0"/>
            </a:endParaRPr>
          </a:p>
        </p:txBody>
      </p:sp>
    </p:spTree>
    <p:extLst>
      <p:ext uri="{BB962C8B-B14F-4D97-AF65-F5344CB8AC3E}">
        <p14:creationId xmlns:p14="http://schemas.microsoft.com/office/powerpoint/2010/main" val="380707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207348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Vaihtoehtoisesti</a:t>
            </a:r>
            <a:r>
              <a:rPr lang="fi-FI" baseline="0" dirty="0"/>
              <a:t> sisäpuolen 50 mm eriste asennetaan vasta, kun betonivalut ovat kuivuneet riittävästi.</a:t>
            </a:r>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19</a:t>
            </a:fld>
            <a:endParaRPr lang="fi-FI"/>
          </a:p>
        </p:txBody>
      </p:sp>
    </p:spTree>
    <p:extLst>
      <p:ext uri="{BB962C8B-B14F-4D97-AF65-F5344CB8AC3E}">
        <p14:creationId xmlns:p14="http://schemas.microsoft.com/office/powerpoint/2010/main" val="155917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Tree>
    <p:extLst>
      <p:ext uri="{BB962C8B-B14F-4D97-AF65-F5344CB8AC3E}">
        <p14:creationId xmlns:p14="http://schemas.microsoft.com/office/powerpoint/2010/main" val="354577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B784FA-0450-4693-847C-2D0B33DA4A7D}"/>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3" name="Footer Placeholder 4">
            <a:extLst>
              <a:ext uri="{FF2B5EF4-FFF2-40B4-BE49-F238E27FC236}">
                <a16:creationId xmlns:a16="http://schemas.microsoft.com/office/drawing/2014/main" id="{D2BF3845-DF77-426F-BDD7-BFCE168B71D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4" name="Slide Number Placeholder 5">
            <a:extLst>
              <a:ext uri="{FF2B5EF4-FFF2-40B4-BE49-F238E27FC236}">
                <a16:creationId xmlns:a16="http://schemas.microsoft.com/office/drawing/2014/main" id="{9380CDBF-3488-44AC-B4EF-C4F21FEE2F26}"/>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5547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Date Placeholder 3">
            <a:extLst>
              <a:ext uri="{FF2B5EF4-FFF2-40B4-BE49-F238E27FC236}">
                <a16:creationId xmlns:a16="http://schemas.microsoft.com/office/drawing/2014/main" id="{5E818273-F03C-4773-8A6C-79FAD26259C7}"/>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9C3416E1-5198-4AF8-A5F8-7552D3C7D1D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7" name="Slide Number Placeholder 5">
            <a:extLst>
              <a:ext uri="{FF2B5EF4-FFF2-40B4-BE49-F238E27FC236}">
                <a16:creationId xmlns:a16="http://schemas.microsoft.com/office/drawing/2014/main" id="{7138DC14-758A-4672-9DA1-9B541355CF19}"/>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0415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Date Placeholder 3">
            <a:extLst>
              <a:ext uri="{FF2B5EF4-FFF2-40B4-BE49-F238E27FC236}">
                <a16:creationId xmlns:a16="http://schemas.microsoft.com/office/drawing/2014/main" id="{2A5FBEAA-0E38-4FA3-AA7B-09E578FE7D10}"/>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E160F9D7-8816-4A9E-A2DF-E2D918A1D830}"/>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252E12B7-56D1-4149-8AED-14D4BFDFD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45635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9" name="Sisällön paikkamerkki 8"/>
          <p:cNvSpPr>
            <a:spLocks noGrp="1"/>
          </p:cNvSpPr>
          <p:nvPr>
            <p:ph sz="quarter" idx="11"/>
          </p:nvPr>
        </p:nvSpPr>
        <p:spPr>
          <a:xfrm>
            <a:off x="900114" y="1593850"/>
            <a:ext cx="3707221" cy="4343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Sisällön paikkamerkki 10"/>
          <p:cNvSpPr>
            <a:spLocks noGrp="1"/>
          </p:cNvSpPr>
          <p:nvPr>
            <p:ph sz="quarter" idx="12"/>
          </p:nvPr>
        </p:nvSpPr>
        <p:spPr>
          <a:xfrm>
            <a:off x="5003801" y="1593850"/>
            <a:ext cx="3708808" cy="4343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ate Placeholder 3">
            <a:extLst>
              <a:ext uri="{FF2B5EF4-FFF2-40B4-BE49-F238E27FC236}">
                <a16:creationId xmlns:a16="http://schemas.microsoft.com/office/drawing/2014/main" id="{52189D65-0B6C-49D9-B5F6-DD86E73C1FD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484F73C5-1B1A-45C5-918A-E8A8F081B8ED}"/>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7" name="Slide Number Placeholder 5">
            <a:extLst>
              <a:ext uri="{FF2B5EF4-FFF2-40B4-BE49-F238E27FC236}">
                <a16:creationId xmlns:a16="http://schemas.microsoft.com/office/drawing/2014/main" id="{AFDD78E2-3CC4-4C43-B11C-96F5BD8D0256}"/>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4122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6" name="Picture 5">
            <a:extLst>
              <a:ext uri="{FF2B5EF4-FFF2-40B4-BE49-F238E27FC236}">
                <a16:creationId xmlns:a16="http://schemas.microsoft.com/office/drawing/2014/main" id="{241A6DC2-1FB7-4047-BF65-9DCBF8038D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1831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AE4298D-E805-42B1-BF46-C666F3378480}"/>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403E104D-36E5-452A-95ED-3C1EB18FFEEB}"/>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3CD94968-AD12-491A-AD10-71884057639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94517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8" name="Group 17"/>
          <p:cNvGrpSpPr/>
          <p:nvPr userDrawn="1"/>
        </p:nvGrpSpPr>
        <p:grpSpPr>
          <a:xfrm>
            <a:off x="0" y="-3175"/>
            <a:ext cx="2711450" cy="6861176"/>
            <a:chOff x="0" y="-3175"/>
            <a:chExt cx="2711450" cy="6861176"/>
          </a:xfrm>
        </p:grpSpPr>
        <p:sp>
          <p:nvSpPr>
            <p:cNvPr id="19" name="Freeform 6"/>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7"/>
            <p:cNvSpPr>
              <a:spLocks/>
            </p:cNvSpPr>
            <p:nvPr userDrawn="1"/>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Freeform 8"/>
            <p:cNvSpPr>
              <a:spLocks/>
            </p:cNvSpPr>
            <p:nvPr userDrawn="1"/>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F9F0F6"/>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9"/>
            <p:cNvSpPr>
              <a:spLocks/>
            </p:cNvSpPr>
            <p:nvPr userDrawn="1"/>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BF5F8"/>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3369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a:extLst>
              <a:ext uri="{FF2B5EF4-FFF2-40B4-BE49-F238E27FC236}">
                <a16:creationId xmlns:a16="http://schemas.microsoft.com/office/drawing/2014/main" id="{5006FFCC-2971-41E7-A84A-4021CCA15BCE}"/>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ADA92E46-D6D7-4940-99A6-D8D5F59E8C6F}"/>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7" name="Slide Number Placeholder 5">
            <a:extLst>
              <a:ext uri="{FF2B5EF4-FFF2-40B4-BE49-F238E27FC236}">
                <a16:creationId xmlns:a16="http://schemas.microsoft.com/office/drawing/2014/main" id="{132DC6C8-3D13-4F13-9E06-8A03A5FA0E7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48042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3">
            <a:extLst>
              <a:ext uri="{FF2B5EF4-FFF2-40B4-BE49-F238E27FC236}">
                <a16:creationId xmlns:a16="http://schemas.microsoft.com/office/drawing/2014/main" id="{32BDD5E4-CEB8-4AE7-941F-D6EE2071DB82}"/>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8" name="Footer Placeholder 4">
            <a:extLst>
              <a:ext uri="{FF2B5EF4-FFF2-40B4-BE49-F238E27FC236}">
                <a16:creationId xmlns:a16="http://schemas.microsoft.com/office/drawing/2014/main" id="{1771E11D-AE92-4C4D-9C61-AD2A77E7ADC2}"/>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9" name="Slide Number Placeholder 5">
            <a:extLst>
              <a:ext uri="{FF2B5EF4-FFF2-40B4-BE49-F238E27FC236}">
                <a16:creationId xmlns:a16="http://schemas.microsoft.com/office/drawing/2014/main" id="{F746CEC5-9481-4034-BC1A-F14BB247A05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79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a:extLst>
              <a:ext uri="{FF2B5EF4-FFF2-40B4-BE49-F238E27FC236}">
                <a16:creationId xmlns:a16="http://schemas.microsoft.com/office/drawing/2014/main" id="{2CF70493-EAE5-4AE0-89ED-46CC9624F4C8}"/>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6A2E5EBE-4B91-47FD-A5E0-A3C9ABB7793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7" name="Slide Number Placeholder 5">
            <a:extLst>
              <a:ext uri="{FF2B5EF4-FFF2-40B4-BE49-F238E27FC236}">
                <a16:creationId xmlns:a16="http://schemas.microsoft.com/office/drawing/2014/main" id="{91219DAF-6400-4737-B350-17C5E0F7910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188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5" name="Date Placeholder 3">
            <a:extLst>
              <a:ext uri="{FF2B5EF4-FFF2-40B4-BE49-F238E27FC236}">
                <a16:creationId xmlns:a16="http://schemas.microsoft.com/office/drawing/2014/main" id="{E5327500-B6C3-4521-9594-9A2E6AD45FD1}"/>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28E86308-57C0-4530-8455-155C617AF69F}"/>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7" name="Slide Number Placeholder 5">
            <a:extLst>
              <a:ext uri="{FF2B5EF4-FFF2-40B4-BE49-F238E27FC236}">
                <a16:creationId xmlns:a16="http://schemas.microsoft.com/office/drawing/2014/main" id="{232C599B-AFA1-4014-910D-C2B65F4C59C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15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3">
            <a:extLst>
              <a:ext uri="{FF2B5EF4-FFF2-40B4-BE49-F238E27FC236}">
                <a16:creationId xmlns:a16="http://schemas.microsoft.com/office/drawing/2014/main" id="{8080B5D5-10CF-4D64-835F-7B7FBBE0CC1F}"/>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3A800705-1720-4C79-8A74-6D85C27C8C0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5" name="Slide Number Placeholder 5">
            <a:extLst>
              <a:ext uri="{FF2B5EF4-FFF2-40B4-BE49-F238E27FC236}">
                <a16:creationId xmlns:a16="http://schemas.microsoft.com/office/drawing/2014/main" id="{BF1CAE15-7FFD-49FC-93D2-6AC38A2C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7899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userDrawn="1"/>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userDrawn="1"/>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userDrawn="1"/>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Perusteet</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09046345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6" r:id="rId7"/>
    <p:sldLayoutId id="2147483657" r:id="rId8"/>
    <p:sldLayoutId id="2147483654" r:id="rId9"/>
    <p:sldLayoutId id="2147483655" r:id="rId10"/>
    <p:sldLayoutId id="2147483658" r:id="rId11"/>
    <p:sldLayoutId id="2147483659" r:id="rId12"/>
    <p:sldLayoutId id="2147483660"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3933056"/>
            <a:ext cx="8207375" cy="1152128"/>
          </a:xfrm>
        </p:spPr>
        <p:txBody>
          <a:bodyPr>
            <a:normAutofit/>
          </a:bodyPr>
          <a:lstStyle/>
          <a:p>
            <a:pPr algn="l"/>
            <a:r>
              <a:rPr lang="fi-FI" sz="4000" dirty="0"/>
              <a:t>Energiatehokkaan rakentamisen </a:t>
            </a:r>
            <a:br>
              <a:rPr lang="fi-FI" sz="4000" dirty="0"/>
            </a:br>
            <a:r>
              <a:rPr lang="fi-FI" sz="4000" dirty="0"/>
              <a:t>parhaat käytännöt, perusteet</a:t>
            </a:r>
          </a:p>
        </p:txBody>
      </p:sp>
    </p:spTree>
    <p:extLst>
      <p:ext uri="{BB962C8B-B14F-4D97-AF65-F5344CB8AC3E}">
        <p14:creationId xmlns:p14="http://schemas.microsoft.com/office/powerpoint/2010/main" val="123226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817400"/>
              </p:ext>
            </p:extLst>
          </p:nvPr>
        </p:nvGraphicFramePr>
        <p:xfrm>
          <a:off x="468313" y="898274"/>
          <a:ext cx="8230233" cy="4968769"/>
        </p:xfrm>
        <a:graphic>
          <a:graphicData uri="http://schemas.openxmlformats.org/drawingml/2006/table">
            <a:tbl>
              <a:tblPr>
                <a:tableStyleId>{125E5076-3810-47DD-B79F-674D7AD40C01}</a:tableStyleId>
              </a:tblPr>
              <a:tblGrid>
                <a:gridCol w="1223367">
                  <a:extLst>
                    <a:ext uri="{9D8B030D-6E8A-4147-A177-3AD203B41FA5}">
                      <a16:colId xmlns:a16="http://schemas.microsoft.com/office/drawing/2014/main" val="20000"/>
                    </a:ext>
                  </a:extLst>
                </a:gridCol>
                <a:gridCol w="536226">
                  <a:extLst>
                    <a:ext uri="{9D8B030D-6E8A-4147-A177-3AD203B41FA5}">
                      <a16:colId xmlns:a16="http://schemas.microsoft.com/office/drawing/2014/main" val="20001"/>
                    </a:ext>
                  </a:extLst>
                </a:gridCol>
                <a:gridCol w="536226">
                  <a:extLst>
                    <a:ext uri="{9D8B030D-6E8A-4147-A177-3AD203B41FA5}">
                      <a16:colId xmlns:a16="http://schemas.microsoft.com/office/drawing/2014/main" val="20002"/>
                    </a:ext>
                  </a:extLst>
                </a:gridCol>
                <a:gridCol w="536226">
                  <a:extLst>
                    <a:ext uri="{9D8B030D-6E8A-4147-A177-3AD203B41FA5}">
                      <a16:colId xmlns:a16="http://schemas.microsoft.com/office/drawing/2014/main" val="20003"/>
                    </a:ext>
                  </a:extLst>
                </a:gridCol>
                <a:gridCol w="536226">
                  <a:extLst>
                    <a:ext uri="{9D8B030D-6E8A-4147-A177-3AD203B41FA5}">
                      <a16:colId xmlns:a16="http://schemas.microsoft.com/office/drawing/2014/main" val="20004"/>
                    </a:ext>
                  </a:extLst>
                </a:gridCol>
                <a:gridCol w="536226">
                  <a:extLst>
                    <a:ext uri="{9D8B030D-6E8A-4147-A177-3AD203B41FA5}">
                      <a16:colId xmlns:a16="http://schemas.microsoft.com/office/drawing/2014/main" val="20005"/>
                    </a:ext>
                  </a:extLst>
                </a:gridCol>
                <a:gridCol w="536226">
                  <a:extLst>
                    <a:ext uri="{9D8B030D-6E8A-4147-A177-3AD203B41FA5}">
                      <a16:colId xmlns:a16="http://schemas.microsoft.com/office/drawing/2014/main" val="20006"/>
                    </a:ext>
                  </a:extLst>
                </a:gridCol>
                <a:gridCol w="536226">
                  <a:extLst>
                    <a:ext uri="{9D8B030D-6E8A-4147-A177-3AD203B41FA5}">
                      <a16:colId xmlns:a16="http://schemas.microsoft.com/office/drawing/2014/main" val="20007"/>
                    </a:ext>
                  </a:extLst>
                </a:gridCol>
                <a:gridCol w="536226">
                  <a:extLst>
                    <a:ext uri="{9D8B030D-6E8A-4147-A177-3AD203B41FA5}">
                      <a16:colId xmlns:a16="http://schemas.microsoft.com/office/drawing/2014/main" val="20008"/>
                    </a:ext>
                  </a:extLst>
                </a:gridCol>
                <a:gridCol w="536226">
                  <a:extLst>
                    <a:ext uri="{9D8B030D-6E8A-4147-A177-3AD203B41FA5}">
                      <a16:colId xmlns:a16="http://schemas.microsoft.com/office/drawing/2014/main" val="20009"/>
                    </a:ext>
                  </a:extLst>
                </a:gridCol>
                <a:gridCol w="536226">
                  <a:extLst>
                    <a:ext uri="{9D8B030D-6E8A-4147-A177-3AD203B41FA5}">
                      <a16:colId xmlns:a16="http://schemas.microsoft.com/office/drawing/2014/main" val="20010"/>
                    </a:ext>
                  </a:extLst>
                </a:gridCol>
                <a:gridCol w="536226">
                  <a:extLst>
                    <a:ext uri="{9D8B030D-6E8A-4147-A177-3AD203B41FA5}">
                      <a16:colId xmlns:a16="http://schemas.microsoft.com/office/drawing/2014/main" val="20011"/>
                    </a:ext>
                  </a:extLst>
                </a:gridCol>
                <a:gridCol w="536226">
                  <a:extLst>
                    <a:ext uri="{9D8B030D-6E8A-4147-A177-3AD203B41FA5}">
                      <a16:colId xmlns:a16="http://schemas.microsoft.com/office/drawing/2014/main" val="20012"/>
                    </a:ext>
                  </a:extLst>
                </a:gridCol>
                <a:gridCol w="572154">
                  <a:extLst>
                    <a:ext uri="{9D8B030D-6E8A-4147-A177-3AD203B41FA5}">
                      <a16:colId xmlns:a16="http://schemas.microsoft.com/office/drawing/2014/main" val="20013"/>
                    </a:ext>
                  </a:extLst>
                </a:gridCol>
              </a:tblGrid>
              <a:tr h="345153">
                <a:tc>
                  <a:txBody>
                    <a:bodyPr/>
                    <a:lstStyle/>
                    <a:p>
                      <a:endParaRPr lang="fi-FI" sz="1100" b="1" dirty="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effectLst/>
                        </a:rPr>
                        <a:t>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effectLst/>
                        </a:rPr>
                        <a:t>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IV</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IX</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t>Vuosi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8976">
                <a:tc>
                  <a:txBody>
                    <a:bodyPr/>
                    <a:lstStyle/>
                    <a:p>
                      <a:pPr algn="l"/>
                      <a:r>
                        <a:rPr lang="fi-FI" sz="1100" dirty="0">
                          <a:effectLst/>
                        </a:rPr>
                        <a:t>Maarianhamina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551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308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432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3803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88976">
                <a:tc>
                  <a:txBody>
                    <a:bodyPr/>
                    <a:lstStyle/>
                    <a:p>
                      <a:pPr algn="l"/>
                      <a:r>
                        <a:rPr lang="fi-FI" sz="1100" dirty="0">
                          <a:effectLst/>
                        </a:rPr>
                        <a:t>Vantaa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682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88976">
                <a:tc>
                  <a:txBody>
                    <a:bodyPr/>
                    <a:lstStyle/>
                    <a:p>
                      <a:pPr algn="l"/>
                      <a:r>
                        <a:rPr lang="fi-FI" sz="1100" dirty="0">
                          <a:effectLst/>
                        </a:rPr>
                        <a:t>Helsinki</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464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3878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8976">
                <a:tc>
                  <a:txBody>
                    <a:bodyPr/>
                    <a:lstStyle/>
                    <a:p>
                      <a:pPr algn="l"/>
                      <a:r>
                        <a:rPr lang="fi-FI" sz="1100" dirty="0">
                          <a:effectLst/>
                        </a:rPr>
                        <a:t>Pori</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633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352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4161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88976">
                <a:tc>
                  <a:txBody>
                    <a:bodyPr/>
                    <a:lstStyle/>
                    <a:p>
                      <a:pPr algn="l"/>
                      <a:r>
                        <a:rPr lang="fi-FI" sz="1100" dirty="0">
                          <a:effectLst/>
                        </a:rPr>
                        <a:t>Turku</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161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608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8976">
                <a:tc>
                  <a:txBody>
                    <a:bodyPr/>
                    <a:lstStyle/>
                    <a:p>
                      <a:pPr algn="l"/>
                      <a:r>
                        <a:rPr lang="fi-FI" sz="1100" dirty="0">
                          <a:effectLst/>
                        </a:rPr>
                        <a:t>Tampere</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529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88976">
                <a:tc>
                  <a:txBody>
                    <a:bodyPr/>
                    <a:lstStyle/>
                    <a:p>
                      <a:pPr algn="l"/>
                      <a:r>
                        <a:rPr lang="fi-FI" sz="1100" dirty="0">
                          <a:effectLst/>
                        </a:rPr>
                        <a:t>Lahti</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395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4392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88976">
                <a:tc>
                  <a:txBody>
                    <a:bodyPr/>
                    <a:lstStyle/>
                    <a:p>
                      <a:pPr algn="l"/>
                      <a:r>
                        <a:rPr lang="fi-FI" sz="1100" dirty="0">
                          <a:effectLst/>
                        </a:rPr>
                        <a:t>Lappeenranta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759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699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4510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8976">
                <a:tc>
                  <a:txBody>
                    <a:bodyPr/>
                    <a:lstStyle/>
                    <a:p>
                      <a:pPr algn="l"/>
                      <a:r>
                        <a:rPr lang="fi-FI" sz="1100" dirty="0">
                          <a:effectLst/>
                        </a:rPr>
                        <a:t>Jyväskylä</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414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4832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88976">
                <a:tc>
                  <a:txBody>
                    <a:bodyPr/>
                    <a:lstStyle/>
                    <a:p>
                      <a:pPr algn="l"/>
                      <a:r>
                        <a:rPr lang="fi-FI" sz="1100" dirty="0">
                          <a:effectLst/>
                        </a:rPr>
                        <a:t>Vaasa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666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88976">
                <a:tc>
                  <a:txBody>
                    <a:bodyPr/>
                    <a:lstStyle/>
                    <a:p>
                      <a:pPr algn="l"/>
                      <a:r>
                        <a:rPr lang="fi-FI" sz="1100" dirty="0">
                          <a:effectLst/>
                        </a:rPr>
                        <a:t>Kuopio</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741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400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571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88976">
                <a:tc>
                  <a:txBody>
                    <a:bodyPr/>
                    <a:lstStyle/>
                    <a:p>
                      <a:pPr algn="l"/>
                      <a:r>
                        <a:rPr lang="fi-FI" sz="1100" dirty="0">
                          <a:effectLst/>
                        </a:rPr>
                        <a:t>Joensuu</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456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4984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88976">
                <a:tc>
                  <a:txBody>
                    <a:bodyPr/>
                    <a:lstStyle/>
                    <a:p>
                      <a:pPr algn="l"/>
                      <a:r>
                        <a:rPr lang="fi-FI" sz="1100" dirty="0">
                          <a:effectLst/>
                        </a:rPr>
                        <a:t>Kajaani</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864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479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251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5304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88976">
                <a:tc>
                  <a:txBody>
                    <a:bodyPr/>
                    <a:lstStyle/>
                    <a:p>
                      <a:pPr algn="l"/>
                      <a:r>
                        <a:rPr lang="fi-FI" sz="1100" dirty="0">
                          <a:effectLst/>
                        </a:rPr>
                        <a:t>Oulu</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742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593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5057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88976">
                <a:tc>
                  <a:txBody>
                    <a:bodyPr/>
                    <a:lstStyle/>
                    <a:p>
                      <a:pPr algn="l"/>
                      <a:r>
                        <a:rPr lang="fi-FI" sz="1100" dirty="0">
                          <a:effectLst/>
                        </a:rPr>
                        <a:t>Sodankylä</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946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838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760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136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891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6180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288976">
                <a:tc>
                  <a:txBody>
                    <a:bodyPr/>
                    <a:lstStyle/>
                    <a:p>
                      <a:pPr algn="l"/>
                      <a:r>
                        <a:rPr lang="fi-FI" sz="1100" dirty="0">
                          <a:effectLst/>
                        </a:rPr>
                        <a:t>Ivalo</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923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755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Rectangle 1"/>
          <p:cNvSpPr>
            <a:spLocks noChangeArrowheads="1"/>
          </p:cNvSpPr>
          <p:nvPr/>
        </p:nvSpPr>
        <p:spPr bwMode="auto">
          <a:xfrm>
            <a:off x="468313" y="429681"/>
            <a:ext cx="8207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2000" b="1" i="0" u="none" strike="noStrike" cap="none" normalizeH="0" baseline="0" dirty="0">
                <a:ln>
                  <a:noFill/>
                </a:ln>
                <a:solidFill>
                  <a:schemeClr val="tx1"/>
                </a:solidFill>
                <a:effectLst/>
                <a:latin typeface="+mj-lt"/>
                <a:cs typeface="Arial" charset="0"/>
              </a:rPr>
              <a:t>Lämmitystarveluvut</a:t>
            </a:r>
            <a:r>
              <a:rPr kumimoji="0" lang="fi-FI" altLang="fi-FI" sz="2000" b="1" i="0" u="none" strike="noStrike" cap="none" normalizeH="0" dirty="0">
                <a:ln>
                  <a:noFill/>
                </a:ln>
                <a:solidFill>
                  <a:schemeClr val="tx1"/>
                </a:solidFill>
                <a:effectLst/>
                <a:latin typeface="+mj-lt"/>
                <a:cs typeface="Arial" charset="0"/>
              </a:rPr>
              <a:t> </a:t>
            </a:r>
            <a:r>
              <a:rPr kumimoji="0" lang="fi-FI" altLang="fi-FI" sz="2000" b="1" i="0" u="none" strike="noStrike" cap="none" normalizeH="0" baseline="0" dirty="0">
                <a:ln>
                  <a:noFill/>
                </a:ln>
                <a:solidFill>
                  <a:schemeClr val="tx1"/>
                </a:solidFill>
                <a:effectLst/>
                <a:latin typeface="+mj-lt"/>
                <a:cs typeface="Arial" charset="0"/>
              </a:rPr>
              <a:t>1981-2010</a:t>
            </a:r>
            <a:endParaRPr kumimoji="0" lang="fi-FI" altLang="fi-FI" sz="2000" b="0" i="0" u="none" strike="noStrike" cap="none" normalizeH="0" baseline="0" dirty="0">
              <a:ln>
                <a:noFill/>
              </a:ln>
              <a:solidFill>
                <a:schemeClr val="tx1"/>
              </a:solidFill>
              <a:effectLst/>
              <a:latin typeface="Arial" charset="0"/>
              <a:cs typeface="Arial" charset="0"/>
            </a:endParaRPr>
          </a:p>
        </p:txBody>
      </p:sp>
      <p:sp>
        <p:nvSpPr>
          <p:cNvPr id="2" name="Tekstiruutu 1"/>
          <p:cNvSpPr txBox="1"/>
          <p:nvPr/>
        </p:nvSpPr>
        <p:spPr>
          <a:xfrm>
            <a:off x="5436096" y="5867049"/>
            <a:ext cx="3186642" cy="276999"/>
          </a:xfrm>
          <a:prstGeom prst="rect">
            <a:avLst/>
          </a:prstGeom>
          <a:noFill/>
        </p:spPr>
        <p:txBody>
          <a:bodyPr wrap="none" rtlCol="0">
            <a:spAutoFit/>
          </a:bodyPr>
          <a:lstStyle/>
          <a:p>
            <a:r>
              <a:rPr lang="en-GB" sz="1200" dirty="0">
                <a:solidFill>
                  <a:schemeClr val="tx2"/>
                </a:solidFill>
              </a:rPr>
              <a:t>(www.ilmatieteenlaitos.fi/lammitystarveluvut)</a:t>
            </a:r>
          </a:p>
        </p:txBody>
      </p:sp>
      <p:sp>
        <p:nvSpPr>
          <p:cNvPr id="3" name="Date Placeholder 2">
            <a:extLst>
              <a:ext uri="{FF2B5EF4-FFF2-40B4-BE49-F238E27FC236}">
                <a16:creationId xmlns:a16="http://schemas.microsoft.com/office/drawing/2014/main" id="{1D68AEB0-377D-43AC-B61C-5377282B2940}"/>
              </a:ext>
            </a:extLst>
          </p:cNvPr>
          <p:cNvSpPr>
            <a:spLocks noGrp="1"/>
          </p:cNvSpPr>
          <p:nvPr>
            <p:ph type="dt" sz="half" idx="2"/>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22121534-5445-42F6-AE24-19B76AA82030}"/>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9868491E-E30C-44CB-984E-7C32DDC1FC0D}"/>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45463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idx="4294967295"/>
          </p:nvPr>
        </p:nvSpPr>
        <p:spPr>
          <a:xfrm>
            <a:off x="468313" y="476672"/>
            <a:ext cx="7081639" cy="854670"/>
          </a:xfrm>
        </p:spPr>
        <p:txBody>
          <a:bodyPr>
            <a:normAutofit/>
          </a:bodyPr>
          <a:lstStyle/>
          <a:p>
            <a:pPr eaLnBrk="1" hangingPunct="1"/>
            <a:r>
              <a:rPr lang="fi-FI" dirty="0"/>
              <a:t>Ilman kosteus ja kastepiste</a:t>
            </a:r>
          </a:p>
        </p:txBody>
      </p:sp>
      <p:pic>
        <p:nvPicPr>
          <p:cNvPr id="22532" name="Picture 2" descr="G:\Documents\Koha Pohjola\valokuvia\PC100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01869"/>
            <a:ext cx="346102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7944" y="1461552"/>
            <a:ext cx="4607744" cy="3754874"/>
          </a:xfrm>
          <a:prstGeom prst="rect">
            <a:avLst/>
          </a:prstGeom>
          <a:noFill/>
        </p:spPr>
        <p:txBody>
          <a:bodyPr wrap="square" rtlCol="0">
            <a:spAutoFit/>
          </a:bodyPr>
          <a:lstStyle/>
          <a:p>
            <a:r>
              <a:rPr lang="fi-FI" sz="2000" b="1" dirty="0"/>
              <a:t>Esimerkki:</a:t>
            </a:r>
          </a:p>
          <a:p>
            <a:pPr marL="285750" indent="-285750">
              <a:buFont typeface="Arial" panose="020B0604020202020204" pitchFamily="34" charset="0"/>
              <a:buChar char="•"/>
            </a:pPr>
            <a:r>
              <a:rPr lang="fi-FI" sz="2000" dirty="0"/>
              <a:t>Joulukuussa ulkona on 20 </a:t>
            </a:r>
            <a:r>
              <a:rPr lang="fi-FI" sz="2000" baseline="30000" dirty="0" err="1"/>
              <a:t>o</a:t>
            </a:r>
            <a:r>
              <a:rPr lang="fi-FI" sz="2000" dirty="0" err="1"/>
              <a:t>C</a:t>
            </a:r>
            <a:r>
              <a:rPr lang="fi-FI" sz="2000" dirty="0"/>
              <a:t> pakkasta.</a:t>
            </a:r>
          </a:p>
          <a:p>
            <a:pPr marL="285750" indent="-285750">
              <a:buFont typeface="Arial" panose="020B0604020202020204" pitchFamily="34" charset="0"/>
              <a:buChar char="•"/>
            </a:pPr>
            <a:r>
              <a:rPr lang="fi-FI" sz="2000" dirty="0"/>
              <a:t>Vesikattotyöt ovat hieman myöhässä.</a:t>
            </a:r>
          </a:p>
          <a:p>
            <a:pPr marL="285750" indent="-285750">
              <a:buFont typeface="Arial" panose="020B0604020202020204" pitchFamily="34" charset="0"/>
              <a:buChar char="•"/>
            </a:pPr>
            <a:r>
              <a:rPr lang="fi-FI" sz="2000" dirty="0"/>
              <a:t>Yläpohjan eristeitä ei ole voitu asentaa.</a:t>
            </a:r>
          </a:p>
          <a:p>
            <a:pPr marL="285750" indent="-285750">
              <a:buFont typeface="Arial" panose="020B0604020202020204" pitchFamily="34" charset="0"/>
              <a:buChar char="•"/>
            </a:pPr>
            <a:r>
              <a:rPr lang="fi-FI" sz="2000" dirty="0"/>
              <a:t>Lämpö on juuri saatu päälle.</a:t>
            </a:r>
          </a:p>
          <a:p>
            <a:endParaRPr lang="fi-FI" sz="2000" dirty="0"/>
          </a:p>
          <a:p>
            <a:r>
              <a:rPr lang="fi-FI" sz="2000" dirty="0"/>
              <a:t>Holvi on kylmä ja kostea sisäilma </a:t>
            </a:r>
            <a:br>
              <a:rPr lang="fi-FI" sz="2000" dirty="0"/>
            </a:br>
            <a:r>
              <a:rPr lang="fi-FI" sz="2000" dirty="0"/>
              <a:t>kohtaa kastepisteen.</a:t>
            </a:r>
          </a:p>
          <a:p>
            <a:endParaRPr lang="fi-FI" dirty="0"/>
          </a:p>
        </p:txBody>
      </p:sp>
      <p:sp>
        <p:nvSpPr>
          <p:cNvPr id="3" name="Date Placeholder 2">
            <a:extLst>
              <a:ext uri="{FF2B5EF4-FFF2-40B4-BE49-F238E27FC236}">
                <a16:creationId xmlns:a16="http://schemas.microsoft.com/office/drawing/2014/main" id="{F069F1BA-9DB6-48BC-9E53-3F3EC45BBD6C}"/>
              </a:ext>
            </a:extLst>
          </p:cNvPr>
          <p:cNvSpPr>
            <a:spLocks noGrp="1"/>
          </p:cNvSpPr>
          <p:nvPr>
            <p:ph type="dt" sz="half" idx="2"/>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4CA6FCD6-5F54-403A-BE0D-0BCA05F96B94}"/>
              </a:ext>
            </a:extLst>
          </p:cNvPr>
          <p:cNvSpPr>
            <a:spLocks noGrp="1"/>
          </p:cNvSpPr>
          <p:nvPr>
            <p:ph type="ftr" sz="quarter" idx="3"/>
          </p:nvPr>
        </p:nvSpPr>
        <p:spPr/>
        <p:txBody>
          <a:bodyPr/>
          <a:lstStyle/>
          <a:p>
            <a:r>
              <a:rPr lang="fi-FI"/>
              <a:t>Energiatehokas rakentaminen - Perusteet</a:t>
            </a:r>
            <a:endParaRPr lang="fi-FI" dirty="0"/>
          </a:p>
        </p:txBody>
      </p:sp>
      <p:sp>
        <p:nvSpPr>
          <p:cNvPr id="5" name="Slide Number Placeholder 4">
            <a:extLst>
              <a:ext uri="{FF2B5EF4-FFF2-40B4-BE49-F238E27FC236}">
                <a16:creationId xmlns:a16="http://schemas.microsoft.com/office/drawing/2014/main" id="{FE72CA0C-75B8-4680-A8D5-6D44725E9CC6}"/>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253574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fi-FI" altLang="fi-FI" dirty="0">
                <a:ea typeface="DejaVu Sans" pitchFamily="34" charset="0"/>
                <a:cs typeface="DejaVu Sans" pitchFamily="34" charset="0"/>
              </a:rPr>
              <a:t>Peruskäsitteitä</a:t>
            </a:r>
          </a:p>
        </p:txBody>
      </p:sp>
      <p:sp>
        <p:nvSpPr>
          <p:cNvPr id="18435" name="Sisällön paikkamerkki 2"/>
          <p:cNvSpPr>
            <a:spLocks noGrp="1"/>
          </p:cNvSpPr>
          <p:nvPr>
            <p:ph sz="quarter" idx="11"/>
          </p:nvPr>
        </p:nvSpPr>
        <p:spPr>
          <a:xfrm>
            <a:off x="457200" y="1593850"/>
            <a:ext cx="8229600" cy="4800600"/>
          </a:xfrm>
        </p:spPr>
        <p:txBody>
          <a:bodyPr>
            <a:normAutofit/>
          </a:bodyPr>
          <a:lstStyle/>
          <a:p>
            <a:pPr>
              <a:spcAft>
                <a:spcPts val="600"/>
              </a:spcAft>
            </a:pPr>
            <a:r>
              <a:rPr lang="fi-FI" sz="2000" b="1" dirty="0"/>
              <a:t>Absoluuttinen kosteus</a:t>
            </a:r>
            <a:r>
              <a:rPr lang="fi-FI" sz="2000" dirty="0"/>
              <a:t> ilmoittaa, kuinka monta grammaa vettä on kuutiometrissä ilmaa.</a:t>
            </a:r>
          </a:p>
          <a:p>
            <a:pPr>
              <a:spcAft>
                <a:spcPts val="600"/>
              </a:spcAft>
            </a:pPr>
            <a:r>
              <a:rPr lang="fi-FI" sz="2000" dirty="0"/>
              <a:t>Absoluuttisella kosteudella on yläraja, </a:t>
            </a:r>
            <a:r>
              <a:rPr lang="fi-FI" sz="2000" b="1" dirty="0"/>
              <a:t>kyllästyskosteus</a:t>
            </a:r>
            <a:r>
              <a:rPr lang="fi-FI" sz="2000" dirty="0"/>
              <a:t>, joka määrittelee, paljonko vesihöyryä ilmassa voi olla kussakin lämpötilassa. Lämmin ilma voi sisältää enemmän vesihöyryä kuin kylmä. </a:t>
            </a:r>
          </a:p>
          <a:p>
            <a:pPr>
              <a:spcAft>
                <a:spcPts val="600"/>
              </a:spcAft>
            </a:pPr>
            <a:r>
              <a:rPr lang="fi-FI" sz="2000" b="1" dirty="0"/>
              <a:t>Kastepiste </a:t>
            </a:r>
            <a:r>
              <a:rPr lang="fi-FI" sz="2000" dirty="0"/>
              <a:t>(kastepistelämpötila) on lämpötila jolloin kyllästyskosteus saavutetaan</a:t>
            </a:r>
          </a:p>
          <a:p>
            <a:pPr>
              <a:spcAft>
                <a:spcPts val="600"/>
              </a:spcAft>
            </a:pPr>
            <a:r>
              <a:rPr lang="fi-FI" sz="2000" b="1" dirty="0"/>
              <a:t>Suhteellinen kosteus</a:t>
            </a:r>
            <a:r>
              <a:rPr lang="fi-FI" sz="2000" dirty="0"/>
              <a:t> kertoo montako prosenttia absoluuttinen kosteus on vallitsevan lämpötilan kyllästyskosteudesta. </a:t>
            </a:r>
          </a:p>
          <a:p>
            <a:pPr>
              <a:spcAft>
                <a:spcPts val="600"/>
              </a:spcAft>
            </a:pPr>
            <a:endParaRPr lang="fi-FI" sz="2000" dirty="0"/>
          </a:p>
        </p:txBody>
      </p:sp>
      <p:sp>
        <p:nvSpPr>
          <p:cNvPr id="2" name="Date Placeholder 1">
            <a:extLst>
              <a:ext uri="{FF2B5EF4-FFF2-40B4-BE49-F238E27FC236}">
                <a16:creationId xmlns:a16="http://schemas.microsoft.com/office/drawing/2014/main" id="{872C3C59-F72C-41BC-A64E-0D2938226251}"/>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7F4D604A-C6F6-41FC-B5A8-CCD6AD953BD1}"/>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5693CAA7-2052-4F7A-92D9-21039016C88F}"/>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104143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Kastepiste</a:t>
            </a:r>
          </a:p>
        </p:txBody>
      </p:sp>
      <p:sp>
        <p:nvSpPr>
          <p:cNvPr id="4" name="Content Placeholder 3"/>
          <p:cNvSpPr>
            <a:spLocks noGrp="1"/>
          </p:cNvSpPr>
          <p:nvPr>
            <p:ph sz="quarter" idx="12"/>
          </p:nvPr>
        </p:nvSpPr>
        <p:spPr>
          <a:xfrm>
            <a:off x="527348" y="4639614"/>
            <a:ext cx="8174843" cy="1584176"/>
          </a:xfrm>
        </p:spPr>
        <p:txBody>
          <a:bodyPr>
            <a:noAutofit/>
          </a:bodyPr>
          <a:lstStyle/>
          <a:p>
            <a:pPr marL="0" indent="0" algn="ctr">
              <a:buNone/>
            </a:pPr>
            <a:r>
              <a:rPr lang="fi-FI" altLang="fi-FI" sz="1600" b="1" dirty="0">
                <a:ea typeface="DejaVu Sans" pitchFamily="34" charset="0"/>
                <a:cs typeface="DejaVu Sans" pitchFamily="34" charset="0"/>
              </a:rPr>
              <a:t>Pohdinta: Milloin rakenteen sisään voi syntyä kastepiste?</a:t>
            </a:r>
            <a:br>
              <a:rPr lang="fi-FI" altLang="fi-FI" sz="1600" b="1" dirty="0">
                <a:ea typeface="DejaVu Sans" pitchFamily="34" charset="0"/>
                <a:cs typeface="DejaVu Sans" pitchFamily="34" charset="0"/>
              </a:rPr>
            </a:br>
            <a:r>
              <a:rPr lang="fi-FI" altLang="fi-FI" sz="1600" b="1" dirty="0">
                <a:ea typeface="DejaVu Sans" pitchFamily="34" charset="0"/>
                <a:cs typeface="DejaVu Sans" pitchFamily="34" charset="0"/>
              </a:rPr>
              <a:t>Milloin se on haitallinen ja milloin haitaton?</a:t>
            </a:r>
          </a:p>
          <a:p>
            <a:pPr marL="0" indent="0" algn="ctr">
              <a:buNone/>
            </a:pPr>
            <a:r>
              <a:rPr lang="fi-FI" sz="1600" b="1" dirty="0"/>
              <a:t>Haitallinen: </a:t>
            </a:r>
            <a:r>
              <a:rPr lang="fi-FI" sz="1600" dirty="0"/>
              <a:t>Talvella sandwich-elementin ulkokuoren sisäpintaan.   </a:t>
            </a:r>
            <a:br>
              <a:rPr lang="fi-FI" sz="1600" dirty="0"/>
            </a:br>
            <a:r>
              <a:rPr lang="fi-FI" sz="1600" dirty="0"/>
              <a:t>Jos tuuletus on toimiva, ei tiivistymisestä ole haittaa.</a:t>
            </a:r>
            <a:br>
              <a:rPr lang="fi-FI" sz="1600" dirty="0"/>
            </a:br>
            <a:r>
              <a:rPr lang="fi-FI" sz="1600" b="1" dirty="0"/>
              <a:t>Haitaton: </a:t>
            </a:r>
            <a:r>
              <a:rPr lang="fi-FI" sz="1600" dirty="0"/>
              <a:t>Peltikaton alapinta talvella, kun pellin alla on aluskate.</a:t>
            </a:r>
          </a:p>
          <a:p>
            <a:pPr marL="0" indent="0">
              <a:buNone/>
            </a:pPr>
            <a:endParaRPr lang="fi-FI" altLang="fi-FI" sz="1600" dirty="0">
              <a:ea typeface="DejaVu Sans" pitchFamily="34" charset="0"/>
              <a:cs typeface="DejaVu Sans" pitchFamily="34" charset="0"/>
            </a:endParaRPr>
          </a:p>
          <a:p>
            <a:endParaRPr lang="fi-FI"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001"/>
          <a:stretch/>
        </p:blipFill>
        <p:spPr>
          <a:xfrm>
            <a:off x="5266717" y="476250"/>
            <a:ext cx="3435474" cy="302123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636" y="1052736"/>
            <a:ext cx="4142582"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
          <p:cNvSpPr>
            <a:spLocks noGrp="1"/>
          </p:cNvSpPr>
          <p:nvPr>
            <p:ph sz="quarter" idx="12"/>
          </p:nvPr>
        </p:nvSpPr>
        <p:spPr>
          <a:xfrm>
            <a:off x="493510" y="3497486"/>
            <a:ext cx="4142582" cy="1083642"/>
          </a:xfrm>
        </p:spPr>
        <p:txBody>
          <a:bodyPr>
            <a:normAutofit/>
          </a:bodyPr>
          <a:lstStyle/>
          <a:p>
            <a:pPr marL="0" indent="0">
              <a:buNone/>
            </a:pPr>
            <a:r>
              <a:rPr lang="fi-FI" altLang="fi-FI" sz="2000" b="1" dirty="0">
                <a:latin typeface="+mj-lt"/>
                <a:ea typeface="DejaVu Sans" pitchFamily="34" charset="0"/>
                <a:cs typeface="DejaVu Sans" pitchFamily="34" charset="0"/>
              </a:rPr>
              <a:t>Käyrä kuvaa suurinta mahdollista kosteuden määrää ilmassa eri lämpötiloissa.</a:t>
            </a:r>
          </a:p>
        </p:txBody>
      </p:sp>
      <p:sp>
        <p:nvSpPr>
          <p:cNvPr id="10" name="Content Placeholder 3"/>
          <p:cNvSpPr>
            <a:spLocks noGrp="1"/>
          </p:cNvSpPr>
          <p:nvPr>
            <p:ph sz="quarter" idx="12"/>
          </p:nvPr>
        </p:nvSpPr>
        <p:spPr>
          <a:xfrm>
            <a:off x="5266717" y="3548534"/>
            <a:ext cx="3435474" cy="816570"/>
          </a:xfrm>
        </p:spPr>
        <p:txBody>
          <a:bodyPr>
            <a:normAutofit fontScale="92500" lnSpcReduction="10000"/>
          </a:bodyPr>
          <a:lstStyle/>
          <a:p>
            <a:pPr marL="0" indent="0">
              <a:buNone/>
            </a:pPr>
            <a:r>
              <a:rPr lang="fi-FI" altLang="fi-FI" sz="2000" b="1" dirty="0">
                <a:latin typeface="+mj-lt"/>
                <a:ea typeface="DejaVu Sans" pitchFamily="34" charset="0"/>
                <a:cs typeface="DejaVu Sans" pitchFamily="34" charset="0"/>
              </a:rPr>
              <a:t>Kuvassa kylmään seinä-pintaan on tiivistynyt ilmankosteutta.</a:t>
            </a:r>
          </a:p>
        </p:txBody>
      </p:sp>
      <p:sp>
        <p:nvSpPr>
          <p:cNvPr id="5" name="Date Placeholder 4">
            <a:extLst>
              <a:ext uri="{FF2B5EF4-FFF2-40B4-BE49-F238E27FC236}">
                <a16:creationId xmlns:a16="http://schemas.microsoft.com/office/drawing/2014/main" id="{5B6EAD82-A94B-4AA2-B5DA-B7ED81F67A58}"/>
              </a:ext>
            </a:extLst>
          </p:cNvPr>
          <p:cNvSpPr>
            <a:spLocks noGrp="1"/>
          </p:cNvSpPr>
          <p:nvPr>
            <p:ph type="dt" sz="half" idx="2"/>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1F7F77B8-1684-4482-B71E-2CB5320A6600}"/>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1F3723DF-C895-4E97-8963-8742D37379A4}"/>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33663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Kuivattaminen</a:t>
            </a:r>
          </a:p>
        </p:txBody>
      </p:sp>
      <p:sp>
        <p:nvSpPr>
          <p:cNvPr id="3" name="Content Placeholder 2"/>
          <p:cNvSpPr>
            <a:spLocks noGrp="1"/>
          </p:cNvSpPr>
          <p:nvPr>
            <p:ph idx="1"/>
          </p:nvPr>
        </p:nvSpPr>
        <p:spPr>
          <a:xfrm>
            <a:off x="467544" y="1340768"/>
            <a:ext cx="8229600" cy="4032250"/>
          </a:xfrm>
        </p:spPr>
        <p:txBody>
          <a:bodyPr>
            <a:normAutofit fontScale="77500" lnSpcReduction="20000"/>
          </a:bodyPr>
          <a:lstStyle/>
          <a:p>
            <a:r>
              <a:rPr lang="fi-FI" dirty="0"/>
              <a:t>Veden haihtuminen sitoo energiaa.</a:t>
            </a:r>
          </a:p>
          <a:p>
            <a:r>
              <a:rPr lang="fi-FI" dirty="0"/>
              <a:t>Betonirakentamisessa noin 10 % työmaan energiasta kuluu veden haihduttamiseen.</a:t>
            </a:r>
          </a:p>
          <a:p>
            <a:r>
              <a:rPr lang="fi-FI" dirty="0"/>
              <a:t>Haihtunut vesi siirretään ilmanvaihdon avulla ulkoilmaan. Ilmanvaihdon lämmityksen osuus koko energian kulutuksesta on noin puolet.</a:t>
            </a:r>
          </a:p>
          <a:p>
            <a:r>
              <a:rPr lang="fi-FI" dirty="0"/>
              <a:t>Betonia on kuivatettava useita viikkoja ennen pinnoitetöiden aloittamista.</a:t>
            </a:r>
          </a:p>
          <a:p>
            <a:r>
              <a:rPr lang="fi-FI" dirty="0"/>
              <a:t>Alkuvaiheen hidas kuivattaminen estää kuivumishalkeamat. </a:t>
            </a:r>
          </a:p>
          <a:p>
            <a:r>
              <a:rPr lang="fi-FI" dirty="0"/>
              <a:t>Valun pinnalla levitetty muovisuoja tai jälkikäsittelyaine hidastaa sopivasti kuivumista.</a:t>
            </a:r>
          </a:p>
          <a:p>
            <a:r>
              <a:rPr lang="fi-FI" dirty="0"/>
              <a:t>Oikea kuivatus vaikuttaa oleellisesti sekä energian  kulutukseen että rakentamisen laadun ja aikataulun varmistamiseen.</a:t>
            </a:r>
          </a:p>
          <a:p>
            <a:endParaRPr lang="fi-FI" dirty="0"/>
          </a:p>
        </p:txBody>
      </p:sp>
      <p:sp>
        <p:nvSpPr>
          <p:cNvPr id="4" name="Date Placeholder 3">
            <a:extLst>
              <a:ext uri="{FF2B5EF4-FFF2-40B4-BE49-F238E27FC236}">
                <a16:creationId xmlns:a16="http://schemas.microsoft.com/office/drawing/2014/main" id="{AD374BA7-9388-4048-ACC3-8031F6AF9FBA}"/>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B6E97B58-87C6-4AB9-AFBC-E613EF06BAD8}"/>
              </a:ext>
            </a:extLst>
          </p:cNvPr>
          <p:cNvSpPr>
            <a:spLocks noGrp="1"/>
          </p:cNvSpPr>
          <p:nvPr>
            <p:ph type="ftr" sz="quarter" idx="3"/>
          </p:nvPr>
        </p:nvSpPr>
        <p:spPr/>
        <p:txBody>
          <a:body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955E8405-215C-43ED-AE2B-475C3C2D79C5}"/>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77573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94411" y="476713"/>
            <a:ext cx="5400600" cy="3744416"/>
            <a:chOff x="179512" y="779942"/>
            <a:chExt cx="7609783" cy="5304682"/>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9512" y="779942"/>
              <a:ext cx="7609783" cy="5304682"/>
            </a:xfrm>
            <a:prstGeom prst="rect">
              <a:avLst/>
            </a:prstGeom>
          </p:spPr>
        </p:pic>
        <p:sp>
          <p:nvSpPr>
            <p:cNvPr id="3" name="Freeform 2"/>
            <p:cNvSpPr/>
            <p:nvPr/>
          </p:nvSpPr>
          <p:spPr>
            <a:xfrm>
              <a:off x="2133600" y="3895725"/>
              <a:ext cx="5048250" cy="1009650"/>
            </a:xfrm>
            <a:custGeom>
              <a:avLst/>
              <a:gdLst>
                <a:gd name="connsiteX0" fmla="*/ 0 w 5048250"/>
                <a:gd name="connsiteY0" fmla="*/ 180975 h 1009650"/>
                <a:gd name="connsiteX1" fmla="*/ 2857500 w 5048250"/>
                <a:gd name="connsiteY1" fmla="*/ 0 h 1009650"/>
                <a:gd name="connsiteX2" fmla="*/ 5048250 w 5048250"/>
                <a:gd name="connsiteY2" fmla="*/ 447675 h 1009650"/>
                <a:gd name="connsiteX3" fmla="*/ 19050 w 5048250"/>
                <a:gd name="connsiteY3" fmla="*/ 1009650 h 1009650"/>
                <a:gd name="connsiteX4" fmla="*/ 0 w 5048250"/>
                <a:gd name="connsiteY4" fmla="*/ 180975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1009650">
                  <a:moveTo>
                    <a:pt x="0" y="180975"/>
                  </a:moveTo>
                  <a:lnTo>
                    <a:pt x="2857500" y="0"/>
                  </a:lnTo>
                  <a:lnTo>
                    <a:pt x="5048250" y="447675"/>
                  </a:lnTo>
                  <a:lnTo>
                    <a:pt x="19050" y="1009650"/>
                  </a:lnTo>
                  <a:lnTo>
                    <a:pt x="0" y="180975"/>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reeform 3"/>
            <p:cNvSpPr/>
            <p:nvPr/>
          </p:nvSpPr>
          <p:spPr>
            <a:xfrm>
              <a:off x="2006574" y="4924425"/>
              <a:ext cx="108197" cy="171450"/>
            </a:xfrm>
            <a:custGeom>
              <a:avLst/>
              <a:gdLst>
                <a:gd name="connsiteX0" fmla="*/ 60351 w 108197"/>
                <a:gd name="connsiteY0" fmla="*/ 0 h 171450"/>
                <a:gd name="connsiteX1" fmla="*/ 60351 w 108197"/>
                <a:gd name="connsiteY1" fmla="*/ 0 h 171450"/>
                <a:gd name="connsiteX2" fmla="*/ 88926 w 108197"/>
                <a:gd name="connsiteY2" fmla="*/ 85725 h 171450"/>
                <a:gd name="connsiteX3" fmla="*/ 107976 w 108197"/>
                <a:gd name="connsiteY3" fmla="*/ 114300 h 171450"/>
                <a:gd name="connsiteX4" fmla="*/ 98451 w 108197"/>
                <a:gd name="connsiteY4" fmla="*/ 142875 h 171450"/>
                <a:gd name="connsiteX5" fmla="*/ 3201 w 108197"/>
                <a:gd name="connsiteY5" fmla="*/ 133350 h 171450"/>
                <a:gd name="connsiteX6" fmla="*/ 50826 w 108197"/>
                <a:gd name="connsiteY6" fmla="*/ 142875 h 171450"/>
                <a:gd name="connsiteX7" fmla="*/ 69876 w 108197"/>
                <a:gd name="connsiteY7" fmla="*/ 171450 h 171450"/>
                <a:gd name="connsiteX8" fmla="*/ 69876 w 108197"/>
                <a:gd name="connsiteY8" fmla="*/ 14287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97" h="171450">
                  <a:moveTo>
                    <a:pt x="60351" y="0"/>
                  </a:moveTo>
                  <a:lnTo>
                    <a:pt x="60351" y="0"/>
                  </a:lnTo>
                  <a:cubicBezTo>
                    <a:pt x="69876" y="28575"/>
                    <a:pt x="77341" y="57921"/>
                    <a:pt x="88926" y="85725"/>
                  </a:cubicBezTo>
                  <a:cubicBezTo>
                    <a:pt x="93329" y="96292"/>
                    <a:pt x="106094" y="103008"/>
                    <a:pt x="107976" y="114300"/>
                  </a:cubicBezTo>
                  <a:cubicBezTo>
                    <a:pt x="109627" y="124204"/>
                    <a:pt x="101626" y="133350"/>
                    <a:pt x="98451" y="142875"/>
                  </a:cubicBezTo>
                  <a:cubicBezTo>
                    <a:pt x="66701" y="139700"/>
                    <a:pt x="35109" y="133350"/>
                    <a:pt x="3201" y="133350"/>
                  </a:cubicBezTo>
                  <a:cubicBezTo>
                    <a:pt x="-12988" y="133350"/>
                    <a:pt x="36770" y="134843"/>
                    <a:pt x="50826" y="142875"/>
                  </a:cubicBezTo>
                  <a:cubicBezTo>
                    <a:pt x="60765" y="148555"/>
                    <a:pt x="58428" y="171450"/>
                    <a:pt x="69876" y="171450"/>
                  </a:cubicBezTo>
                  <a:cubicBezTo>
                    <a:pt x="79401" y="171450"/>
                    <a:pt x="69876" y="152400"/>
                    <a:pt x="69876" y="1428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Freeform 6"/>
            <p:cNvSpPr/>
            <p:nvPr/>
          </p:nvSpPr>
          <p:spPr>
            <a:xfrm>
              <a:off x="2060812" y="4353636"/>
              <a:ext cx="5206621" cy="791570"/>
            </a:xfrm>
            <a:custGeom>
              <a:avLst/>
              <a:gdLst>
                <a:gd name="connsiteX0" fmla="*/ 6824 w 5206621"/>
                <a:gd name="connsiteY0" fmla="*/ 580030 h 791570"/>
                <a:gd name="connsiteX1" fmla="*/ 0 w 5206621"/>
                <a:gd name="connsiteY1" fmla="*/ 791570 h 791570"/>
                <a:gd name="connsiteX2" fmla="*/ 5192973 w 5206621"/>
                <a:gd name="connsiteY2" fmla="*/ 163773 h 791570"/>
                <a:gd name="connsiteX3" fmla="*/ 5206621 w 5206621"/>
                <a:gd name="connsiteY3" fmla="*/ 0 h 791570"/>
                <a:gd name="connsiteX4" fmla="*/ 6824 w 5206621"/>
                <a:gd name="connsiteY4" fmla="*/ 58003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21" h="791570">
                  <a:moveTo>
                    <a:pt x="6824" y="580030"/>
                  </a:moveTo>
                  <a:lnTo>
                    <a:pt x="0" y="791570"/>
                  </a:lnTo>
                  <a:lnTo>
                    <a:pt x="5192973" y="163773"/>
                  </a:lnTo>
                  <a:lnTo>
                    <a:pt x="5206621" y="0"/>
                  </a:lnTo>
                  <a:lnTo>
                    <a:pt x="6824" y="58003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Freeform 16"/>
            <p:cNvSpPr/>
            <p:nvPr/>
          </p:nvSpPr>
          <p:spPr>
            <a:xfrm>
              <a:off x="2163170" y="4510585"/>
              <a:ext cx="5036024" cy="852985"/>
            </a:xfrm>
            <a:custGeom>
              <a:avLst/>
              <a:gdLst>
                <a:gd name="connsiteX0" fmla="*/ 0 w 5036024"/>
                <a:gd name="connsiteY0" fmla="*/ 634621 h 852985"/>
                <a:gd name="connsiteX1" fmla="*/ 0 w 5036024"/>
                <a:gd name="connsiteY1" fmla="*/ 852985 h 852985"/>
                <a:gd name="connsiteX2" fmla="*/ 5015552 w 5036024"/>
                <a:gd name="connsiteY2" fmla="*/ 191069 h 852985"/>
                <a:gd name="connsiteX3" fmla="*/ 5036024 w 5036024"/>
                <a:gd name="connsiteY3" fmla="*/ 0 h 852985"/>
                <a:gd name="connsiteX4" fmla="*/ 0 w 5036024"/>
                <a:gd name="connsiteY4" fmla="*/ 634621 h 85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24" h="852985">
                  <a:moveTo>
                    <a:pt x="0" y="634621"/>
                  </a:moveTo>
                  <a:lnTo>
                    <a:pt x="0" y="852985"/>
                  </a:lnTo>
                  <a:lnTo>
                    <a:pt x="5015552" y="191069"/>
                  </a:lnTo>
                  <a:lnTo>
                    <a:pt x="5036024" y="0"/>
                  </a:lnTo>
                  <a:lnTo>
                    <a:pt x="0" y="634621"/>
                  </a:lnTo>
                  <a:close/>
                </a:path>
              </a:pathLst>
            </a:custGeom>
            <a:pattFill prst="openDmnd">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Freeform 21"/>
            <p:cNvSpPr/>
            <p:nvPr/>
          </p:nvSpPr>
          <p:spPr>
            <a:xfrm>
              <a:off x="2176818" y="4715301"/>
              <a:ext cx="5015552" cy="1262418"/>
            </a:xfrm>
            <a:custGeom>
              <a:avLst/>
              <a:gdLst>
                <a:gd name="connsiteX0" fmla="*/ 0 w 5015552"/>
                <a:gd name="connsiteY0" fmla="*/ 634621 h 1262418"/>
                <a:gd name="connsiteX1" fmla="*/ 0 w 5015552"/>
                <a:gd name="connsiteY1" fmla="*/ 962168 h 1262418"/>
                <a:gd name="connsiteX2" fmla="*/ 88710 w 5015552"/>
                <a:gd name="connsiteY2" fmla="*/ 955344 h 1262418"/>
                <a:gd name="connsiteX3" fmla="*/ 88710 w 5015552"/>
                <a:gd name="connsiteY3" fmla="*/ 1262418 h 1262418"/>
                <a:gd name="connsiteX4" fmla="*/ 4940489 w 5015552"/>
                <a:gd name="connsiteY4" fmla="*/ 477672 h 1262418"/>
                <a:gd name="connsiteX5" fmla="*/ 4954137 w 5015552"/>
                <a:gd name="connsiteY5" fmla="*/ 252484 h 1262418"/>
                <a:gd name="connsiteX6" fmla="*/ 5015552 w 5015552"/>
                <a:gd name="connsiteY6" fmla="*/ 252484 h 1262418"/>
                <a:gd name="connsiteX7" fmla="*/ 5008728 w 5015552"/>
                <a:gd name="connsiteY7" fmla="*/ 0 h 1262418"/>
                <a:gd name="connsiteX8" fmla="*/ 0 w 5015552"/>
                <a:gd name="connsiteY8" fmla="*/ 634621 h 126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552" h="1262418">
                  <a:moveTo>
                    <a:pt x="0" y="634621"/>
                  </a:moveTo>
                  <a:lnTo>
                    <a:pt x="0" y="962168"/>
                  </a:lnTo>
                  <a:lnTo>
                    <a:pt x="88710" y="955344"/>
                  </a:lnTo>
                  <a:lnTo>
                    <a:pt x="88710" y="1262418"/>
                  </a:lnTo>
                  <a:lnTo>
                    <a:pt x="4940489" y="477672"/>
                  </a:lnTo>
                  <a:lnTo>
                    <a:pt x="4954137" y="252484"/>
                  </a:lnTo>
                  <a:lnTo>
                    <a:pt x="5015552" y="252484"/>
                  </a:lnTo>
                  <a:lnTo>
                    <a:pt x="5008728" y="0"/>
                  </a:lnTo>
                  <a:lnTo>
                    <a:pt x="0" y="6346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4" name="TextBox 23"/>
          <p:cNvSpPr txBox="1"/>
          <p:nvPr/>
        </p:nvSpPr>
        <p:spPr>
          <a:xfrm>
            <a:off x="494411" y="4266962"/>
            <a:ext cx="8181277" cy="1754326"/>
          </a:xfrm>
          <a:prstGeom prst="rect">
            <a:avLst/>
          </a:prstGeom>
          <a:noFill/>
        </p:spPr>
        <p:txBody>
          <a:bodyPr wrap="square" rtlCol="0">
            <a:spAutoFit/>
          </a:bodyPr>
          <a:lstStyle/>
          <a:p>
            <a:pPr marL="342900" indent="-342900">
              <a:buFont typeface="Arial" panose="020B0604020202020204" pitchFamily="34" charset="0"/>
              <a:buChar char="•"/>
            </a:pPr>
            <a:r>
              <a:rPr lang="fi-FI" dirty="0"/>
              <a:t>Betonin valmistuksessa käytetään vettä noin 180 litraa betonikuutiota kohti</a:t>
            </a:r>
          </a:p>
          <a:p>
            <a:pPr marL="285750" indent="-285750">
              <a:buFont typeface="Arial" panose="020B0604020202020204" pitchFamily="34" charset="0"/>
              <a:buChar char="•"/>
            </a:pPr>
            <a:r>
              <a:rPr lang="fi-FI" dirty="0"/>
              <a:t> Betoniin sitoutuu vettä kemiallisesti 60-70 litraa</a:t>
            </a:r>
          </a:p>
          <a:p>
            <a:pPr marL="285750" indent="-285750">
              <a:buFont typeface="Arial" panose="020B0604020202020204" pitchFamily="34" charset="0"/>
              <a:buChar char="•"/>
            </a:pPr>
            <a:r>
              <a:rPr lang="fi-FI" dirty="0"/>
              <a:t> Tasapainotilanteessa betonissa on kosteutta 30-40 litraa</a:t>
            </a:r>
          </a:p>
          <a:p>
            <a:pPr marL="285750" indent="-285750">
              <a:buFont typeface="Arial" panose="020B0604020202020204" pitchFamily="34" charset="0"/>
              <a:buChar char="•"/>
            </a:pPr>
            <a:r>
              <a:rPr lang="fi-FI" dirty="0"/>
              <a:t> Haihdutettava vesimäärä on 70-90 litraa betonikuutiota kohti</a:t>
            </a:r>
          </a:p>
          <a:p>
            <a:endParaRPr lang="fi-FI" dirty="0"/>
          </a:p>
          <a:p>
            <a:r>
              <a:rPr lang="fi-FI" b="1" dirty="0"/>
              <a:t>Paljonko 80 mm paksusta 100 m</a:t>
            </a:r>
            <a:r>
              <a:rPr lang="fi-FI" b="1" baseline="30000" dirty="0"/>
              <a:t>2</a:t>
            </a:r>
            <a:r>
              <a:rPr lang="fi-FI" b="1" dirty="0"/>
              <a:t> laatasta haihtuu vettä?</a:t>
            </a:r>
          </a:p>
        </p:txBody>
      </p:sp>
      <p:grpSp>
        <p:nvGrpSpPr>
          <p:cNvPr id="6" name="Group 5">
            <a:extLst>
              <a:ext uri="{FF2B5EF4-FFF2-40B4-BE49-F238E27FC236}">
                <a16:creationId xmlns:a16="http://schemas.microsoft.com/office/drawing/2014/main" id="{D27E85A5-EBE4-4A6B-BE63-BACCCB82053F}"/>
              </a:ext>
            </a:extLst>
          </p:cNvPr>
          <p:cNvGrpSpPr/>
          <p:nvPr/>
        </p:nvGrpSpPr>
        <p:grpSpPr>
          <a:xfrm>
            <a:off x="5004048" y="2123255"/>
            <a:ext cx="2968971" cy="962567"/>
            <a:chOff x="3056405" y="2146664"/>
            <a:chExt cx="2968971" cy="962567"/>
          </a:xfrm>
        </p:grpSpPr>
        <p:grpSp>
          <p:nvGrpSpPr>
            <p:cNvPr id="27" name="Group 26"/>
            <p:cNvGrpSpPr/>
            <p:nvPr/>
          </p:nvGrpSpPr>
          <p:grpSpPr>
            <a:xfrm>
              <a:off x="3056405" y="2146664"/>
              <a:ext cx="2968971" cy="962567"/>
              <a:chOff x="827584" y="1752485"/>
              <a:chExt cx="8328720" cy="3866402"/>
            </a:xfrm>
          </p:grpSpPr>
          <p:pic>
            <p:nvPicPr>
              <p:cNvPr id="28"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1752485"/>
                <a:ext cx="554360" cy="616726"/>
              </a:xfrm>
              <a:prstGeom prst="rect">
                <a:avLst/>
              </a:prstGeom>
              <a:noFill/>
              <a:ln w="9525">
                <a:solidFill>
                  <a:schemeClr val="bg2">
                    <a:lumMod val="90000"/>
                  </a:schemeClr>
                </a:solidFill>
                <a:miter lim="800000"/>
                <a:headEnd/>
                <a:tailEnd/>
              </a:ln>
            </p:spPr>
          </p:pic>
          <p:pic>
            <p:nvPicPr>
              <p:cNvPr id="29"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1752485"/>
                <a:ext cx="554360" cy="616726"/>
              </a:xfrm>
              <a:prstGeom prst="rect">
                <a:avLst/>
              </a:prstGeom>
              <a:noFill/>
              <a:ln w="9525">
                <a:solidFill>
                  <a:schemeClr val="bg2">
                    <a:lumMod val="90000"/>
                  </a:schemeClr>
                </a:solidFill>
                <a:miter lim="800000"/>
                <a:headEnd/>
                <a:tailEnd/>
              </a:ln>
            </p:spPr>
          </p:pic>
          <p:pic>
            <p:nvPicPr>
              <p:cNvPr id="30" name="Picture 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1752485"/>
                <a:ext cx="554360" cy="616726"/>
              </a:xfrm>
              <a:prstGeom prst="rect">
                <a:avLst/>
              </a:prstGeom>
              <a:noFill/>
              <a:ln w="9525">
                <a:solidFill>
                  <a:schemeClr val="bg2">
                    <a:lumMod val="90000"/>
                  </a:schemeClr>
                </a:solidFill>
                <a:miter lim="800000"/>
                <a:headEnd/>
                <a:tailEnd/>
              </a:ln>
            </p:spPr>
          </p:pic>
          <p:pic>
            <p:nvPicPr>
              <p:cNvPr id="31" name="Picture 3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1752485"/>
                <a:ext cx="554360" cy="616726"/>
              </a:xfrm>
              <a:prstGeom prst="rect">
                <a:avLst/>
              </a:prstGeom>
              <a:noFill/>
              <a:ln w="9525">
                <a:solidFill>
                  <a:schemeClr val="bg2">
                    <a:lumMod val="90000"/>
                  </a:schemeClr>
                </a:solidFill>
                <a:miter lim="800000"/>
                <a:headEnd/>
                <a:tailEnd/>
              </a:ln>
            </p:spPr>
          </p:pic>
          <p:pic>
            <p:nvPicPr>
              <p:cNvPr id="32" name="Picture 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1752485"/>
                <a:ext cx="554360" cy="616726"/>
              </a:xfrm>
              <a:prstGeom prst="rect">
                <a:avLst/>
              </a:prstGeom>
              <a:noFill/>
              <a:ln w="9525">
                <a:solidFill>
                  <a:schemeClr val="bg2">
                    <a:lumMod val="90000"/>
                  </a:schemeClr>
                </a:solidFill>
                <a:miter lim="800000"/>
                <a:headEnd/>
                <a:tailEnd/>
              </a:ln>
            </p:spPr>
          </p:pic>
          <p:pic>
            <p:nvPicPr>
              <p:cNvPr id="33" name="Picture 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1752485"/>
                <a:ext cx="554360" cy="616726"/>
              </a:xfrm>
              <a:prstGeom prst="rect">
                <a:avLst/>
              </a:prstGeom>
              <a:noFill/>
              <a:ln w="9525">
                <a:solidFill>
                  <a:schemeClr val="bg2">
                    <a:lumMod val="90000"/>
                  </a:schemeClr>
                </a:solidFill>
                <a:miter lim="800000"/>
                <a:headEnd/>
                <a:tailEnd/>
              </a:ln>
            </p:spPr>
          </p:pic>
          <p:pic>
            <p:nvPicPr>
              <p:cNvPr id="34" name="Picture 3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1752485"/>
                <a:ext cx="554360" cy="616726"/>
              </a:xfrm>
              <a:prstGeom prst="rect">
                <a:avLst/>
              </a:prstGeom>
              <a:noFill/>
              <a:ln w="9525">
                <a:solidFill>
                  <a:schemeClr val="bg2">
                    <a:lumMod val="90000"/>
                  </a:schemeClr>
                </a:solidFill>
                <a:miter lim="800000"/>
                <a:headEnd/>
                <a:tailEnd/>
              </a:ln>
            </p:spPr>
          </p:pic>
          <p:pic>
            <p:nvPicPr>
              <p:cNvPr id="35" name="Picture 3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1752485"/>
                <a:ext cx="554360" cy="616726"/>
              </a:xfrm>
              <a:prstGeom prst="rect">
                <a:avLst/>
              </a:prstGeom>
              <a:noFill/>
              <a:ln w="9525">
                <a:solidFill>
                  <a:schemeClr val="bg2">
                    <a:lumMod val="90000"/>
                  </a:schemeClr>
                </a:solidFill>
                <a:miter lim="800000"/>
                <a:headEnd/>
                <a:tailEnd/>
              </a:ln>
            </p:spPr>
          </p:pic>
          <p:pic>
            <p:nvPicPr>
              <p:cNvPr id="36" name="Picture 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1752485"/>
                <a:ext cx="554360" cy="616726"/>
              </a:xfrm>
              <a:prstGeom prst="rect">
                <a:avLst/>
              </a:prstGeom>
              <a:noFill/>
              <a:ln w="9525">
                <a:solidFill>
                  <a:schemeClr val="bg2">
                    <a:lumMod val="90000"/>
                  </a:schemeClr>
                </a:solidFill>
                <a:miter lim="800000"/>
                <a:headEnd/>
                <a:tailEnd/>
              </a:ln>
            </p:spPr>
          </p:pic>
          <p:pic>
            <p:nvPicPr>
              <p:cNvPr id="37"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1752485"/>
                <a:ext cx="554360" cy="616726"/>
              </a:xfrm>
              <a:prstGeom prst="rect">
                <a:avLst/>
              </a:prstGeom>
              <a:noFill/>
              <a:ln w="9525">
                <a:solidFill>
                  <a:schemeClr val="bg2">
                    <a:lumMod val="90000"/>
                  </a:schemeClr>
                </a:solidFill>
                <a:miter lim="800000"/>
                <a:headEnd/>
                <a:tailEnd/>
              </a:ln>
            </p:spPr>
          </p:pic>
          <p:pic>
            <p:nvPicPr>
              <p:cNvPr id="38" name="Picture 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1752485"/>
                <a:ext cx="554360" cy="616726"/>
              </a:xfrm>
              <a:prstGeom prst="rect">
                <a:avLst/>
              </a:prstGeom>
              <a:noFill/>
              <a:ln w="9525">
                <a:solidFill>
                  <a:schemeClr val="bg2">
                    <a:lumMod val="90000"/>
                  </a:schemeClr>
                </a:solidFill>
                <a:miter lim="800000"/>
                <a:headEnd/>
                <a:tailEnd/>
              </a:ln>
            </p:spPr>
          </p:pic>
          <p:pic>
            <p:nvPicPr>
              <p:cNvPr id="39" name="Picture 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1752485"/>
                <a:ext cx="554360" cy="616726"/>
              </a:xfrm>
              <a:prstGeom prst="rect">
                <a:avLst/>
              </a:prstGeom>
              <a:noFill/>
              <a:ln w="9525">
                <a:solidFill>
                  <a:schemeClr val="bg2">
                    <a:lumMod val="90000"/>
                  </a:schemeClr>
                </a:solidFill>
                <a:miter lim="800000"/>
                <a:headEnd/>
                <a:tailEnd/>
              </a:ln>
            </p:spPr>
          </p:pic>
          <p:pic>
            <p:nvPicPr>
              <p:cNvPr id="40" name="Picture 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2564904"/>
                <a:ext cx="554360" cy="616726"/>
              </a:xfrm>
              <a:prstGeom prst="rect">
                <a:avLst/>
              </a:prstGeom>
              <a:noFill/>
              <a:ln w="9525">
                <a:solidFill>
                  <a:schemeClr val="bg2">
                    <a:lumMod val="90000"/>
                  </a:schemeClr>
                </a:solidFill>
                <a:miter lim="800000"/>
                <a:headEnd/>
                <a:tailEnd/>
              </a:ln>
            </p:spPr>
          </p:pic>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2564904"/>
                <a:ext cx="554360" cy="616726"/>
              </a:xfrm>
              <a:prstGeom prst="rect">
                <a:avLst/>
              </a:prstGeom>
              <a:noFill/>
              <a:ln w="9525">
                <a:solidFill>
                  <a:schemeClr val="bg2">
                    <a:lumMod val="90000"/>
                  </a:schemeClr>
                </a:solidFill>
                <a:miter lim="800000"/>
                <a:headEnd/>
                <a:tailEnd/>
              </a:ln>
            </p:spPr>
          </p:pic>
          <p:pic>
            <p:nvPicPr>
              <p:cNvPr id="42"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2564904"/>
                <a:ext cx="554360" cy="616726"/>
              </a:xfrm>
              <a:prstGeom prst="rect">
                <a:avLst/>
              </a:prstGeom>
              <a:noFill/>
              <a:ln w="9525">
                <a:solidFill>
                  <a:schemeClr val="bg2">
                    <a:lumMod val="90000"/>
                  </a:schemeClr>
                </a:solidFill>
                <a:miter lim="800000"/>
                <a:headEnd/>
                <a:tailEnd/>
              </a:ln>
            </p:spPr>
          </p:pic>
          <p:pic>
            <p:nvPicPr>
              <p:cNvPr id="43" name="Picture 4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2564904"/>
                <a:ext cx="554360" cy="616726"/>
              </a:xfrm>
              <a:prstGeom prst="rect">
                <a:avLst/>
              </a:prstGeom>
              <a:noFill/>
              <a:ln w="9525">
                <a:solidFill>
                  <a:schemeClr val="bg2">
                    <a:lumMod val="90000"/>
                  </a:schemeClr>
                </a:solidFill>
                <a:miter lim="800000"/>
                <a:headEnd/>
                <a:tailEnd/>
              </a:ln>
            </p:spPr>
          </p:pic>
          <p:pic>
            <p:nvPicPr>
              <p:cNvPr id="44" name="Picture 4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2564904"/>
                <a:ext cx="554360" cy="616726"/>
              </a:xfrm>
              <a:prstGeom prst="rect">
                <a:avLst/>
              </a:prstGeom>
              <a:noFill/>
              <a:ln w="9525">
                <a:solidFill>
                  <a:schemeClr val="bg2">
                    <a:lumMod val="90000"/>
                  </a:schemeClr>
                </a:solidFill>
                <a:miter lim="800000"/>
                <a:headEnd/>
                <a:tailEnd/>
              </a:ln>
            </p:spPr>
          </p:pic>
          <p:pic>
            <p:nvPicPr>
              <p:cNvPr id="45" name="Picture 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2564904"/>
                <a:ext cx="554360" cy="616726"/>
              </a:xfrm>
              <a:prstGeom prst="rect">
                <a:avLst/>
              </a:prstGeom>
              <a:noFill/>
              <a:ln w="9525">
                <a:solidFill>
                  <a:schemeClr val="bg2">
                    <a:lumMod val="90000"/>
                  </a:schemeClr>
                </a:solidFill>
                <a:miter lim="800000"/>
                <a:headEnd/>
                <a:tailEnd/>
              </a:ln>
            </p:spPr>
          </p:pic>
          <p:pic>
            <p:nvPicPr>
              <p:cNvPr id="46" name="Picture 4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2564904"/>
                <a:ext cx="554360" cy="616726"/>
              </a:xfrm>
              <a:prstGeom prst="rect">
                <a:avLst/>
              </a:prstGeom>
              <a:noFill/>
              <a:ln w="9525">
                <a:solidFill>
                  <a:schemeClr val="bg2">
                    <a:lumMod val="90000"/>
                  </a:schemeClr>
                </a:solidFill>
                <a:miter lim="800000"/>
                <a:headEnd/>
                <a:tailEnd/>
              </a:ln>
            </p:spPr>
          </p:pic>
          <p:pic>
            <p:nvPicPr>
              <p:cNvPr id="47" name="Picture 4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2564904"/>
                <a:ext cx="554360" cy="616726"/>
              </a:xfrm>
              <a:prstGeom prst="rect">
                <a:avLst/>
              </a:prstGeom>
              <a:noFill/>
              <a:ln w="9525">
                <a:solidFill>
                  <a:schemeClr val="bg2">
                    <a:lumMod val="90000"/>
                  </a:schemeClr>
                </a:solidFill>
                <a:miter lim="800000"/>
                <a:headEnd/>
                <a:tailEnd/>
              </a:ln>
            </p:spPr>
          </p:pic>
          <p:pic>
            <p:nvPicPr>
              <p:cNvPr id="48" name="Picture 4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2564904"/>
                <a:ext cx="554360" cy="616726"/>
              </a:xfrm>
              <a:prstGeom prst="rect">
                <a:avLst/>
              </a:prstGeom>
              <a:noFill/>
              <a:ln w="9525">
                <a:solidFill>
                  <a:schemeClr val="bg2">
                    <a:lumMod val="90000"/>
                  </a:schemeClr>
                </a:solidFill>
                <a:miter lim="800000"/>
                <a:headEnd/>
                <a:tailEnd/>
              </a:ln>
            </p:spPr>
          </p:pic>
          <p:pic>
            <p:nvPicPr>
              <p:cNvPr id="49" name="Picture 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2564904"/>
                <a:ext cx="554360" cy="616726"/>
              </a:xfrm>
              <a:prstGeom prst="rect">
                <a:avLst/>
              </a:prstGeom>
              <a:noFill/>
              <a:ln w="9525">
                <a:solidFill>
                  <a:schemeClr val="bg2">
                    <a:lumMod val="90000"/>
                  </a:schemeClr>
                </a:solidFill>
                <a:miter lim="800000"/>
                <a:headEnd/>
                <a:tailEnd/>
              </a:ln>
            </p:spPr>
          </p:pic>
          <p:pic>
            <p:nvPicPr>
              <p:cNvPr id="50" name="Picture 4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2564904"/>
                <a:ext cx="554360" cy="616726"/>
              </a:xfrm>
              <a:prstGeom prst="rect">
                <a:avLst/>
              </a:prstGeom>
              <a:noFill/>
              <a:ln w="9525">
                <a:solidFill>
                  <a:schemeClr val="bg2">
                    <a:lumMod val="90000"/>
                  </a:schemeClr>
                </a:solidFill>
                <a:miter lim="800000"/>
                <a:headEnd/>
                <a:tailEnd/>
              </a:ln>
            </p:spPr>
          </p:pic>
          <p:pic>
            <p:nvPicPr>
              <p:cNvPr id="51" name="Picture 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2564904"/>
                <a:ext cx="554360" cy="616726"/>
              </a:xfrm>
              <a:prstGeom prst="rect">
                <a:avLst/>
              </a:prstGeom>
              <a:noFill/>
              <a:ln w="9525">
                <a:solidFill>
                  <a:schemeClr val="bg2">
                    <a:lumMod val="90000"/>
                  </a:schemeClr>
                </a:solidFill>
                <a:miter lim="800000"/>
                <a:headEnd/>
                <a:tailEnd/>
              </a:ln>
            </p:spPr>
          </p:pic>
          <p:pic>
            <p:nvPicPr>
              <p:cNvPr id="52" name="Picture 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3377323"/>
                <a:ext cx="554360" cy="616726"/>
              </a:xfrm>
              <a:prstGeom prst="rect">
                <a:avLst/>
              </a:prstGeom>
              <a:noFill/>
              <a:ln w="9525">
                <a:solidFill>
                  <a:schemeClr val="bg2">
                    <a:lumMod val="90000"/>
                  </a:schemeClr>
                </a:solidFill>
                <a:miter lim="800000"/>
                <a:headEnd/>
                <a:tailEnd/>
              </a:ln>
            </p:spPr>
          </p:pic>
          <p:pic>
            <p:nvPicPr>
              <p:cNvPr id="53" name="Picture 5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3377323"/>
                <a:ext cx="554360" cy="616726"/>
              </a:xfrm>
              <a:prstGeom prst="rect">
                <a:avLst/>
              </a:prstGeom>
              <a:noFill/>
              <a:ln w="9525">
                <a:solidFill>
                  <a:schemeClr val="bg2">
                    <a:lumMod val="90000"/>
                  </a:schemeClr>
                </a:solidFill>
                <a:miter lim="800000"/>
                <a:headEnd/>
                <a:tailEnd/>
              </a:ln>
            </p:spPr>
          </p:pic>
          <p:pic>
            <p:nvPicPr>
              <p:cNvPr id="54" name="Picture 5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3377323"/>
                <a:ext cx="554360" cy="616726"/>
              </a:xfrm>
              <a:prstGeom prst="rect">
                <a:avLst/>
              </a:prstGeom>
              <a:noFill/>
              <a:ln w="9525">
                <a:solidFill>
                  <a:schemeClr val="bg2">
                    <a:lumMod val="90000"/>
                  </a:schemeClr>
                </a:solidFill>
                <a:miter lim="800000"/>
                <a:headEnd/>
                <a:tailEnd/>
              </a:ln>
            </p:spPr>
          </p:pic>
          <p:pic>
            <p:nvPicPr>
              <p:cNvPr id="55" name="Picture 5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3377323"/>
                <a:ext cx="554360" cy="616726"/>
              </a:xfrm>
              <a:prstGeom prst="rect">
                <a:avLst/>
              </a:prstGeom>
              <a:noFill/>
              <a:ln w="9525">
                <a:solidFill>
                  <a:schemeClr val="bg2">
                    <a:lumMod val="90000"/>
                  </a:schemeClr>
                </a:solidFill>
                <a:miter lim="800000"/>
                <a:headEnd/>
                <a:tailEnd/>
              </a:ln>
            </p:spPr>
          </p:pic>
          <p:pic>
            <p:nvPicPr>
              <p:cNvPr id="56" name="Picture 5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3377323"/>
                <a:ext cx="554360" cy="616726"/>
              </a:xfrm>
              <a:prstGeom prst="rect">
                <a:avLst/>
              </a:prstGeom>
              <a:noFill/>
              <a:ln w="9525">
                <a:solidFill>
                  <a:schemeClr val="bg2">
                    <a:lumMod val="90000"/>
                  </a:schemeClr>
                </a:solidFill>
                <a:miter lim="800000"/>
                <a:headEnd/>
                <a:tailEnd/>
              </a:ln>
            </p:spPr>
          </p:pic>
          <p:pic>
            <p:nvPicPr>
              <p:cNvPr id="57" name="Picture 5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3377323"/>
                <a:ext cx="554360" cy="616726"/>
              </a:xfrm>
              <a:prstGeom prst="rect">
                <a:avLst/>
              </a:prstGeom>
              <a:noFill/>
              <a:ln w="9525">
                <a:solidFill>
                  <a:schemeClr val="bg2">
                    <a:lumMod val="90000"/>
                  </a:schemeClr>
                </a:solidFill>
                <a:miter lim="800000"/>
                <a:headEnd/>
                <a:tailEnd/>
              </a:ln>
            </p:spPr>
          </p:pic>
          <p:pic>
            <p:nvPicPr>
              <p:cNvPr id="58" name="Picture 5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3377323"/>
                <a:ext cx="554360" cy="616726"/>
              </a:xfrm>
              <a:prstGeom prst="rect">
                <a:avLst/>
              </a:prstGeom>
              <a:noFill/>
              <a:ln w="9525">
                <a:solidFill>
                  <a:schemeClr val="bg2">
                    <a:lumMod val="90000"/>
                  </a:schemeClr>
                </a:solidFill>
                <a:miter lim="800000"/>
                <a:headEnd/>
                <a:tailEnd/>
              </a:ln>
            </p:spPr>
          </p:pic>
          <p:pic>
            <p:nvPicPr>
              <p:cNvPr id="59" name="Picture 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3377323"/>
                <a:ext cx="554360" cy="616726"/>
              </a:xfrm>
              <a:prstGeom prst="rect">
                <a:avLst/>
              </a:prstGeom>
              <a:noFill/>
              <a:ln w="9525">
                <a:solidFill>
                  <a:schemeClr val="bg2">
                    <a:lumMod val="90000"/>
                  </a:schemeClr>
                </a:solidFill>
                <a:miter lim="800000"/>
                <a:headEnd/>
                <a:tailEnd/>
              </a:ln>
            </p:spPr>
          </p:pic>
          <p:pic>
            <p:nvPicPr>
              <p:cNvPr id="60" name="Picture 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3377323"/>
                <a:ext cx="554360" cy="616726"/>
              </a:xfrm>
              <a:prstGeom prst="rect">
                <a:avLst/>
              </a:prstGeom>
              <a:noFill/>
              <a:ln w="9525">
                <a:solidFill>
                  <a:schemeClr val="bg2">
                    <a:lumMod val="90000"/>
                  </a:schemeClr>
                </a:solidFill>
                <a:miter lim="800000"/>
                <a:headEnd/>
                <a:tailEnd/>
              </a:ln>
            </p:spPr>
          </p:pic>
          <p:pic>
            <p:nvPicPr>
              <p:cNvPr id="61" name="Picture 6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3377323"/>
                <a:ext cx="554360" cy="616726"/>
              </a:xfrm>
              <a:prstGeom prst="rect">
                <a:avLst/>
              </a:prstGeom>
              <a:noFill/>
              <a:ln w="9525">
                <a:solidFill>
                  <a:schemeClr val="bg2">
                    <a:lumMod val="90000"/>
                  </a:schemeClr>
                </a:solidFill>
                <a:miter lim="800000"/>
                <a:headEnd/>
                <a:tailEnd/>
              </a:ln>
            </p:spPr>
          </p:pic>
          <p:pic>
            <p:nvPicPr>
              <p:cNvPr id="62" name="Picture 6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3377323"/>
                <a:ext cx="554360" cy="616726"/>
              </a:xfrm>
              <a:prstGeom prst="rect">
                <a:avLst/>
              </a:prstGeom>
              <a:noFill/>
              <a:ln w="9525">
                <a:solidFill>
                  <a:schemeClr val="bg2">
                    <a:lumMod val="90000"/>
                  </a:schemeClr>
                </a:solidFill>
                <a:miter lim="800000"/>
                <a:headEnd/>
                <a:tailEnd/>
              </a:ln>
            </p:spPr>
          </p:pic>
          <p:pic>
            <p:nvPicPr>
              <p:cNvPr id="63" name="Picture 6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3377323"/>
                <a:ext cx="554360" cy="616726"/>
              </a:xfrm>
              <a:prstGeom prst="rect">
                <a:avLst/>
              </a:prstGeom>
              <a:noFill/>
              <a:ln w="9525">
                <a:solidFill>
                  <a:schemeClr val="bg2">
                    <a:lumMod val="90000"/>
                  </a:schemeClr>
                </a:solidFill>
                <a:miter lim="800000"/>
                <a:headEnd/>
                <a:tailEnd/>
              </a:ln>
            </p:spPr>
          </p:pic>
          <p:pic>
            <p:nvPicPr>
              <p:cNvPr id="64" name="Picture 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4189742"/>
                <a:ext cx="554360" cy="616726"/>
              </a:xfrm>
              <a:prstGeom prst="rect">
                <a:avLst/>
              </a:prstGeom>
              <a:noFill/>
              <a:ln w="9525">
                <a:solidFill>
                  <a:schemeClr val="bg2">
                    <a:lumMod val="90000"/>
                  </a:schemeClr>
                </a:solidFill>
                <a:miter lim="800000"/>
                <a:headEnd/>
                <a:tailEnd/>
              </a:ln>
            </p:spPr>
          </p:pic>
          <p:pic>
            <p:nvPicPr>
              <p:cNvPr id="65" name="Picture 6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4189742"/>
                <a:ext cx="554360" cy="616726"/>
              </a:xfrm>
              <a:prstGeom prst="rect">
                <a:avLst/>
              </a:prstGeom>
              <a:noFill/>
              <a:ln w="9525">
                <a:solidFill>
                  <a:schemeClr val="bg2">
                    <a:lumMod val="90000"/>
                  </a:schemeClr>
                </a:solidFill>
                <a:miter lim="800000"/>
                <a:headEnd/>
                <a:tailEnd/>
              </a:ln>
            </p:spPr>
          </p:pic>
          <p:pic>
            <p:nvPicPr>
              <p:cNvPr id="66" name="Picture 6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4189742"/>
                <a:ext cx="554360" cy="616726"/>
              </a:xfrm>
              <a:prstGeom prst="rect">
                <a:avLst/>
              </a:prstGeom>
              <a:noFill/>
              <a:ln w="9525">
                <a:solidFill>
                  <a:schemeClr val="bg2">
                    <a:lumMod val="90000"/>
                  </a:schemeClr>
                </a:solidFill>
                <a:miter lim="800000"/>
                <a:headEnd/>
                <a:tailEnd/>
              </a:ln>
            </p:spPr>
          </p:pic>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4189742"/>
                <a:ext cx="554360" cy="616726"/>
              </a:xfrm>
              <a:prstGeom prst="rect">
                <a:avLst/>
              </a:prstGeom>
              <a:noFill/>
              <a:ln w="9525">
                <a:solidFill>
                  <a:schemeClr val="bg2">
                    <a:lumMod val="90000"/>
                  </a:schemeClr>
                </a:solidFill>
                <a:miter lim="800000"/>
                <a:headEnd/>
                <a:tailEnd/>
              </a:ln>
            </p:spPr>
          </p:pic>
          <p:pic>
            <p:nvPicPr>
              <p:cNvPr id="68" name="Picture 6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4189742"/>
                <a:ext cx="554360" cy="616726"/>
              </a:xfrm>
              <a:prstGeom prst="rect">
                <a:avLst/>
              </a:prstGeom>
              <a:noFill/>
              <a:ln w="9525">
                <a:solidFill>
                  <a:schemeClr val="bg2">
                    <a:lumMod val="90000"/>
                  </a:schemeClr>
                </a:solidFill>
                <a:miter lim="800000"/>
                <a:headEnd/>
                <a:tailEnd/>
              </a:ln>
            </p:spPr>
          </p:pic>
          <p:pic>
            <p:nvPicPr>
              <p:cNvPr id="69" name="Picture 6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4189742"/>
                <a:ext cx="554360" cy="616726"/>
              </a:xfrm>
              <a:prstGeom prst="rect">
                <a:avLst/>
              </a:prstGeom>
              <a:noFill/>
              <a:ln w="9525">
                <a:solidFill>
                  <a:schemeClr val="bg2">
                    <a:lumMod val="90000"/>
                  </a:schemeClr>
                </a:solidFill>
                <a:miter lim="800000"/>
                <a:headEnd/>
                <a:tailEnd/>
              </a:ln>
            </p:spPr>
          </p:pic>
          <p:pic>
            <p:nvPicPr>
              <p:cNvPr id="70" name="Picture 6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4189742"/>
                <a:ext cx="554360" cy="616726"/>
              </a:xfrm>
              <a:prstGeom prst="rect">
                <a:avLst/>
              </a:prstGeom>
              <a:noFill/>
              <a:ln w="9525">
                <a:solidFill>
                  <a:schemeClr val="bg2">
                    <a:lumMod val="90000"/>
                  </a:schemeClr>
                </a:solidFill>
                <a:miter lim="800000"/>
                <a:headEnd/>
                <a:tailEnd/>
              </a:ln>
            </p:spPr>
          </p:pic>
          <p:pic>
            <p:nvPicPr>
              <p:cNvPr id="71" name="Picture 7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4189742"/>
                <a:ext cx="554360" cy="616726"/>
              </a:xfrm>
              <a:prstGeom prst="rect">
                <a:avLst/>
              </a:prstGeom>
              <a:noFill/>
              <a:ln w="9525">
                <a:solidFill>
                  <a:schemeClr val="bg2">
                    <a:lumMod val="90000"/>
                  </a:schemeClr>
                </a:solidFill>
                <a:miter lim="800000"/>
                <a:headEnd/>
                <a:tailEnd/>
              </a:ln>
            </p:spPr>
          </p:pic>
          <p:pic>
            <p:nvPicPr>
              <p:cNvPr id="72" name="Picture 7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4189742"/>
                <a:ext cx="554360" cy="616726"/>
              </a:xfrm>
              <a:prstGeom prst="rect">
                <a:avLst/>
              </a:prstGeom>
              <a:noFill/>
              <a:ln w="9525">
                <a:solidFill>
                  <a:schemeClr val="bg2">
                    <a:lumMod val="90000"/>
                  </a:schemeClr>
                </a:solidFill>
                <a:miter lim="800000"/>
                <a:headEnd/>
                <a:tailEnd/>
              </a:ln>
            </p:spPr>
          </p:pic>
          <p:pic>
            <p:nvPicPr>
              <p:cNvPr id="73" name="Picture 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4189742"/>
                <a:ext cx="554360" cy="616726"/>
              </a:xfrm>
              <a:prstGeom prst="rect">
                <a:avLst/>
              </a:prstGeom>
              <a:noFill/>
              <a:ln w="9525">
                <a:solidFill>
                  <a:schemeClr val="bg2">
                    <a:lumMod val="90000"/>
                  </a:schemeClr>
                </a:solidFill>
                <a:miter lim="800000"/>
                <a:headEnd/>
                <a:tailEnd/>
              </a:ln>
            </p:spPr>
          </p:pic>
          <p:pic>
            <p:nvPicPr>
              <p:cNvPr id="74" name="Picture 7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4189742"/>
                <a:ext cx="554360" cy="616726"/>
              </a:xfrm>
              <a:prstGeom prst="rect">
                <a:avLst/>
              </a:prstGeom>
              <a:noFill/>
              <a:ln w="9525">
                <a:solidFill>
                  <a:schemeClr val="bg2">
                    <a:lumMod val="90000"/>
                  </a:schemeClr>
                </a:solidFill>
                <a:miter lim="800000"/>
                <a:headEnd/>
                <a:tailEnd/>
              </a:ln>
            </p:spPr>
          </p:pic>
          <p:pic>
            <p:nvPicPr>
              <p:cNvPr id="75" name="Picture 7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4189742"/>
                <a:ext cx="554360" cy="616726"/>
              </a:xfrm>
              <a:prstGeom prst="rect">
                <a:avLst/>
              </a:prstGeom>
              <a:noFill/>
              <a:ln w="9525">
                <a:solidFill>
                  <a:schemeClr val="bg2">
                    <a:lumMod val="90000"/>
                  </a:schemeClr>
                </a:solidFill>
                <a:miter lim="800000"/>
                <a:headEnd/>
                <a:tailEnd/>
              </a:ln>
            </p:spPr>
          </p:pic>
          <p:pic>
            <p:nvPicPr>
              <p:cNvPr id="76" name="Picture 7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5002161"/>
                <a:ext cx="554360" cy="616726"/>
              </a:xfrm>
              <a:prstGeom prst="rect">
                <a:avLst/>
              </a:prstGeom>
              <a:noFill/>
              <a:ln w="9525">
                <a:solidFill>
                  <a:schemeClr val="bg2">
                    <a:lumMod val="90000"/>
                  </a:schemeClr>
                </a:solidFill>
                <a:miter lim="800000"/>
                <a:headEnd/>
                <a:tailEnd/>
              </a:ln>
            </p:spPr>
          </p:pic>
          <p:pic>
            <p:nvPicPr>
              <p:cNvPr id="77" name="Picture 7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5002161"/>
                <a:ext cx="554360" cy="616726"/>
              </a:xfrm>
              <a:prstGeom prst="rect">
                <a:avLst/>
              </a:prstGeom>
              <a:noFill/>
              <a:ln w="9525">
                <a:solidFill>
                  <a:schemeClr val="bg2">
                    <a:lumMod val="90000"/>
                  </a:schemeClr>
                </a:solidFill>
                <a:miter lim="800000"/>
                <a:headEnd/>
                <a:tailEnd/>
              </a:ln>
            </p:spPr>
          </p:pic>
          <p:pic>
            <p:nvPicPr>
              <p:cNvPr id="78" name="Picture 7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5002161"/>
                <a:ext cx="554360" cy="616726"/>
              </a:xfrm>
              <a:prstGeom prst="rect">
                <a:avLst/>
              </a:prstGeom>
              <a:noFill/>
              <a:ln w="9525">
                <a:solidFill>
                  <a:schemeClr val="bg2">
                    <a:lumMod val="90000"/>
                  </a:schemeClr>
                </a:solidFill>
                <a:miter lim="800000"/>
                <a:headEnd/>
                <a:tailEnd/>
              </a:ln>
            </p:spPr>
          </p:pic>
          <p:pic>
            <p:nvPicPr>
              <p:cNvPr id="79" name="Picture 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5002161"/>
                <a:ext cx="554360" cy="616726"/>
              </a:xfrm>
              <a:prstGeom prst="rect">
                <a:avLst/>
              </a:prstGeom>
              <a:noFill/>
              <a:ln w="9525">
                <a:solidFill>
                  <a:schemeClr val="bg2">
                    <a:lumMod val="90000"/>
                  </a:schemeClr>
                </a:solidFill>
                <a:miter lim="800000"/>
                <a:headEnd/>
                <a:tailEnd/>
              </a:ln>
            </p:spPr>
          </p:pic>
          <p:pic>
            <p:nvPicPr>
              <p:cNvPr id="80" name="Picture 7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5002161"/>
                <a:ext cx="554360" cy="616726"/>
              </a:xfrm>
              <a:prstGeom prst="rect">
                <a:avLst/>
              </a:prstGeom>
              <a:noFill/>
              <a:ln w="9525">
                <a:solidFill>
                  <a:schemeClr val="bg2">
                    <a:lumMod val="90000"/>
                  </a:schemeClr>
                </a:solidFill>
                <a:miter lim="800000"/>
                <a:headEnd/>
                <a:tailEnd/>
              </a:ln>
            </p:spPr>
          </p:pic>
          <p:pic>
            <p:nvPicPr>
              <p:cNvPr id="81" name="Picture 8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5002161"/>
                <a:ext cx="554360" cy="616726"/>
              </a:xfrm>
              <a:prstGeom prst="rect">
                <a:avLst/>
              </a:prstGeom>
              <a:noFill/>
              <a:ln w="9525">
                <a:solidFill>
                  <a:schemeClr val="bg2">
                    <a:lumMod val="90000"/>
                  </a:schemeClr>
                </a:solidFill>
                <a:miter lim="800000"/>
                <a:headEnd/>
                <a:tailEnd/>
              </a:ln>
            </p:spPr>
          </p:pic>
          <p:pic>
            <p:nvPicPr>
              <p:cNvPr id="82" name="Picture 8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5002161"/>
                <a:ext cx="554360" cy="616726"/>
              </a:xfrm>
              <a:prstGeom prst="rect">
                <a:avLst/>
              </a:prstGeom>
              <a:noFill/>
              <a:ln w="9525">
                <a:solidFill>
                  <a:schemeClr val="bg2">
                    <a:lumMod val="90000"/>
                  </a:schemeClr>
                </a:solidFill>
                <a:miter lim="800000"/>
                <a:headEnd/>
                <a:tailEnd/>
              </a:ln>
            </p:spPr>
          </p:pic>
          <p:pic>
            <p:nvPicPr>
              <p:cNvPr id="83" name="Picture 8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5002161"/>
                <a:ext cx="554360" cy="616726"/>
              </a:xfrm>
              <a:prstGeom prst="rect">
                <a:avLst/>
              </a:prstGeom>
              <a:noFill/>
              <a:ln w="9525">
                <a:solidFill>
                  <a:schemeClr val="bg2">
                    <a:lumMod val="90000"/>
                  </a:schemeClr>
                </a:solidFill>
                <a:miter lim="800000"/>
                <a:headEnd/>
                <a:tailEnd/>
              </a:ln>
            </p:spPr>
          </p:pic>
          <p:pic>
            <p:nvPicPr>
              <p:cNvPr id="84" name="Picture 8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5002161"/>
                <a:ext cx="554360" cy="616726"/>
              </a:xfrm>
              <a:prstGeom prst="rect">
                <a:avLst/>
              </a:prstGeom>
              <a:noFill/>
              <a:ln w="9525">
                <a:solidFill>
                  <a:schemeClr val="bg2">
                    <a:lumMod val="90000"/>
                  </a:schemeClr>
                </a:solidFill>
                <a:miter lim="800000"/>
                <a:headEnd/>
                <a:tailEnd/>
              </a:ln>
            </p:spPr>
          </p:pic>
          <p:pic>
            <p:nvPicPr>
              <p:cNvPr id="85" name="Picture 8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5002161"/>
                <a:ext cx="554360" cy="616726"/>
              </a:xfrm>
              <a:prstGeom prst="rect">
                <a:avLst/>
              </a:prstGeom>
              <a:noFill/>
              <a:ln w="9525">
                <a:solidFill>
                  <a:schemeClr val="bg2">
                    <a:lumMod val="90000"/>
                  </a:schemeClr>
                </a:solidFill>
                <a:miter lim="800000"/>
                <a:headEnd/>
                <a:tailEnd/>
              </a:ln>
            </p:spPr>
          </p:pic>
          <p:pic>
            <p:nvPicPr>
              <p:cNvPr id="86" name="Picture 8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5002161"/>
                <a:ext cx="554360" cy="616726"/>
              </a:xfrm>
              <a:prstGeom prst="rect">
                <a:avLst/>
              </a:prstGeom>
              <a:noFill/>
              <a:ln w="9525">
                <a:solidFill>
                  <a:schemeClr val="bg2">
                    <a:lumMod val="90000"/>
                  </a:schemeClr>
                </a:solidFill>
                <a:miter lim="800000"/>
                <a:headEnd/>
                <a:tailEnd/>
              </a:ln>
            </p:spPr>
          </p:pic>
          <p:pic>
            <p:nvPicPr>
              <p:cNvPr id="87" name="Picture 8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5002161"/>
                <a:ext cx="554360" cy="616726"/>
              </a:xfrm>
              <a:prstGeom prst="rect">
                <a:avLst/>
              </a:prstGeom>
              <a:noFill/>
              <a:ln w="9525">
                <a:solidFill>
                  <a:schemeClr val="bg2">
                    <a:lumMod val="90000"/>
                  </a:schemeClr>
                </a:solidFill>
                <a:miter lim="800000"/>
                <a:headEnd/>
                <a:tailEnd/>
              </a:ln>
            </p:spPr>
          </p:pic>
        </p:grpSp>
        <p:sp>
          <p:nvSpPr>
            <p:cNvPr id="2" name="TextBox 1"/>
            <p:cNvSpPr txBox="1"/>
            <p:nvPr/>
          </p:nvSpPr>
          <p:spPr>
            <a:xfrm>
              <a:off x="3624008" y="2322199"/>
              <a:ext cx="1960793" cy="584775"/>
            </a:xfrm>
            <a:prstGeom prst="rect">
              <a:avLst/>
            </a:prstGeom>
            <a:solidFill>
              <a:schemeClr val="tx1">
                <a:lumMod val="75000"/>
              </a:schemeClr>
            </a:solidFill>
          </p:spPr>
          <p:txBody>
            <a:bodyPr wrap="none" rtlCol="0">
              <a:spAutoFit/>
            </a:bodyPr>
            <a:lstStyle/>
            <a:p>
              <a:r>
                <a:rPr lang="fi-FI" sz="3200" b="1" dirty="0">
                  <a:solidFill>
                    <a:schemeClr val="bg1"/>
                  </a:solidFill>
                </a:rPr>
                <a:t>600 litraa</a:t>
              </a:r>
            </a:p>
          </p:txBody>
        </p:sp>
      </p:grpSp>
      <p:sp>
        <p:nvSpPr>
          <p:cNvPr id="8" name="TextBox 7"/>
          <p:cNvSpPr txBox="1"/>
          <p:nvPr/>
        </p:nvSpPr>
        <p:spPr>
          <a:xfrm>
            <a:off x="468313" y="467961"/>
            <a:ext cx="7632079" cy="584775"/>
          </a:xfrm>
          <a:prstGeom prst="rect">
            <a:avLst/>
          </a:prstGeom>
          <a:noFill/>
        </p:spPr>
        <p:txBody>
          <a:bodyPr wrap="square" rtlCol="0">
            <a:spAutoFit/>
          </a:bodyPr>
          <a:lstStyle/>
          <a:p>
            <a:r>
              <a:rPr lang="fi-FI" sz="3200" b="1" dirty="0"/>
              <a:t>Esimerkki</a:t>
            </a:r>
          </a:p>
        </p:txBody>
      </p:sp>
      <p:sp>
        <p:nvSpPr>
          <p:cNvPr id="9" name="Date Placeholder 8">
            <a:extLst>
              <a:ext uri="{FF2B5EF4-FFF2-40B4-BE49-F238E27FC236}">
                <a16:creationId xmlns:a16="http://schemas.microsoft.com/office/drawing/2014/main" id="{F1FCB7A8-54FE-419D-B376-F2FEF5152F75}"/>
              </a:ext>
            </a:extLst>
          </p:cNvPr>
          <p:cNvSpPr>
            <a:spLocks noGrp="1"/>
          </p:cNvSpPr>
          <p:nvPr>
            <p:ph type="dt" sz="half" idx="2"/>
          </p:nvPr>
        </p:nvSpPr>
        <p:spPr/>
        <p:txBody>
          <a:bodyPr/>
          <a:lstStyle/>
          <a:p>
            <a:r>
              <a:rPr lang="fi-FI"/>
              <a:t>2019</a:t>
            </a:r>
            <a:endParaRPr lang="fi-FI" dirty="0"/>
          </a:p>
        </p:txBody>
      </p:sp>
      <p:sp>
        <p:nvSpPr>
          <p:cNvPr id="10" name="Footer Placeholder 9">
            <a:extLst>
              <a:ext uri="{FF2B5EF4-FFF2-40B4-BE49-F238E27FC236}">
                <a16:creationId xmlns:a16="http://schemas.microsoft.com/office/drawing/2014/main" id="{3E4C5588-BCB7-49B6-8388-C0C2FD3759F9}"/>
              </a:ext>
            </a:extLst>
          </p:cNvPr>
          <p:cNvSpPr>
            <a:spLocks noGrp="1"/>
          </p:cNvSpPr>
          <p:nvPr>
            <p:ph type="ftr" sz="quarter" idx="3"/>
          </p:nvPr>
        </p:nvSpPr>
        <p:spPr/>
        <p:txBody>
          <a:bodyPr/>
          <a:lstStyle/>
          <a:p>
            <a:r>
              <a:rPr lang="fi-FI"/>
              <a:t>Energiatehokas rakentaminen - Perusteet</a:t>
            </a:r>
            <a:endParaRPr lang="fi-FI" dirty="0"/>
          </a:p>
        </p:txBody>
      </p:sp>
      <p:sp>
        <p:nvSpPr>
          <p:cNvPr id="11" name="Slide Number Placeholder 10">
            <a:extLst>
              <a:ext uri="{FF2B5EF4-FFF2-40B4-BE49-F238E27FC236}">
                <a16:creationId xmlns:a16="http://schemas.microsoft.com/office/drawing/2014/main" id="{3CD468DE-1E6B-4525-B1F7-192FABA69682}"/>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7848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Tehtävä</a:t>
            </a:r>
          </a:p>
        </p:txBody>
      </p:sp>
      <p:sp>
        <p:nvSpPr>
          <p:cNvPr id="3" name="Content Placeholder 2"/>
          <p:cNvSpPr>
            <a:spLocks noGrp="1"/>
          </p:cNvSpPr>
          <p:nvPr>
            <p:ph idx="1"/>
          </p:nvPr>
        </p:nvSpPr>
        <p:spPr/>
        <p:txBody>
          <a:bodyPr/>
          <a:lstStyle/>
          <a:p>
            <a:pPr marL="0" indent="0">
              <a:buNone/>
            </a:pPr>
            <a:r>
              <a:rPr lang="fi-FI" b="1" dirty="0"/>
              <a:t>Paljonko yhdestä betonikuutiosta haihdutettava vesimäärä kuluttaa energiaa?</a:t>
            </a:r>
          </a:p>
          <a:p>
            <a:r>
              <a:rPr lang="fi-FI" dirty="0"/>
              <a:t>Haihdutettava vesimäärä = 80 litraa</a:t>
            </a:r>
          </a:p>
          <a:p>
            <a:r>
              <a:rPr lang="fi-FI" dirty="0"/>
              <a:t>Veden höyrystymislämpö = 2260 </a:t>
            </a:r>
            <a:r>
              <a:rPr lang="fi-FI" dirty="0" err="1"/>
              <a:t>kJ/kg</a:t>
            </a:r>
            <a:endParaRPr lang="fi-FI" dirty="0"/>
          </a:p>
          <a:p>
            <a:pPr marL="0" indent="0">
              <a:buNone/>
            </a:pPr>
            <a:r>
              <a:rPr lang="fi-FI" dirty="0"/>
              <a:t>80 kg x 2260 </a:t>
            </a:r>
            <a:r>
              <a:rPr lang="fi-FI" dirty="0" err="1"/>
              <a:t>kJ/kg</a:t>
            </a:r>
            <a:r>
              <a:rPr lang="fi-FI" dirty="0"/>
              <a:t> = 180800 </a:t>
            </a:r>
            <a:r>
              <a:rPr lang="fi-FI" dirty="0" err="1"/>
              <a:t>kJ</a:t>
            </a:r>
            <a:r>
              <a:rPr lang="fi-FI" dirty="0"/>
              <a:t> =180,8 MJ </a:t>
            </a:r>
          </a:p>
          <a:p>
            <a:pPr marL="0" indent="0">
              <a:buNone/>
            </a:pPr>
            <a:r>
              <a:rPr lang="fi-FI" dirty="0"/>
              <a:t>= 50 kWh </a:t>
            </a:r>
          </a:p>
          <a:p>
            <a:pPr marL="0" indent="0">
              <a:buNone/>
            </a:pPr>
            <a:endParaRPr lang="fi-FI" dirty="0"/>
          </a:p>
          <a:p>
            <a:pPr marL="0" indent="0">
              <a:buNone/>
            </a:pPr>
            <a:r>
              <a:rPr lang="fi-FI" dirty="0"/>
              <a:t>(0,12 €/kWh x 50 kWh = 6 €)</a:t>
            </a:r>
          </a:p>
          <a:p>
            <a:endParaRPr lang="fi-FI" dirty="0"/>
          </a:p>
          <a:p>
            <a:endParaRPr lang="fi-FI" dirty="0"/>
          </a:p>
        </p:txBody>
      </p:sp>
      <p:sp>
        <p:nvSpPr>
          <p:cNvPr id="4" name="Date Placeholder 3">
            <a:extLst>
              <a:ext uri="{FF2B5EF4-FFF2-40B4-BE49-F238E27FC236}">
                <a16:creationId xmlns:a16="http://schemas.microsoft.com/office/drawing/2014/main" id="{D21E63ED-5643-437D-BBC3-ED0FC6994C7A}"/>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D8AABDB4-DF4D-4559-B610-1AA71AB61518}"/>
              </a:ext>
            </a:extLst>
          </p:cNvPr>
          <p:cNvSpPr>
            <a:spLocks noGrp="1"/>
          </p:cNvSpPr>
          <p:nvPr>
            <p:ph type="ftr" sz="quarter" idx="3"/>
          </p:nvPr>
        </p:nvSpPr>
        <p:spPr/>
        <p:txBody>
          <a:body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19A1E661-C13D-4745-B071-1B35EA2A8ACE}"/>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299822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30426"/>
            <a:ext cx="7391310" cy="1152550"/>
          </a:xfrm>
        </p:spPr>
        <p:txBody>
          <a:bodyPr>
            <a:normAutofit fontScale="90000"/>
          </a:bodyPr>
          <a:lstStyle/>
          <a:p>
            <a:r>
              <a:rPr lang="fi-FI" dirty="0"/>
              <a:t>Rakenteen kosteuskäyttäytyminen</a:t>
            </a:r>
            <a:br>
              <a:rPr lang="fi-FI" dirty="0"/>
            </a:br>
            <a:r>
              <a:rPr lang="fi-FI" dirty="0"/>
              <a:t>ilman höyrynsulkua</a:t>
            </a:r>
          </a:p>
        </p:txBody>
      </p:sp>
      <p:grpSp>
        <p:nvGrpSpPr>
          <p:cNvPr id="940" name="Group 939"/>
          <p:cNvGrpSpPr/>
          <p:nvPr/>
        </p:nvGrpSpPr>
        <p:grpSpPr>
          <a:xfrm>
            <a:off x="4106856" y="6165304"/>
            <a:ext cx="126014" cy="190332"/>
            <a:chOff x="7596336" y="2172928"/>
            <a:chExt cx="360040" cy="773543"/>
          </a:xfrm>
        </p:grpSpPr>
        <p:sp>
          <p:nvSpPr>
            <p:cNvPr id="45" name="Oval 44"/>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Isosceles Triangle 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4" name="Group 3">
            <a:extLst>
              <a:ext uri="{FF2B5EF4-FFF2-40B4-BE49-F238E27FC236}">
                <a16:creationId xmlns:a16="http://schemas.microsoft.com/office/drawing/2014/main" id="{6FACBFBC-B6AB-4E33-B40E-DD8478EBA7E2}"/>
              </a:ext>
            </a:extLst>
          </p:cNvPr>
          <p:cNvGrpSpPr/>
          <p:nvPr/>
        </p:nvGrpSpPr>
        <p:grpSpPr>
          <a:xfrm>
            <a:off x="2123728" y="1592016"/>
            <a:ext cx="5118854" cy="4475588"/>
            <a:chOff x="2123728" y="1592016"/>
            <a:chExt cx="5118854" cy="4475588"/>
          </a:xfrm>
        </p:grpSpPr>
        <p:grpSp>
          <p:nvGrpSpPr>
            <p:cNvPr id="38" name="Group 37"/>
            <p:cNvGrpSpPr/>
            <p:nvPr/>
          </p:nvGrpSpPr>
          <p:grpSpPr>
            <a:xfrm>
              <a:off x="3303726" y="1825628"/>
              <a:ext cx="1800200" cy="4016852"/>
              <a:chOff x="2555776" y="1724127"/>
              <a:chExt cx="1800200" cy="401685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4"/>
              <a:stretch/>
            </p:blipFill>
            <p:spPr bwMode="auto">
              <a:xfrm flipH="1">
                <a:off x="2555776" y="1724127"/>
                <a:ext cx="1800200" cy="401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4" name="Straight Connector 753"/>
              <p:cNvCxnSpPr/>
              <p:nvPr/>
            </p:nvCxnSpPr>
            <p:spPr>
              <a:xfrm>
                <a:off x="3059832" y="1756312"/>
                <a:ext cx="0" cy="39846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347514"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6306478"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6306478"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6306478"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6306478"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6306478"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6306478"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6306478"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6306478"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6306478"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6306478"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6306478"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6306478"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6306478"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p:cNvSpPr/>
            <p:nvPr/>
          </p:nvSpPr>
          <p:spPr>
            <a:xfrm>
              <a:off x="5298365" y="1592016"/>
              <a:ext cx="1296144"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1" name="Group 40"/>
            <p:cNvGrpSpPr/>
            <p:nvPr/>
          </p:nvGrpSpPr>
          <p:grpSpPr>
            <a:xfrm>
              <a:off x="3210134" y="2017824"/>
              <a:ext cx="1916651" cy="3414214"/>
              <a:chOff x="2627784" y="2017824"/>
              <a:chExt cx="1700627" cy="3414214"/>
            </a:xfrm>
          </p:grpSpPr>
          <p:sp>
            <p:nvSpPr>
              <p:cNvPr id="675" name="Oval 674"/>
              <p:cNvSpPr/>
              <p:nvPr/>
            </p:nvSpPr>
            <p:spPr>
              <a:xfrm>
                <a:off x="4013329" y="2023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013329" y="2327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013329" y="2632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013329" y="2937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013329" y="3242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013329" y="35470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013329" y="38518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013329" y="41566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013329" y="44614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013329" y="47662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013329" y="50710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013329" y="5375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3725297" y="2026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3725297" y="2331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3725297" y="2636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3725297" y="2940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3725297" y="3245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3725297" y="35505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3725297" y="38553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3725297" y="41601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3725297" y="44649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3725297" y="47697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3725297" y="50745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3725297" y="5379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365257" y="2026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365257" y="2331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365257" y="2636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365257" y="2940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365257" y="3245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365257" y="3550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365257" y="3855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365257" y="4160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365257" y="4464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365257" y="4769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365257" y="5074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365257" y="5379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077225" y="20300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077225" y="23348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077225" y="26396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077225" y="29444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077225" y="32492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077225" y="35540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077225" y="38588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077225" y="41636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077225" y="44683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077225" y="47731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077225" y="50779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077225" y="53827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2789193" y="20335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2789193" y="23383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2789193" y="26431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2789193" y="29479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2789193" y="32527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2789193" y="35575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2789193" y="38623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2789193" y="41671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2789193" y="44719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2789193" y="47767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2789193" y="50815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2789193" y="53863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2627784" y="20323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2627784" y="23371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2627784" y="26419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2627784" y="29467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2627784" y="32515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2627784" y="35563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2627784" y="38611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2627784" y="41659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2627784" y="44707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2627784" y="47755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2627784" y="50803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2627784" y="53851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5" name="Oval 924"/>
              <p:cNvSpPr/>
              <p:nvPr/>
            </p:nvSpPr>
            <p:spPr>
              <a:xfrm>
                <a:off x="4282692" y="2017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6" name="Oval 925"/>
              <p:cNvSpPr/>
              <p:nvPr/>
            </p:nvSpPr>
            <p:spPr>
              <a:xfrm>
                <a:off x="4282692" y="2322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7" name="Oval 926"/>
              <p:cNvSpPr/>
              <p:nvPr/>
            </p:nvSpPr>
            <p:spPr>
              <a:xfrm>
                <a:off x="4282692" y="2627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8" name="Oval 927"/>
              <p:cNvSpPr/>
              <p:nvPr/>
            </p:nvSpPr>
            <p:spPr>
              <a:xfrm>
                <a:off x="4282692" y="2932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9" name="Oval 928"/>
              <p:cNvSpPr/>
              <p:nvPr/>
            </p:nvSpPr>
            <p:spPr>
              <a:xfrm>
                <a:off x="4282692" y="3237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0" name="Oval 929"/>
              <p:cNvSpPr/>
              <p:nvPr/>
            </p:nvSpPr>
            <p:spPr>
              <a:xfrm>
                <a:off x="4282692" y="3541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1" name="Oval 930"/>
              <p:cNvSpPr/>
              <p:nvPr/>
            </p:nvSpPr>
            <p:spPr>
              <a:xfrm>
                <a:off x="4282692" y="3846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2" name="Oval 931"/>
              <p:cNvSpPr/>
              <p:nvPr/>
            </p:nvSpPr>
            <p:spPr>
              <a:xfrm>
                <a:off x="4282692" y="4151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3" name="Oval 932"/>
              <p:cNvSpPr/>
              <p:nvPr/>
            </p:nvSpPr>
            <p:spPr>
              <a:xfrm>
                <a:off x="4282692" y="4456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4" name="Oval 933"/>
              <p:cNvSpPr/>
              <p:nvPr/>
            </p:nvSpPr>
            <p:spPr>
              <a:xfrm>
                <a:off x="4282692" y="4761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5" name="Oval 934"/>
              <p:cNvSpPr/>
              <p:nvPr/>
            </p:nvSpPr>
            <p:spPr>
              <a:xfrm>
                <a:off x="4282692" y="5065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6" name="Oval 935"/>
              <p:cNvSpPr/>
              <p:nvPr/>
            </p:nvSpPr>
            <p:spPr>
              <a:xfrm>
                <a:off x="4282692" y="5370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2" name="Rectangle 41"/>
            <p:cNvSpPr/>
            <p:nvPr/>
          </p:nvSpPr>
          <p:spPr>
            <a:xfrm>
              <a:off x="3210134" y="1890930"/>
              <a:ext cx="288032"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Group 11"/>
            <p:cNvGrpSpPr/>
            <p:nvPr/>
          </p:nvGrpSpPr>
          <p:grpSpPr>
            <a:xfrm>
              <a:off x="2123728" y="1882115"/>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7" name="Rectangle 936"/>
            <p:cNvSpPr/>
            <p:nvPr/>
          </p:nvSpPr>
          <p:spPr>
            <a:xfrm>
              <a:off x="5010334" y="2009716"/>
              <a:ext cx="792088"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55" name="Group 754"/>
            <p:cNvGrpSpPr/>
            <p:nvPr/>
          </p:nvGrpSpPr>
          <p:grpSpPr>
            <a:xfrm>
              <a:off x="5091290" y="2005692"/>
              <a:ext cx="2151292"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8" name="TextBox 937"/>
            <p:cNvSpPr txBox="1"/>
            <p:nvPr/>
          </p:nvSpPr>
          <p:spPr>
            <a:xfrm>
              <a:off x="2486449" y="2918793"/>
              <a:ext cx="674361" cy="1446550"/>
            </a:xfrm>
            <a:prstGeom prst="rect">
              <a:avLst/>
            </a:prstGeom>
            <a:noFill/>
          </p:spPr>
          <p:txBody>
            <a:bodyPr wrap="square" rtlCol="0">
              <a:spAutoFit/>
            </a:bodyPr>
            <a:lstStyle/>
            <a:p>
              <a:r>
                <a:rPr lang="fi-FI" sz="8800" dirty="0"/>
                <a:t>+</a:t>
              </a:r>
            </a:p>
          </p:txBody>
        </p:sp>
        <p:sp>
          <p:nvSpPr>
            <p:cNvPr id="939" name="TextBox 938"/>
            <p:cNvSpPr txBox="1"/>
            <p:nvPr/>
          </p:nvSpPr>
          <p:spPr>
            <a:xfrm>
              <a:off x="5465241" y="2835934"/>
              <a:ext cx="674361" cy="1446550"/>
            </a:xfrm>
            <a:prstGeom prst="rect">
              <a:avLst/>
            </a:prstGeom>
            <a:noFill/>
          </p:spPr>
          <p:txBody>
            <a:bodyPr wrap="square" rtlCol="0">
              <a:spAutoFit/>
            </a:bodyPr>
            <a:lstStyle/>
            <a:p>
              <a:r>
                <a:rPr lang="fi-FI" sz="8800" dirty="0"/>
                <a:t>-</a:t>
              </a:r>
            </a:p>
          </p:txBody>
        </p:sp>
        <p:grpSp>
          <p:nvGrpSpPr>
            <p:cNvPr id="942" name="Group 941"/>
            <p:cNvGrpSpPr/>
            <p:nvPr/>
          </p:nvGrpSpPr>
          <p:grpSpPr>
            <a:xfrm>
              <a:off x="4905230" y="5877272"/>
              <a:ext cx="126014" cy="190332"/>
              <a:chOff x="7596336" y="2172928"/>
              <a:chExt cx="360040" cy="773543"/>
            </a:xfrm>
          </p:grpSpPr>
          <p:sp>
            <p:nvSpPr>
              <p:cNvPr id="943" name="Oval 942"/>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4" name="Isosceles Triangle 943"/>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945" name="Group 944"/>
          <p:cNvGrpSpPr/>
          <p:nvPr/>
        </p:nvGrpSpPr>
        <p:grpSpPr>
          <a:xfrm>
            <a:off x="4106856" y="6449970"/>
            <a:ext cx="126014" cy="190332"/>
            <a:chOff x="7596336" y="2172928"/>
            <a:chExt cx="360040" cy="773543"/>
          </a:xfrm>
        </p:grpSpPr>
        <p:sp>
          <p:nvSpPr>
            <p:cNvPr id="946" name="Oval 945"/>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7" name="Isosceles Triangle 9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41" name="Rectangle 940"/>
          <p:cNvSpPr/>
          <p:nvPr/>
        </p:nvSpPr>
        <p:spPr>
          <a:xfrm>
            <a:off x="3779912" y="5840488"/>
            <a:ext cx="848686" cy="9008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Date Placeholder 4">
            <a:extLst>
              <a:ext uri="{FF2B5EF4-FFF2-40B4-BE49-F238E27FC236}">
                <a16:creationId xmlns:a16="http://schemas.microsoft.com/office/drawing/2014/main" id="{D62297D7-E806-4F02-9D50-AD10A061E454}"/>
              </a:ext>
            </a:extLst>
          </p:cNvPr>
          <p:cNvSpPr>
            <a:spLocks noGrp="1"/>
          </p:cNvSpPr>
          <p:nvPr>
            <p:ph type="dt" sz="half" idx="2"/>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2A2165EF-CABE-4D2A-ABE5-AFABD5ED31EC}"/>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55D3868B-D0A9-4682-8713-1959989314A3}"/>
              </a:ext>
            </a:extLst>
          </p:cNvPr>
          <p:cNvSpPr>
            <a:spLocks noGrp="1"/>
          </p:cNvSpPr>
          <p:nvPr>
            <p:ph type="sldNum" sz="quarter" idx="4"/>
          </p:nvPr>
        </p:nvSpPr>
        <p:spPr/>
        <p:txBody>
          <a:bodyPr/>
          <a:lstStyle/>
          <a:p>
            <a:fld id="{0168ACF4-E7A5-495E-8C31-8E9E3D5B0BFC}" type="slidenum">
              <a:rPr lang="fi-FI" smtClean="0"/>
              <a:pPr/>
              <a:t>17</a:t>
            </a:fld>
            <a:endParaRPr lang="fi-FI" dirty="0"/>
          </a:p>
        </p:txBody>
      </p:sp>
    </p:spTree>
    <p:extLst>
      <p:ext uri="{BB962C8B-B14F-4D97-AF65-F5344CB8AC3E}">
        <p14:creationId xmlns:p14="http://schemas.microsoft.com/office/powerpoint/2010/main" val="20146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400"/>
                                  </p:stCondLst>
                                  <p:childTnLst>
                                    <p:animEffect transition="out" filter="fade">
                                      <p:cBhvr>
                                        <p:cTn id="6" dur="500" tmFilter="0, 0; .2, .5; .8, .5; 1, 0"/>
                                        <p:tgtEl>
                                          <p:spTgt spid="940"/>
                                        </p:tgtEl>
                                      </p:cBhvr>
                                    </p:animEffect>
                                    <p:animScale>
                                      <p:cBhvr>
                                        <p:cTn id="7" dur="250" autoRev="1" fill="hold"/>
                                        <p:tgtEl>
                                          <p:spTgt spid="940"/>
                                        </p:tgtEl>
                                      </p:cBhvr>
                                      <p:by x="105000" y="105000"/>
                                    </p:animScale>
                                  </p:childTnLst>
                                </p:cTn>
                              </p:par>
                            </p:childTnLst>
                          </p:cTn>
                        </p:par>
                        <p:par>
                          <p:cTn id="8" fill="hold">
                            <p:stCondLst>
                              <p:cond delay="9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945"/>
                                        </p:tgtEl>
                                      </p:cBhvr>
                                    </p:animEffect>
                                    <p:animScale>
                                      <p:cBhvr>
                                        <p:cTn id="11" dur="250" autoRev="1" fill="hold"/>
                                        <p:tgtEl>
                                          <p:spTgt spid="945"/>
                                        </p:tgtEl>
                                      </p:cBhvr>
                                      <p:by x="105000" y="105000"/>
                                    </p:animScale>
                                  </p:childTnLst>
                                </p:cTn>
                              </p:par>
                            </p:childTnLst>
                          </p:cTn>
                        </p:par>
                        <p:par>
                          <p:cTn id="12" fill="hold">
                            <p:stCondLst>
                              <p:cond delay="1400"/>
                            </p:stCondLst>
                            <p:childTnLst>
                              <p:par>
                                <p:cTn id="13" presetID="2" presetClass="exit" presetSubtype="4" fill="hold" grpId="0" nodeType="afterEffect">
                                  <p:stCondLst>
                                    <p:cond delay="0"/>
                                  </p:stCondLst>
                                  <p:childTnLst>
                                    <p:anim calcmode="lin" valueType="num">
                                      <p:cBhvr additive="base">
                                        <p:cTn id="14" dur="5000"/>
                                        <p:tgtEl>
                                          <p:spTgt spid="941"/>
                                        </p:tgtEl>
                                        <p:attrNameLst>
                                          <p:attrName>ppt_x</p:attrName>
                                        </p:attrNameLst>
                                      </p:cBhvr>
                                      <p:tavLst>
                                        <p:tav tm="0">
                                          <p:val>
                                            <p:strVal val="ppt_x"/>
                                          </p:val>
                                        </p:tav>
                                        <p:tav tm="100000">
                                          <p:val>
                                            <p:strVal val="ppt_x"/>
                                          </p:val>
                                        </p:tav>
                                      </p:tavLst>
                                    </p:anim>
                                    <p:anim calcmode="lin" valueType="num">
                                      <p:cBhvr additive="base">
                                        <p:cTn id="15" dur="5000"/>
                                        <p:tgtEl>
                                          <p:spTgt spid="941"/>
                                        </p:tgtEl>
                                        <p:attrNameLst>
                                          <p:attrName>ppt_y</p:attrName>
                                        </p:attrNameLst>
                                      </p:cBhvr>
                                      <p:tavLst>
                                        <p:tav tm="0">
                                          <p:val>
                                            <p:strVal val="ppt_y"/>
                                          </p:val>
                                        </p:tav>
                                        <p:tav tm="100000">
                                          <p:val>
                                            <p:strVal val="1+ppt_h/2"/>
                                          </p:val>
                                        </p:tav>
                                      </p:tavLst>
                                    </p:anim>
                                    <p:set>
                                      <p:cBhvr>
                                        <p:cTn id="16" dur="1" fill="hold">
                                          <p:stCondLst>
                                            <p:cond delay="4999"/>
                                          </p:stCondLst>
                                        </p:cTn>
                                        <p:tgtEl>
                                          <p:spTgt spid="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15357"/>
            <a:ext cx="7185992" cy="1152550"/>
          </a:xfrm>
        </p:spPr>
        <p:txBody>
          <a:bodyPr>
            <a:normAutofit fontScale="90000"/>
          </a:bodyPr>
          <a:lstStyle/>
          <a:p>
            <a:r>
              <a:rPr lang="fi-FI" dirty="0"/>
              <a:t>Rakenteen kosteuskäyttäytyminen</a:t>
            </a:r>
            <a:br>
              <a:rPr lang="fi-FI" dirty="0"/>
            </a:br>
            <a:r>
              <a:rPr lang="fi-FI" dirty="0"/>
              <a:t>höyrynsulku asennettuna</a:t>
            </a:r>
          </a:p>
        </p:txBody>
      </p:sp>
      <p:grpSp>
        <p:nvGrpSpPr>
          <p:cNvPr id="10" name="Group 9">
            <a:extLst>
              <a:ext uri="{FF2B5EF4-FFF2-40B4-BE49-F238E27FC236}">
                <a16:creationId xmlns:a16="http://schemas.microsoft.com/office/drawing/2014/main" id="{C29048E7-6C73-44AA-B76E-981A80A64C69}"/>
              </a:ext>
            </a:extLst>
          </p:cNvPr>
          <p:cNvGrpSpPr/>
          <p:nvPr/>
        </p:nvGrpSpPr>
        <p:grpSpPr>
          <a:xfrm>
            <a:off x="2123640" y="1700808"/>
            <a:ext cx="4896719" cy="4248472"/>
            <a:chOff x="1665216" y="1551139"/>
            <a:chExt cx="4896719" cy="424847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4"/>
            <a:stretch/>
          </p:blipFill>
          <p:spPr bwMode="auto">
            <a:xfrm flipH="1">
              <a:off x="2555776" y="1782759"/>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665216" y="1899358"/>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1" name="Group 10"/>
            <p:cNvGrpSpPr/>
            <p:nvPr/>
          </p:nvGrpSpPr>
          <p:grpSpPr>
            <a:xfrm>
              <a:off x="4549140"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5508104"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5508104"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5508104"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5508104"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5508104"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5508104"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5508104"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5508104"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5508104"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5508104"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5508104"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5508104"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5508104"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 name="Group 7"/>
            <p:cNvGrpSpPr/>
            <p:nvPr/>
          </p:nvGrpSpPr>
          <p:grpSpPr>
            <a:xfrm>
              <a:off x="3058436" y="2014823"/>
              <a:ext cx="1415267" cy="3416067"/>
              <a:chOff x="3131840" y="2009564"/>
              <a:chExt cx="1845919" cy="3416067"/>
            </a:xfrm>
          </p:grpSpPr>
          <p:sp>
            <p:nvSpPr>
              <p:cNvPr id="662" name="Oval 661"/>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3" name="Oval 662"/>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4" name="Oval 663"/>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5" name="Oval 664"/>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6" name="Oval 665"/>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7" name="Oval 666"/>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8" name="Oval 667"/>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9" name="Oval 668"/>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0" name="Oval 669"/>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1" name="Oval 670"/>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2" name="Oval 671"/>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3" name="Oval 672"/>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5" name="Oval 674"/>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 name="Rectangle 8"/>
            <p:cNvSpPr/>
            <p:nvPr/>
          </p:nvSpPr>
          <p:spPr>
            <a:xfrm>
              <a:off x="4477132" y="1551139"/>
              <a:ext cx="1296144"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55" name="Group 754"/>
            <p:cNvGrpSpPr/>
            <p:nvPr/>
          </p:nvGrpSpPr>
          <p:grpSpPr>
            <a:xfrm>
              <a:off x="4716016" y="1982448"/>
              <a:ext cx="1845919"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TextBox 6"/>
            <p:cNvSpPr txBox="1"/>
            <p:nvPr/>
          </p:nvSpPr>
          <p:spPr>
            <a:xfrm>
              <a:off x="1688075" y="2918793"/>
              <a:ext cx="674361" cy="1446550"/>
            </a:xfrm>
            <a:prstGeom prst="rect">
              <a:avLst/>
            </a:prstGeom>
            <a:noFill/>
          </p:spPr>
          <p:txBody>
            <a:bodyPr wrap="square" rtlCol="0">
              <a:spAutoFit/>
            </a:bodyPr>
            <a:lstStyle/>
            <a:p>
              <a:r>
                <a:rPr lang="fi-FI" sz="8800" dirty="0"/>
                <a:t>+</a:t>
              </a:r>
            </a:p>
          </p:txBody>
        </p:sp>
        <p:sp>
          <p:nvSpPr>
            <p:cNvPr id="500" name="TextBox 499"/>
            <p:cNvSpPr txBox="1"/>
            <p:nvPr/>
          </p:nvSpPr>
          <p:spPr>
            <a:xfrm>
              <a:off x="4666867" y="2835934"/>
              <a:ext cx="674361" cy="1446550"/>
            </a:xfrm>
            <a:prstGeom prst="rect">
              <a:avLst/>
            </a:prstGeom>
            <a:noFill/>
          </p:spPr>
          <p:txBody>
            <a:bodyPr wrap="square" rtlCol="0">
              <a:spAutoFit/>
            </a:bodyPr>
            <a:lstStyle/>
            <a:p>
              <a:r>
                <a:rPr lang="fi-FI" sz="8800" dirty="0"/>
                <a:t>-</a:t>
              </a:r>
            </a:p>
          </p:txBody>
        </p:sp>
      </p:grpSp>
      <p:sp>
        <p:nvSpPr>
          <p:cNvPr id="4" name="Date Placeholder 3">
            <a:extLst>
              <a:ext uri="{FF2B5EF4-FFF2-40B4-BE49-F238E27FC236}">
                <a16:creationId xmlns:a16="http://schemas.microsoft.com/office/drawing/2014/main" id="{5C4E97D0-3C03-4F17-A155-447EBF4DBD46}"/>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DB5847BD-7B8D-4D6F-B49F-974F24911A8B}"/>
              </a:ext>
            </a:extLst>
          </p:cNvPr>
          <p:cNvSpPr>
            <a:spLocks noGrp="1"/>
          </p:cNvSpPr>
          <p:nvPr>
            <p:ph type="ftr" sz="quarter" idx="3"/>
          </p:nvPr>
        </p:nvSpPr>
        <p:spPr/>
        <p:txBody>
          <a:body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2E258F8B-8D7D-4E22-B775-18214F8BDF11}"/>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51522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Kosteuden eristys</a:t>
            </a:r>
          </a:p>
        </p:txBody>
      </p:sp>
      <p:sp>
        <p:nvSpPr>
          <p:cNvPr id="4" name="Content Placeholder 3"/>
          <p:cNvSpPr>
            <a:spLocks noGrp="1"/>
          </p:cNvSpPr>
          <p:nvPr>
            <p:ph sz="quarter" idx="12"/>
          </p:nvPr>
        </p:nvSpPr>
        <p:spPr>
          <a:xfrm>
            <a:off x="3923928" y="1196752"/>
            <a:ext cx="4751760" cy="4485878"/>
          </a:xfrm>
        </p:spPr>
        <p:txBody>
          <a:bodyPr/>
          <a:lstStyle/>
          <a:p>
            <a:pPr marL="0" indent="0">
              <a:buNone/>
            </a:pPr>
            <a:r>
              <a:rPr lang="fi-FI" b="1" dirty="0"/>
              <a:t>Pohdinta: </a:t>
            </a:r>
          </a:p>
          <a:p>
            <a:r>
              <a:rPr lang="fi-FI" dirty="0"/>
              <a:t>Kuinka höyrynsulku tehdään rakennuksen kulmissa?</a:t>
            </a:r>
          </a:p>
          <a:p>
            <a:r>
              <a:rPr lang="fi-FI" dirty="0"/>
              <a:t>Piirrä vaakaleikkaus.</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24"/>
          <a:stretch/>
        </p:blipFill>
        <p:spPr bwMode="auto">
          <a:xfrm rot="10800000" flipH="1">
            <a:off x="971600" y="1367433"/>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2736008" y="2911911"/>
            <a:ext cx="453970" cy="646331"/>
          </a:xfrm>
          <a:prstGeom prst="rect">
            <a:avLst/>
          </a:prstGeom>
          <a:noFill/>
        </p:spPr>
        <p:txBody>
          <a:bodyPr wrap="none" rtlCol="0">
            <a:spAutoFit/>
          </a:bodyPr>
          <a:lstStyle/>
          <a:p>
            <a:r>
              <a:rPr lang="fi-FI" sz="3600" dirty="0"/>
              <a:t>+</a:t>
            </a:r>
          </a:p>
        </p:txBody>
      </p:sp>
      <p:sp>
        <p:nvSpPr>
          <p:cNvPr id="8" name="Tekstiruutu 7"/>
          <p:cNvSpPr txBox="1"/>
          <p:nvPr/>
        </p:nvSpPr>
        <p:spPr>
          <a:xfrm>
            <a:off x="395536" y="2911910"/>
            <a:ext cx="338554" cy="646331"/>
          </a:xfrm>
          <a:prstGeom prst="rect">
            <a:avLst/>
          </a:prstGeom>
          <a:noFill/>
        </p:spPr>
        <p:txBody>
          <a:bodyPr wrap="none" rtlCol="0">
            <a:spAutoFit/>
          </a:bodyPr>
          <a:lstStyle/>
          <a:p>
            <a:r>
              <a:rPr lang="fi-FI" sz="3600" dirty="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558241"/>
            <a:ext cx="2965499" cy="260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a:extLst>
              <a:ext uri="{FF2B5EF4-FFF2-40B4-BE49-F238E27FC236}">
                <a16:creationId xmlns:a16="http://schemas.microsoft.com/office/drawing/2014/main" id="{435DA371-68C3-4ABF-A71A-E82D348D10E8}"/>
              </a:ext>
            </a:extLst>
          </p:cNvPr>
          <p:cNvSpPr>
            <a:spLocks noGrp="1"/>
          </p:cNvSpPr>
          <p:nvPr>
            <p:ph type="dt" sz="half" idx="2"/>
          </p:nvPr>
        </p:nvSpPr>
        <p:spPr/>
        <p:txBody>
          <a:bodyPr/>
          <a:lstStyle/>
          <a:p>
            <a:r>
              <a:rPr lang="fi-FI"/>
              <a:t>2019</a:t>
            </a:r>
            <a:endParaRPr lang="fi-FI" dirty="0"/>
          </a:p>
        </p:txBody>
      </p:sp>
      <p:sp>
        <p:nvSpPr>
          <p:cNvPr id="7" name="Footer Placeholder 6">
            <a:extLst>
              <a:ext uri="{FF2B5EF4-FFF2-40B4-BE49-F238E27FC236}">
                <a16:creationId xmlns:a16="http://schemas.microsoft.com/office/drawing/2014/main" id="{F5FB8F2D-6531-4BE7-B24C-734A44E8EB8E}"/>
              </a:ext>
            </a:extLst>
          </p:cNvPr>
          <p:cNvSpPr>
            <a:spLocks noGrp="1"/>
          </p:cNvSpPr>
          <p:nvPr>
            <p:ph type="ftr" sz="quarter" idx="3"/>
          </p:nvPr>
        </p:nvSpPr>
        <p:spPr/>
        <p:txBody>
          <a:bodyPr/>
          <a:lstStyle/>
          <a:p>
            <a:r>
              <a:rPr lang="fi-FI"/>
              <a:t>Energiatehokas rakentaminen - Perusteet</a:t>
            </a:r>
            <a:endParaRPr lang="fi-FI" dirty="0"/>
          </a:p>
        </p:txBody>
      </p:sp>
      <p:sp>
        <p:nvSpPr>
          <p:cNvPr id="9" name="Slide Number Placeholder 8">
            <a:extLst>
              <a:ext uri="{FF2B5EF4-FFF2-40B4-BE49-F238E27FC236}">
                <a16:creationId xmlns:a16="http://schemas.microsoft.com/office/drawing/2014/main" id="{0064C59C-8F96-4710-B3A7-2C249D394C69}"/>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2418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Rakennustyömaan energia ja kosteus</a:t>
            </a:r>
          </a:p>
        </p:txBody>
      </p:sp>
      <p:sp>
        <p:nvSpPr>
          <p:cNvPr id="5" name="Content Placeholder 4">
            <a:extLst>
              <a:ext uri="{FF2B5EF4-FFF2-40B4-BE49-F238E27FC236}">
                <a16:creationId xmlns:a16="http://schemas.microsoft.com/office/drawing/2014/main" id="{F4CA642A-9CAB-47F9-8669-A5B8E4FCE9BD}"/>
              </a:ext>
            </a:extLst>
          </p:cNvPr>
          <p:cNvSpPr>
            <a:spLocks noGrp="1"/>
          </p:cNvSpPr>
          <p:nvPr>
            <p:ph sz="half" idx="2"/>
          </p:nvPr>
        </p:nvSpPr>
        <p:spPr/>
        <p:txBody>
          <a:bodyPr/>
          <a:lstStyle/>
          <a:p>
            <a:pPr marL="457200" indent="-457200">
              <a:buFont typeface="Arial" panose="020B0604020202020204" pitchFamily="34" charset="0"/>
              <a:buChar char="•"/>
            </a:pPr>
            <a:r>
              <a:rPr lang="fi-FI" dirty="0"/>
              <a:t>Johdanto</a:t>
            </a:r>
          </a:p>
          <a:p>
            <a:pPr marL="457200" indent="-457200">
              <a:buFont typeface="Arial" panose="020B0604020202020204" pitchFamily="34" charset="0"/>
              <a:buChar char="•"/>
            </a:pPr>
            <a:r>
              <a:rPr lang="fi-FI" dirty="0"/>
              <a:t>Lämmön siirtyminen</a:t>
            </a:r>
          </a:p>
          <a:p>
            <a:pPr marL="457200" indent="-457200">
              <a:buFont typeface="Arial" panose="020B0604020202020204" pitchFamily="34" charset="0"/>
              <a:buChar char="•"/>
            </a:pPr>
            <a:r>
              <a:rPr lang="fi-FI" dirty="0"/>
              <a:t>Ilmankosteus, kastepiste</a:t>
            </a:r>
          </a:p>
          <a:p>
            <a:pPr marL="457200" indent="-457200">
              <a:buFont typeface="Arial" panose="020B0604020202020204" pitchFamily="34" charset="0"/>
              <a:buChar char="•"/>
            </a:pPr>
            <a:r>
              <a:rPr lang="fi-FI" dirty="0"/>
              <a:t>Lämmön ja kosteuden riippuvuuksia</a:t>
            </a:r>
          </a:p>
          <a:p>
            <a:endParaRPr lang="fi-FI" dirty="0"/>
          </a:p>
          <a:p>
            <a:endParaRPr lang="fi-FI" dirty="0"/>
          </a:p>
        </p:txBody>
      </p:sp>
      <p:sp>
        <p:nvSpPr>
          <p:cNvPr id="6" name="Date Placeholder 5">
            <a:extLst>
              <a:ext uri="{FF2B5EF4-FFF2-40B4-BE49-F238E27FC236}">
                <a16:creationId xmlns:a16="http://schemas.microsoft.com/office/drawing/2014/main" id="{4E6C2E0B-CA28-4B23-BEF0-3184BB62A888}"/>
              </a:ext>
            </a:extLst>
          </p:cNvPr>
          <p:cNvSpPr>
            <a:spLocks noGrp="1"/>
          </p:cNvSpPr>
          <p:nvPr>
            <p:ph type="dt" sz="half" idx="10"/>
          </p:nvPr>
        </p:nvSpPr>
        <p:spPr/>
        <p:txBody>
          <a:bodyPr/>
          <a:lstStyle/>
          <a:p>
            <a:r>
              <a:rPr lang="fi-FI"/>
              <a:t>2019</a:t>
            </a:r>
            <a:endParaRPr lang="fi-FI" dirty="0"/>
          </a:p>
        </p:txBody>
      </p:sp>
      <p:sp>
        <p:nvSpPr>
          <p:cNvPr id="7" name="Footer Placeholder 6">
            <a:extLst>
              <a:ext uri="{FF2B5EF4-FFF2-40B4-BE49-F238E27FC236}">
                <a16:creationId xmlns:a16="http://schemas.microsoft.com/office/drawing/2014/main" id="{DDE6E515-37A3-468D-9520-7F6DCB576222}"/>
              </a:ext>
            </a:extLst>
          </p:cNvPr>
          <p:cNvSpPr>
            <a:spLocks noGrp="1"/>
          </p:cNvSpPr>
          <p:nvPr>
            <p:ph type="ftr" sz="quarter" idx="3"/>
          </p:nvPr>
        </p:nvSpPr>
        <p:spPr/>
        <p:txBody>
          <a:bodyPr/>
          <a:lstStyle/>
          <a:p>
            <a:r>
              <a:rPr lang="fi-FI"/>
              <a:t>Energiatehokas rakentaminen - Perusteet</a:t>
            </a:r>
            <a:endParaRPr lang="fi-FI" dirty="0"/>
          </a:p>
        </p:txBody>
      </p:sp>
      <p:sp>
        <p:nvSpPr>
          <p:cNvPr id="8" name="Slide Number Placeholder 7">
            <a:extLst>
              <a:ext uri="{FF2B5EF4-FFF2-40B4-BE49-F238E27FC236}">
                <a16:creationId xmlns:a16="http://schemas.microsoft.com/office/drawing/2014/main" id="{830B71A3-849A-4DF6-A387-829715696041}"/>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19384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_rteu303\1 Projektit\BetEl\valokuvat\DSC00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72" y="514338"/>
            <a:ext cx="2615255" cy="1960726"/>
          </a:xfrm>
          <a:prstGeom prst="rect">
            <a:avLst/>
          </a:prstGeom>
          <a:noFill/>
          <a:ln w="57150">
            <a:solidFill>
              <a:schemeClr val="bg1">
                <a:lumMod val="85000"/>
              </a:schemeClr>
            </a:solidFill>
            <a:miter lim="800000"/>
            <a:headEnd/>
            <a:tailEnd/>
          </a:ln>
        </p:spPr>
      </p:pic>
      <p:pic>
        <p:nvPicPr>
          <p:cNvPr id="6" name="Picture 4" descr="H:\sokkelin vedenpois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52" y="2605112"/>
            <a:ext cx="2642295" cy="1482009"/>
          </a:xfrm>
          <a:prstGeom prst="rect">
            <a:avLst/>
          </a:prstGeom>
          <a:noFill/>
          <a:ln w="57150">
            <a:solidFill>
              <a:schemeClr val="bg1">
                <a:lumMod val="85000"/>
              </a:schemeClr>
            </a:solidFill>
            <a:miter lim="800000"/>
            <a:headEnd/>
            <a:tailEnd/>
          </a:ln>
        </p:spPr>
      </p:pic>
      <p:pic>
        <p:nvPicPr>
          <p:cNvPr id="8" name="Kuva 6" descr="P40700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072" y="4217169"/>
            <a:ext cx="2642296" cy="1983520"/>
          </a:xfrm>
          <a:prstGeom prst="rect">
            <a:avLst/>
          </a:prstGeom>
          <a:noFill/>
          <a:ln w="57150">
            <a:solidFill>
              <a:schemeClr val="bg1">
                <a:lumMod val="85000"/>
              </a:schemeClr>
            </a:solidFill>
            <a:miter lim="800000"/>
            <a:headEnd/>
            <a:tailEnd/>
          </a:ln>
        </p:spPr>
      </p:pic>
      <p:sp>
        <p:nvSpPr>
          <p:cNvPr id="41998" name="Suorakulmio 18"/>
          <p:cNvSpPr>
            <a:spLocks noChangeArrowheads="1"/>
          </p:cNvSpPr>
          <p:nvPr/>
        </p:nvSpPr>
        <p:spPr bwMode="auto">
          <a:xfrm>
            <a:off x="3419872" y="493939"/>
            <a:ext cx="525581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i-FI" sz="2000" dirty="0">
                <a:ea typeface="MS PGothic" pitchFamily="34" charset="-128"/>
              </a:rPr>
              <a:t>Rakennekosteus voi poistua rakenteista valumalla tai se voidaan poistaa haihduttamalla ja pahimmassa tapauksessa kuivattamalla koneellisesti.</a:t>
            </a:r>
          </a:p>
          <a:p>
            <a:endParaRPr lang="fi-FI" sz="2000" dirty="0">
              <a:ea typeface="MS PGothic" pitchFamily="34" charset="-128"/>
            </a:endParaRPr>
          </a:p>
          <a:p>
            <a:r>
              <a:rPr lang="fi-FI" sz="2000" dirty="0">
                <a:ea typeface="MS PGothic" pitchFamily="34" charset="-128"/>
              </a:rPr>
              <a:t>Esimerkiksi sandwich-elementin eristeisiin jäätyvä vesi voi  pilata rakennusmateriaaleja sulaessaan.</a:t>
            </a:r>
          </a:p>
          <a:p>
            <a:endParaRPr lang="fi-FI" sz="2000" dirty="0">
              <a:ea typeface="MS PGothic" pitchFamily="34" charset="-128"/>
            </a:endParaRPr>
          </a:p>
          <a:p>
            <a:r>
              <a:rPr lang="fi-FI" sz="2000" dirty="0">
                <a:ea typeface="MS PGothic" pitchFamily="34" charset="-128"/>
              </a:rPr>
              <a:t>Parhaan lopputuloksen saavuttamiseksi rakenteet tulee suunnitella ja toteuttaa siten, että ne kuivuvat tuuletuksen avulla.</a:t>
            </a:r>
          </a:p>
          <a:p>
            <a:endParaRPr lang="fi-FI" sz="2000" dirty="0">
              <a:ea typeface="MS PGothic" pitchFamily="34" charset="-128"/>
            </a:endParaRPr>
          </a:p>
          <a:p>
            <a:r>
              <a:rPr lang="fi-FI" sz="2000" dirty="0">
                <a:ea typeface="MS PGothic" pitchFamily="34" charset="-128"/>
              </a:rPr>
              <a:t>Asennustöissä on pyrittävä kuivaan rakentamiseen ja toteutettava rakenteiden tuuletusratkaisut huolellisesti.</a:t>
            </a:r>
          </a:p>
        </p:txBody>
      </p:sp>
      <p:sp>
        <p:nvSpPr>
          <p:cNvPr id="2" name="Date Placeholder 1">
            <a:extLst>
              <a:ext uri="{FF2B5EF4-FFF2-40B4-BE49-F238E27FC236}">
                <a16:creationId xmlns:a16="http://schemas.microsoft.com/office/drawing/2014/main" id="{944B4A4C-7C77-4F4D-BFA5-000A0113668E}"/>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E5B797F8-57E5-4F1F-AE5E-457008EED189}"/>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C965CF3E-DE79-4ADE-85AE-55F18B36D0BC}"/>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5692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4" y="1016794"/>
            <a:ext cx="3905473" cy="495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Kuvatekstiellipsi 8"/>
          <p:cNvSpPr>
            <a:spLocks noChangeArrowheads="1"/>
          </p:cNvSpPr>
          <p:nvPr/>
        </p:nvSpPr>
        <p:spPr bwMode="auto">
          <a:xfrm>
            <a:off x="6156177" y="1196752"/>
            <a:ext cx="2519512" cy="1511622"/>
          </a:xfrm>
          <a:prstGeom prst="wedgeEllipseCallout">
            <a:avLst>
              <a:gd name="adj1" fmla="val -79006"/>
              <a:gd name="adj2" fmla="val 89667"/>
            </a:avLst>
          </a:prstGeom>
          <a:solidFill>
            <a:schemeClr val="accent1"/>
          </a:solidFill>
          <a:ln w="25400" algn="ctr">
            <a:solidFill>
              <a:srgbClr val="385D8A"/>
            </a:solidFill>
            <a:miter lim="800000"/>
            <a:headEnd/>
            <a:tailEnd/>
          </a:ln>
        </p:spPr>
        <p:txBody>
          <a:bodyPr anchor="ctr"/>
          <a:lstStyle/>
          <a:p>
            <a:pPr algn="ctr"/>
            <a:r>
              <a:rPr lang="fi-FI" sz="2400" b="1" dirty="0">
                <a:solidFill>
                  <a:srgbClr val="FFFFFF"/>
                </a:solidFill>
                <a:latin typeface="+mj-lt"/>
              </a:rPr>
              <a:t>Muista myös tuulettaa</a:t>
            </a:r>
          </a:p>
        </p:txBody>
      </p:sp>
      <p:sp>
        <p:nvSpPr>
          <p:cNvPr id="2" name="Date Placeholder 1">
            <a:extLst>
              <a:ext uri="{FF2B5EF4-FFF2-40B4-BE49-F238E27FC236}">
                <a16:creationId xmlns:a16="http://schemas.microsoft.com/office/drawing/2014/main" id="{11F26C30-4A87-4D10-AC97-8FAD1A9DE51C}"/>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891B6CF7-09C4-4195-A30C-811FF47C723E}"/>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0E6D15FE-AFD5-4D0F-AD24-43415B3B710E}"/>
              </a:ext>
            </a:extLst>
          </p:cNvPr>
          <p:cNvSpPr>
            <a:spLocks noGrp="1"/>
          </p:cNvSpPr>
          <p:nvPr>
            <p:ph type="sldNum" sz="quarter" idx="4"/>
          </p:nvPr>
        </p:nvSpPr>
        <p:spPr/>
        <p:txBody>
          <a:bodyPr/>
          <a:lstStyle/>
          <a:p>
            <a:fld id="{0168ACF4-E7A5-495E-8C31-8E9E3D5B0BFC}" type="slidenum">
              <a:rPr lang="fi-FI" smtClean="0"/>
              <a:pPr/>
              <a:t>21</a:t>
            </a:fld>
            <a:endParaRPr lang="fi-FI" dirty="0"/>
          </a:p>
        </p:txBody>
      </p:sp>
    </p:spTree>
    <p:extLst>
      <p:ext uri="{BB962C8B-B14F-4D97-AF65-F5344CB8AC3E}">
        <p14:creationId xmlns:p14="http://schemas.microsoft.com/office/powerpoint/2010/main" val="111825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2"/>
          <p:cNvSpPr txBox="1">
            <a:spLocks/>
          </p:cNvSpPr>
          <p:nvPr/>
        </p:nvSpPr>
        <p:spPr>
          <a:xfrm>
            <a:off x="468313" y="4941168"/>
            <a:ext cx="8207375" cy="1150937"/>
          </a:xfrm>
          <a:prstGeom prst="rect">
            <a:avLst/>
          </a:prstGeom>
          <a:ln w="19050">
            <a:solidFill>
              <a:schemeClr val="tx1"/>
            </a:solidFill>
          </a:ln>
        </p:spPr>
        <p:txBody>
          <a:bodyPr>
            <a:normAutofit/>
          </a:bodyPr>
          <a:lstStyle/>
          <a:p>
            <a:pPr fontAlgn="auto">
              <a:spcBef>
                <a:spcPct val="20000"/>
              </a:spcBef>
              <a:spcAft>
                <a:spcPts val="0"/>
              </a:spcAft>
              <a:buFont typeface="Arial" pitchFamily="34" charset="0"/>
              <a:buNone/>
              <a:defRPr/>
            </a:pPr>
            <a:r>
              <a:rPr lang="fi-FI" sz="1400" dirty="0">
                <a:cs typeface="+mn-cs"/>
              </a:rPr>
              <a:t>Mollierin diagrammista nähdään että</a:t>
            </a:r>
            <a:r>
              <a:rPr lang="fi-FI" sz="1400" dirty="0">
                <a:latin typeface="+mn-lt"/>
                <a:cs typeface="+mn-cs"/>
              </a:rPr>
              <a:t>:</a:t>
            </a:r>
          </a:p>
          <a:p>
            <a:pPr>
              <a:spcBef>
                <a:spcPct val="20000"/>
              </a:spcBef>
              <a:buFont typeface="Wingdings" pitchFamily="2" charset="2"/>
              <a:buChar char="q"/>
              <a:defRPr/>
            </a:pPr>
            <a:r>
              <a:rPr lang="fi-FI" sz="1400" dirty="0">
                <a:cs typeface="+mn-cs"/>
              </a:rPr>
              <a:t> jos ulkoilman lämpötila on alle  0 °C, on ilmakuutiossa  korkeintaan  5 grammaa vesihöyryä</a:t>
            </a:r>
          </a:p>
          <a:p>
            <a:pPr>
              <a:spcBef>
                <a:spcPct val="20000"/>
              </a:spcBef>
              <a:buFont typeface="Wingdings" pitchFamily="2" charset="2"/>
              <a:buChar char="q"/>
              <a:defRPr/>
            </a:pPr>
            <a:r>
              <a:rPr lang="fi-FI" sz="1400" dirty="0">
                <a:cs typeface="+mn-cs"/>
              </a:rPr>
              <a:t> jos työmaan sisällä on lämmintä 15 °C ja Rh 80 %, on ilmakuutiossa vesihöyryä 10 grammaa</a:t>
            </a:r>
          </a:p>
          <a:p>
            <a:pPr>
              <a:spcBef>
                <a:spcPct val="20000"/>
              </a:spcBef>
              <a:buFont typeface="Wingdings" pitchFamily="2" charset="2"/>
              <a:buChar char="q"/>
              <a:defRPr/>
            </a:pPr>
            <a:r>
              <a:rPr lang="fi-FI" sz="1400" dirty="0">
                <a:latin typeface="+mn-lt"/>
                <a:cs typeface="+mn-cs"/>
              </a:rPr>
              <a:t> </a:t>
            </a:r>
            <a:r>
              <a:rPr lang="fi-FI" sz="1400" dirty="0">
                <a:cs typeface="+mn-cs"/>
              </a:rPr>
              <a:t>jos 10 000 rm</a:t>
            </a:r>
            <a:r>
              <a:rPr lang="fi-FI" sz="1400" baseline="30000" dirty="0">
                <a:cs typeface="+mn-cs"/>
              </a:rPr>
              <a:t>3</a:t>
            </a:r>
            <a:r>
              <a:rPr lang="fi-FI" sz="1400" dirty="0">
                <a:cs typeface="+mn-cs"/>
              </a:rPr>
              <a:t> työmaalla </a:t>
            </a:r>
            <a:r>
              <a:rPr lang="fi-FI" sz="1400" dirty="0">
                <a:latin typeface="+mn-lt"/>
                <a:cs typeface="+mn-cs"/>
              </a:rPr>
              <a:t>vaihdetaan ilma kerran tunnissa, </a:t>
            </a:r>
            <a:r>
              <a:rPr lang="fi-FI" sz="1400" dirty="0">
                <a:cs typeface="+mn-cs"/>
              </a:rPr>
              <a:t>poistuu sisältä 50 litraa vettä. </a:t>
            </a:r>
            <a:endParaRPr lang="fi-FI" sz="1400" dirty="0">
              <a:latin typeface="+mn-lt"/>
              <a:cs typeface="+mn-cs"/>
            </a:endParaRPr>
          </a:p>
        </p:txBody>
      </p:sp>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04735"/>
            <a:ext cx="57372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p:cNvSpPr txBox="1">
            <a:spLocks/>
          </p:cNvSpPr>
          <p:nvPr/>
        </p:nvSpPr>
        <p:spPr bwMode="auto">
          <a:xfrm>
            <a:off x="395536" y="203607"/>
            <a:ext cx="8136582" cy="1143000"/>
          </a:xfrm>
          <a:prstGeom prst="rect">
            <a:avLst/>
          </a:prstGeom>
          <a:noFill/>
          <a:ln w="9525">
            <a:noFill/>
            <a:miter lim="800000"/>
            <a:headEnd/>
            <a:tailEnd/>
          </a:ln>
        </p:spPr>
        <p:txBody>
          <a:bodyPr anchor="ctr"/>
          <a:lstStyle/>
          <a:p>
            <a:pPr eaLnBrk="0" hangingPunct="0">
              <a:defRPr/>
            </a:pPr>
            <a:r>
              <a:rPr lang="fi-FI" sz="3600" b="1" kern="0" dirty="0">
                <a:latin typeface="+mj-lt"/>
                <a:ea typeface="ＭＳ Ｐゴシック" pitchFamily="67" charset="-128"/>
                <a:cs typeface="ＭＳ Ｐゴシック" pitchFamily="67" charset="-128"/>
              </a:rPr>
              <a:t>Tuuletuksen merkitys olosuhteille</a:t>
            </a:r>
          </a:p>
        </p:txBody>
      </p:sp>
      <p:sp>
        <p:nvSpPr>
          <p:cNvPr id="3" name="Date Placeholder 2">
            <a:extLst>
              <a:ext uri="{FF2B5EF4-FFF2-40B4-BE49-F238E27FC236}">
                <a16:creationId xmlns:a16="http://schemas.microsoft.com/office/drawing/2014/main" id="{E22B0B61-AC1B-4772-8B1B-058242A0CEEE}"/>
              </a:ext>
            </a:extLst>
          </p:cNvPr>
          <p:cNvSpPr>
            <a:spLocks noGrp="1"/>
          </p:cNvSpPr>
          <p:nvPr>
            <p:ph type="dt" sz="half" idx="2"/>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F7E53482-2D5F-4633-8741-3E948A51B8CF}"/>
              </a:ext>
            </a:extLst>
          </p:cNvPr>
          <p:cNvSpPr>
            <a:spLocks noGrp="1"/>
          </p:cNvSpPr>
          <p:nvPr>
            <p:ph type="ftr" sz="quarter" idx="3"/>
          </p:nvPr>
        </p:nvSpPr>
        <p:spPr/>
        <p:txBody>
          <a:bodyPr/>
          <a:lstStyle/>
          <a:p>
            <a:r>
              <a:rPr lang="fi-FI"/>
              <a:t>Energiatehokas rakentaminen - Perusteet</a:t>
            </a:r>
            <a:endParaRPr lang="fi-FI" dirty="0"/>
          </a:p>
        </p:txBody>
      </p:sp>
      <p:sp>
        <p:nvSpPr>
          <p:cNvPr id="5" name="Slide Number Placeholder 4">
            <a:extLst>
              <a:ext uri="{FF2B5EF4-FFF2-40B4-BE49-F238E27FC236}">
                <a16:creationId xmlns:a16="http://schemas.microsoft.com/office/drawing/2014/main" id="{D60C8C94-10A8-465A-BE66-97977C01D68D}"/>
              </a:ext>
            </a:extLst>
          </p:cNvPr>
          <p:cNvSpPr>
            <a:spLocks noGrp="1"/>
          </p:cNvSpPr>
          <p:nvPr>
            <p:ph type="sldNum" sz="quarter" idx="4"/>
          </p:nvPr>
        </p:nvSpPr>
        <p:spPr/>
        <p:txBody>
          <a:bodyPr/>
          <a:lstStyle/>
          <a:p>
            <a:fld id="{0168ACF4-E7A5-495E-8C31-8E9E3D5B0BFC}" type="slidenum">
              <a:rPr lang="fi-FI" smtClean="0"/>
              <a:pPr/>
              <a:t>22</a:t>
            </a:fld>
            <a:endParaRPr lang="fi-FI" dirty="0"/>
          </a:p>
        </p:txBody>
      </p:sp>
    </p:spTree>
    <p:extLst>
      <p:ext uri="{BB962C8B-B14F-4D97-AF65-F5344CB8AC3E}">
        <p14:creationId xmlns:p14="http://schemas.microsoft.com/office/powerpoint/2010/main" val="324383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68313" y="468725"/>
            <a:ext cx="8207376" cy="1143000"/>
          </a:xfrm>
        </p:spPr>
        <p:txBody>
          <a:bodyPr>
            <a:normAutofit/>
          </a:bodyPr>
          <a:lstStyle/>
          <a:p>
            <a:r>
              <a:rPr lang="fi-FI" sz="2600" dirty="0"/>
              <a:t>Nostamalla betonin lämpötilaa kymmenellä asteella kuivumisaika puolittuu lähes aina riippumatta kuivatusolosuhteista. </a:t>
            </a:r>
          </a:p>
        </p:txBody>
      </p:sp>
      <p:pic>
        <p:nvPicPr>
          <p:cNvPr id="4" name="Picture 6" descr="Kuva0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135" y="1748974"/>
            <a:ext cx="3683995" cy="276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Kuva04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035" y="1748974"/>
            <a:ext cx="2059157" cy="276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8313" y="4749245"/>
            <a:ext cx="8207375" cy="1107996"/>
          </a:xfrm>
          <a:prstGeom prst="rect">
            <a:avLst/>
          </a:prstGeom>
          <a:noFill/>
        </p:spPr>
        <p:txBody>
          <a:bodyPr wrap="square" rtlCol="0">
            <a:spAutoFit/>
          </a:bodyPr>
          <a:lstStyle/>
          <a:p>
            <a:pPr algn="ctr"/>
            <a:r>
              <a:rPr lang="fi-FI" sz="2400" b="1" dirty="0"/>
              <a:t>Lämmityskaapeleilla ja </a:t>
            </a:r>
            <a:r>
              <a:rPr lang="fi-FI" sz="2400" b="1" dirty="0" err="1"/>
              <a:t>infrakuivaimilla</a:t>
            </a:r>
            <a:r>
              <a:rPr lang="fi-FI" sz="2400" b="1" dirty="0"/>
              <a:t> lämpö </a:t>
            </a:r>
            <a:br>
              <a:rPr lang="fi-FI" sz="2400" b="1" dirty="0"/>
            </a:br>
            <a:r>
              <a:rPr lang="fi-FI" sz="2400" b="1" dirty="0"/>
              <a:t>kohdistetaan sinne, missä sitä erityisesti tarvitaan</a:t>
            </a:r>
          </a:p>
          <a:p>
            <a:pPr algn="ctr"/>
            <a:endParaRPr lang="fi-FI" dirty="0"/>
          </a:p>
        </p:txBody>
      </p:sp>
      <p:sp>
        <p:nvSpPr>
          <p:cNvPr id="3" name="Date Placeholder 2">
            <a:extLst>
              <a:ext uri="{FF2B5EF4-FFF2-40B4-BE49-F238E27FC236}">
                <a16:creationId xmlns:a16="http://schemas.microsoft.com/office/drawing/2014/main" id="{DCECBD08-B951-4E17-9750-42EFD1D9C1B3}"/>
              </a:ext>
            </a:extLst>
          </p:cNvPr>
          <p:cNvSpPr>
            <a:spLocks noGrp="1"/>
          </p:cNvSpPr>
          <p:nvPr>
            <p:ph type="dt" sz="half" idx="2"/>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E89C803D-FF14-45D1-BD4C-A6486465A019}"/>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821B06D6-4750-44B1-BFA8-016CAF6AD4A0}"/>
              </a:ext>
            </a:extLst>
          </p:cNvPr>
          <p:cNvSpPr>
            <a:spLocks noGrp="1"/>
          </p:cNvSpPr>
          <p:nvPr>
            <p:ph type="sldNum" sz="quarter" idx="4"/>
          </p:nvPr>
        </p:nvSpPr>
        <p:spPr/>
        <p:txBody>
          <a:bodyPr/>
          <a:lstStyle/>
          <a:p>
            <a:fld id="{0168ACF4-E7A5-495E-8C31-8E9E3D5B0BFC}" type="slidenum">
              <a:rPr lang="fi-FI" smtClean="0"/>
              <a:pPr/>
              <a:t>23</a:t>
            </a:fld>
            <a:endParaRPr lang="fi-FI" dirty="0"/>
          </a:p>
        </p:txBody>
      </p:sp>
    </p:spTree>
    <p:extLst>
      <p:ext uri="{BB962C8B-B14F-4D97-AF65-F5344CB8AC3E}">
        <p14:creationId xmlns:p14="http://schemas.microsoft.com/office/powerpoint/2010/main" val="316463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976" y="1737518"/>
            <a:ext cx="24606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Kuvatekstiellipsi 4"/>
          <p:cNvGrpSpPr>
            <a:grpSpLocks/>
          </p:cNvGrpSpPr>
          <p:nvPr/>
        </p:nvGrpSpPr>
        <p:grpSpPr bwMode="auto">
          <a:xfrm>
            <a:off x="4572000" y="2870994"/>
            <a:ext cx="3024336" cy="1116012"/>
            <a:chOff x="1859" y="2235"/>
            <a:chExt cx="1674" cy="703"/>
          </a:xfrm>
        </p:grpSpPr>
        <p:pic>
          <p:nvPicPr>
            <p:cNvPr id="48133" name="Kuvatekstiellipsi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 y="2235"/>
              <a:ext cx="1674"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2437" y="2345"/>
              <a:ext cx="89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b="1" dirty="0">
                  <a:solidFill>
                    <a:srgbClr val="FFFFFF"/>
                  </a:solidFill>
                  <a:latin typeface="+mj-lt"/>
                </a:rPr>
                <a:t>Tuuma riittää tuuletukseen</a:t>
              </a:r>
            </a:p>
          </p:txBody>
        </p:sp>
      </p:grpSp>
      <p:sp>
        <p:nvSpPr>
          <p:cNvPr id="2" name="Date Placeholder 1">
            <a:extLst>
              <a:ext uri="{FF2B5EF4-FFF2-40B4-BE49-F238E27FC236}">
                <a16:creationId xmlns:a16="http://schemas.microsoft.com/office/drawing/2014/main" id="{03EE586B-553B-4E3D-9F3D-3269126E918C}"/>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04B5C49A-807D-44E3-B50C-98BBAFC780E6}"/>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306E5B36-8E30-4AF7-984C-AB99C5931350}"/>
              </a:ext>
            </a:extLst>
          </p:cNvPr>
          <p:cNvSpPr>
            <a:spLocks noGrp="1"/>
          </p:cNvSpPr>
          <p:nvPr>
            <p:ph type="sldNum" sz="quarter" idx="4"/>
          </p:nvPr>
        </p:nvSpPr>
        <p:spPr/>
        <p:txBody>
          <a:bodyPr/>
          <a:lstStyle/>
          <a:p>
            <a:fld id="{0168ACF4-E7A5-495E-8C31-8E9E3D5B0BFC}" type="slidenum">
              <a:rPr lang="fi-FI" smtClean="0"/>
              <a:pPr/>
              <a:t>24</a:t>
            </a:fld>
            <a:endParaRPr lang="fi-FI" dirty="0"/>
          </a:p>
        </p:txBody>
      </p:sp>
    </p:spTree>
    <p:extLst>
      <p:ext uri="{BB962C8B-B14F-4D97-AF65-F5344CB8AC3E}">
        <p14:creationId xmlns:p14="http://schemas.microsoft.com/office/powerpoint/2010/main" val="238810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Rossipohjan työjärjestykset!</a:t>
            </a:r>
          </a:p>
        </p:txBody>
      </p:sp>
      <p:sp>
        <p:nvSpPr>
          <p:cNvPr id="3" name="Content Placeholder 2"/>
          <p:cNvSpPr>
            <a:spLocks noGrp="1"/>
          </p:cNvSpPr>
          <p:nvPr>
            <p:ph idx="1"/>
          </p:nvPr>
        </p:nvSpPr>
        <p:spPr>
          <a:xfrm>
            <a:off x="3491880" y="1773239"/>
            <a:ext cx="5194920" cy="4032250"/>
          </a:xfrm>
        </p:spPr>
        <p:txBody>
          <a:bodyPr>
            <a:normAutofit/>
          </a:bodyPr>
          <a:lstStyle/>
          <a:p>
            <a:r>
              <a:rPr lang="fi-FI" altLang="fi-FI" dirty="0">
                <a:ea typeface="ＭＳ Ｐゴシック" pitchFamily="34" charset="-128"/>
                <a:cs typeface="Arial" charset="0"/>
              </a:rPr>
              <a:t>Kuinka tuulensuojalevy (5) asennetaan alapohjan alapintaan? </a:t>
            </a:r>
          </a:p>
          <a:p>
            <a:pPr lvl="1"/>
            <a:r>
              <a:rPr lang="fi-FI" altLang="fi-FI" dirty="0">
                <a:ea typeface="ＭＳ Ｐゴシック" pitchFamily="34" charset="-128"/>
                <a:cs typeface="Arial" charset="0"/>
              </a:rPr>
              <a:t>Tuulensuojan on oltava kosteutta kestävä.</a:t>
            </a:r>
          </a:p>
          <a:p>
            <a:pPr lvl="1"/>
            <a:r>
              <a:rPr lang="fi-FI" altLang="fi-FI" dirty="0">
                <a:ea typeface="ＭＳ Ｐゴシック" pitchFamily="34" charset="-128"/>
                <a:cs typeface="Arial" charset="0"/>
              </a:rPr>
              <a:t>Huomioi, että tuulensuojalevyn on </a:t>
            </a:r>
            <a:br>
              <a:rPr lang="fi-FI" altLang="fi-FI" dirty="0">
                <a:ea typeface="ＭＳ Ｐゴシック" pitchFamily="34" charset="-128"/>
                <a:cs typeface="Arial" charset="0"/>
              </a:rPr>
            </a:br>
            <a:r>
              <a:rPr lang="fi-FI" altLang="fi-FI" dirty="0">
                <a:ea typeface="ＭＳ Ｐゴシック" pitchFamily="34" charset="-128"/>
                <a:cs typeface="Arial" charset="0"/>
              </a:rPr>
              <a:t>peitettävä kaikki puurakenteet.</a:t>
            </a:r>
          </a:p>
          <a:p>
            <a:pPr lvl="1"/>
            <a:r>
              <a:rPr lang="fi-FI" altLang="fi-FI" dirty="0">
                <a:ea typeface="ＭＳ Ｐゴシック" pitchFamily="34" charset="-128"/>
                <a:cs typeface="Arial" charset="0"/>
              </a:rPr>
              <a:t>Lattia ja liitokset on tehtävä ilmatiiviiksi.</a:t>
            </a:r>
          </a:p>
          <a:p>
            <a:endParaRPr lang="fi-FI"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56" r="63382"/>
          <a:stretch/>
        </p:blipFill>
        <p:spPr bwMode="auto">
          <a:xfrm>
            <a:off x="467544" y="1791792"/>
            <a:ext cx="2879091" cy="422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299C4F93-AD18-4FF8-96B7-E66075240BAE}"/>
              </a:ext>
            </a:extLst>
          </p:cNvPr>
          <p:cNvSpPr>
            <a:spLocks noGrp="1"/>
          </p:cNvSpPr>
          <p:nvPr>
            <p:ph type="dt" sz="half" idx="2"/>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F713DE23-0CAE-48C6-8547-EA5A47377F87}"/>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E239BF35-EB7E-4507-981A-7038808DEBC3}"/>
              </a:ext>
            </a:extLst>
          </p:cNvPr>
          <p:cNvSpPr>
            <a:spLocks noGrp="1"/>
          </p:cNvSpPr>
          <p:nvPr>
            <p:ph type="sldNum" sz="quarter" idx="4"/>
          </p:nvPr>
        </p:nvSpPr>
        <p:spPr/>
        <p:txBody>
          <a:bodyPr/>
          <a:lstStyle/>
          <a:p>
            <a:fld id="{0168ACF4-E7A5-495E-8C31-8E9E3D5B0BFC}" type="slidenum">
              <a:rPr lang="fi-FI" smtClean="0"/>
              <a:pPr/>
              <a:t>25</a:t>
            </a:fld>
            <a:endParaRPr lang="fi-FI" dirty="0"/>
          </a:p>
        </p:txBody>
      </p:sp>
    </p:spTree>
    <p:extLst>
      <p:ext uri="{BB962C8B-B14F-4D97-AF65-F5344CB8AC3E}">
        <p14:creationId xmlns:p14="http://schemas.microsoft.com/office/powerpoint/2010/main" val="415712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AAC020-FCD0-4B1C-86B6-DDC660E5A667}"/>
              </a:ext>
            </a:extLst>
          </p:cNvPr>
          <p:cNvSpPr>
            <a:spLocks noGrp="1"/>
          </p:cNvSpPr>
          <p:nvPr>
            <p:ph type="title"/>
          </p:nvPr>
        </p:nvSpPr>
        <p:spPr>
          <a:xfrm>
            <a:off x="468313" y="476237"/>
            <a:ext cx="8229600" cy="1152550"/>
          </a:xfrm>
        </p:spPr>
        <p:txBody>
          <a:bodyPr>
            <a:normAutofit/>
          </a:bodyPr>
          <a:lstStyle/>
          <a:p>
            <a:pPr marL="0" indent="0"/>
            <a:r>
              <a:rPr lang="fi-FI" dirty="0"/>
              <a:t>Paripörinä:</a:t>
            </a:r>
            <a:br>
              <a:rPr lang="fi-FI" dirty="0"/>
            </a:br>
            <a:r>
              <a:rPr lang="fi-FI" dirty="0"/>
              <a:t>Pullotalo vai hengittävä rakenne?</a:t>
            </a:r>
          </a:p>
        </p:txBody>
      </p:sp>
      <p:sp>
        <p:nvSpPr>
          <p:cNvPr id="8" name="Content Placeholder 7">
            <a:extLst>
              <a:ext uri="{FF2B5EF4-FFF2-40B4-BE49-F238E27FC236}">
                <a16:creationId xmlns:a16="http://schemas.microsoft.com/office/drawing/2014/main" id="{F2667F28-48E4-4618-8211-99C21194EB65}"/>
              </a:ext>
            </a:extLst>
          </p:cNvPr>
          <p:cNvSpPr>
            <a:spLocks noGrp="1"/>
          </p:cNvSpPr>
          <p:nvPr>
            <p:ph sz="half" idx="2"/>
          </p:nvPr>
        </p:nvSpPr>
        <p:spPr>
          <a:xfrm>
            <a:off x="468313" y="1773238"/>
            <a:ext cx="8218488" cy="4032250"/>
          </a:xfrm>
        </p:spPr>
        <p:txBody>
          <a:bodyPr/>
          <a:lstStyle/>
          <a:p>
            <a:pPr marL="457200" indent="-457200">
              <a:buFont typeface="Arial" panose="020B0604020202020204" pitchFamily="34" charset="0"/>
              <a:buChar char="•"/>
            </a:pPr>
            <a:r>
              <a:rPr lang="fi-FI" dirty="0"/>
              <a:t>Rakenteiden hengittämisellä ei tarkoiteta ilman virtausta vaan rakenteen kykyä sitoa ja luovuttaa kosteutta.</a:t>
            </a:r>
          </a:p>
          <a:p>
            <a:pPr marL="457200" indent="-457200">
              <a:buFont typeface="Arial" panose="020B0604020202020204" pitchFamily="34" charset="0"/>
              <a:buChar char="•"/>
            </a:pPr>
            <a:r>
              <a:rPr lang="fi-FI" dirty="0"/>
              <a:t>Nykykäsityksen mukaan rakenteista on tehtävä tiiviitä ja hyvä sisäilma luodaan ilmanvaihdolla.</a:t>
            </a:r>
          </a:p>
          <a:p>
            <a:pPr marL="457200" indent="-457200">
              <a:buFont typeface="Arial" panose="020B0604020202020204" pitchFamily="34" charset="0"/>
              <a:buChar char="•"/>
            </a:pPr>
            <a:r>
              <a:rPr lang="fi-FI" dirty="0"/>
              <a:t>Kuka haluaa hengittää vanhojen rakenteiden läpi virrannutta ilmaa?</a:t>
            </a:r>
          </a:p>
          <a:p>
            <a:endParaRPr lang="fi-FI" dirty="0"/>
          </a:p>
        </p:txBody>
      </p:sp>
      <p:sp>
        <p:nvSpPr>
          <p:cNvPr id="5" name="Footer Placeholder 4">
            <a:extLst>
              <a:ext uri="{FF2B5EF4-FFF2-40B4-BE49-F238E27FC236}">
                <a16:creationId xmlns:a16="http://schemas.microsoft.com/office/drawing/2014/main" id="{105C33CE-CE6C-46ED-B2C1-3D8205B455A9}"/>
              </a:ext>
            </a:extLst>
          </p:cNvPr>
          <p:cNvSpPr>
            <a:spLocks noGrp="1"/>
          </p:cNvSpPr>
          <p:nvPr>
            <p:ph type="ftr" sz="quarter" idx="3"/>
          </p:nvPr>
        </p:nvSpPr>
        <p:spPr/>
        <p:txBody>
          <a:body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5CA75D34-6833-4F9C-B537-39D1F07FE69D}"/>
              </a:ext>
            </a:extLst>
          </p:cNvPr>
          <p:cNvSpPr>
            <a:spLocks noGrp="1"/>
          </p:cNvSpPr>
          <p:nvPr>
            <p:ph type="sldNum" sz="quarter" idx="4"/>
          </p:nvPr>
        </p:nvSpPr>
        <p:spPr/>
        <p:txBody>
          <a:bodyPr/>
          <a:lstStyle/>
          <a:p>
            <a:fld id="{0168ACF4-E7A5-495E-8C31-8E9E3D5B0BFC}" type="slidenum">
              <a:rPr lang="fi-FI" smtClean="0"/>
              <a:pPr/>
              <a:t>26</a:t>
            </a:fld>
            <a:endParaRPr lang="fi-FI" dirty="0"/>
          </a:p>
        </p:txBody>
      </p:sp>
      <p:sp>
        <p:nvSpPr>
          <p:cNvPr id="2" name="Date Placeholder 1">
            <a:extLst>
              <a:ext uri="{FF2B5EF4-FFF2-40B4-BE49-F238E27FC236}">
                <a16:creationId xmlns:a16="http://schemas.microsoft.com/office/drawing/2014/main" id="{B668E64D-6832-451D-85E0-AD54A43BE39B}"/>
              </a:ext>
            </a:extLst>
          </p:cNvPr>
          <p:cNvSpPr>
            <a:spLocks noGrp="1"/>
          </p:cNvSpPr>
          <p:nvPr>
            <p:ph type="dt" sz="half" idx="4294967295"/>
          </p:nvPr>
        </p:nvSpPr>
        <p:spPr>
          <a:xfrm>
            <a:off x="0" y="6381750"/>
            <a:ext cx="865188" cy="139700"/>
          </a:xfrm>
        </p:spPr>
        <p:txBody>
          <a:bodyPr/>
          <a:lstStyle/>
          <a:p>
            <a:r>
              <a:rPr lang="fi-FI"/>
              <a:t>2019</a:t>
            </a:r>
            <a:endParaRPr lang="fi-FI" dirty="0"/>
          </a:p>
        </p:txBody>
      </p:sp>
    </p:spTree>
    <p:extLst>
      <p:ext uri="{BB962C8B-B14F-4D97-AF65-F5344CB8AC3E}">
        <p14:creationId xmlns:p14="http://schemas.microsoft.com/office/powerpoint/2010/main" val="239108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vatekstiellipsi 2"/>
          <p:cNvSpPr/>
          <p:nvPr/>
        </p:nvSpPr>
        <p:spPr>
          <a:xfrm>
            <a:off x="1403350" y="332581"/>
            <a:ext cx="3889375" cy="1584325"/>
          </a:xfrm>
          <a:prstGeom prst="wedgeEllipseCallout">
            <a:avLst>
              <a:gd name="adj1" fmla="val 98355"/>
              <a:gd name="adj2" fmla="val 71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t>Tiesitkö, että 33 kg kaasun polttoa tuottaa </a:t>
            </a:r>
            <a:br>
              <a:rPr lang="fi-FI" b="1" dirty="0"/>
            </a:br>
            <a:r>
              <a:rPr lang="fi-FI" b="1" dirty="0"/>
              <a:t>     yli 53 kg vesihöyryä</a:t>
            </a:r>
          </a:p>
        </p:txBody>
      </p:sp>
      <p:pic>
        <p:nvPicPr>
          <p:cNvPr id="81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2004870"/>
            <a:ext cx="1223962"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7" y="3228832"/>
            <a:ext cx="1368425" cy="1368425"/>
          </a:xfrm>
          <a:prstGeom prst="rect">
            <a:avLst/>
          </a:prstGeom>
          <a:noFill/>
          <a:ln w="9525">
            <a:noFill/>
            <a:miter lim="800000"/>
            <a:headEnd/>
            <a:tailEnd/>
          </a:ln>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2" y="3228832"/>
            <a:ext cx="1368425" cy="1368425"/>
          </a:xfrm>
          <a:prstGeom prst="rect">
            <a:avLst/>
          </a:prstGeom>
          <a:noFill/>
          <a:ln w="9525">
            <a:noFill/>
            <a:miter lim="800000"/>
            <a:headEnd/>
            <a:tailEnd/>
          </a:ln>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2" y="4597257"/>
            <a:ext cx="1368425" cy="1368425"/>
          </a:xfrm>
          <a:prstGeom prst="rect">
            <a:avLst/>
          </a:prstGeom>
          <a:noFill/>
          <a:ln w="9525">
            <a:noFill/>
            <a:miter lim="800000"/>
            <a:headEnd/>
            <a:tailEnd/>
          </a:ln>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7" y="4597257"/>
            <a:ext cx="1368425" cy="1368425"/>
          </a:xfrm>
          <a:prstGeom prst="rect">
            <a:avLst/>
          </a:prstGeom>
          <a:noFill/>
          <a:ln w="9525">
            <a:noFill/>
            <a:miter lim="800000"/>
            <a:headEnd/>
            <a:tailEnd/>
          </a:ln>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2" y="4597257"/>
            <a:ext cx="1368425" cy="1368425"/>
          </a:xfrm>
          <a:prstGeom prst="rect">
            <a:avLst/>
          </a:prstGeom>
          <a:noFill/>
          <a:ln w="9525">
            <a:noFill/>
            <a:miter lim="800000"/>
            <a:headEnd/>
            <a:tailEnd/>
          </a:ln>
        </p:spPr>
      </p:pic>
      <p:sp>
        <p:nvSpPr>
          <p:cNvPr id="11" name="Nuoli oikealle 10"/>
          <p:cNvSpPr/>
          <p:nvPr/>
        </p:nvSpPr>
        <p:spPr>
          <a:xfrm>
            <a:off x="1979612" y="3516170"/>
            <a:ext cx="576262" cy="136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1931" name="Tekstikehys 11"/>
          <p:cNvSpPr txBox="1">
            <a:spLocks noChangeArrowheads="1"/>
          </p:cNvSpPr>
          <p:nvPr/>
        </p:nvSpPr>
        <p:spPr bwMode="auto">
          <a:xfrm>
            <a:off x="3779837" y="402099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tx2"/>
                </a:solidFill>
              </a:rPr>
              <a:t>10 L</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099" y="2724007"/>
            <a:ext cx="720725" cy="720725"/>
          </a:xfrm>
          <a:prstGeom prst="rect">
            <a:avLst/>
          </a:prstGeom>
          <a:noFill/>
          <a:ln w="9525">
            <a:noFill/>
            <a:miter lim="800000"/>
            <a:headEnd/>
            <a:tailEnd/>
          </a:ln>
        </p:spPr>
      </p:pic>
      <p:sp>
        <p:nvSpPr>
          <p:cNvPr id="81933" name="Tekstikehys 13"/>
          <p:cNvSpPr txBox="1">
            <a:spLocks noChangeArrowheads="1"/>
          </p:cNvSpPr>
          <p:nvPr/>
        </p:nvSpPr>
        <p:spPr bwMode="auto">
          <a:xfrm>
            <a:off x="4571999" y="3084370"/>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sz="1200">
                <a:solidFill>
                  <a:schemeClr val="tx2"/>
                </a:solidFill>
              </a:rPr>
              <a:t>3 L</a:t>
            </a:r>
          </a:p>
        </p:txBody>
      </p:sp>
      <p:sp>
        <p:nvSpPr>
          <p:cNvPr id="81934" name="Tekstikehys 14"/>
          <p:cNvSpPr txBox="1">
            <a:spLocks noChangeArrowheads="1"/>
          </p:cNvSpPr>
          <p:nvPr/>
        </p:nvSpPr>
        <p:spPr bwMode="auto">
          <a:xfrm>
            <a:off x="5795962" y="538942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dirty="0">
                <a:solidFill>
                  <a:schemeClr val="tx2"/>
                </a:solidFill>
              </a:rPr>
              <a:t>10 L</a:t>
            </a:r>
          </a:p>
        </p:txBody>
      </p:sp>
      <p:sp>
        <p:nvSpPr>
          <p:cNvPr id="81935" name="Tekstikehys 15"/>
          <p:cNvSpPr txBox="1">
            <a:spLocks noChangeArrowheads="1"/>
          </p:cNvSpPr>
          <p:nvPr/>
        </p:nvSpPr>
        <p:spPr bwMode="auto">
          <a:xfrm>
            <a:off x="4427537" y="538942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tx2"/>
                </a:solidFill>
              </a:rPr>
              <a:t>10 L</a:t>
            </a:r>
          </a:p>
        </p:txBody>
      </p:sp>
      <p:sp>
        <p:nvSpPr>
          <p:cNvPr id="81936" name="Tekstikehys 16"/>
          <p:cNvSpPr txBox="1">
            <a:spLocks noChangeArrowheads="1"/>
          </p:cNvSpPr>
          <p:nvPr/>
        </p:nvSpPr>
        <p:spPr bwMode="auto">
          <a:xfrm>
            <a:off x="3059112" y="538942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tx2"/>
                </a:solidFill>
              </a:rPr>
              <a:t>10 L</a:t>
            </a:r>
          </a:p>
        </p:txBody>
      </p:sp>
      <p:sp>
        <p:nvSpPr>
          <p:cNvPr id="81937" name="Tekstikehys 17"/>
          <p:cNvSpPr txBox="1">
            <a:spLocks noChangeArrowheads="1"/>
          </p:cNvSpPr>
          <p:nvPr/>
        </p:nvSpPr>
        <p:spPr bwMode="auto">
          <a:xfrm>
            <a:off x="5148262" y="402099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tx2"/>
                </a:solidFill>
              </a:rPr>
              <a:t>10 L</a:t>
            </a:r>
          </a:p>
        </p:txBody>
      </p:sp>
      <p:pic>
        <p:nvPicPr>
          <p:cNvPr id="1027" name="Picture 3" descr="S:\91204_BEEP\Heidi\hahmot\peilattumestarireso1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556791"/>
            <a:ext cx="1944216" cy="356031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2832B3E-B44B-429E-BC80-D134C45E467C}"/>
              </a:ext>
            </a:extLst>
          </p:cNvPr>
          <p:cNvSpPr>
            <a:spLocks noGrp="1"/>
          </p:cNvSpPr>
          <p:nvPr>
            <p:ph type="dt" sz="half" idx="2"/>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EB1147D3-1D5B-4874-9C19-6E9D01D93A59}"/>
              </a:ext>
            </a:extLst>
          </p:cNvPr>
          <p:cNvSpPr>
            <a:spLocks noGrp="1"/>
          </p:cNvSpPr>
          <p:nvPr>
            <p:ph type="ftr" sz="quarter" idx="3"/>
          </p:nvPr>
        </p:nvSpPr>
        <p:spPr/>
        <p:txBody>
          <a:bodyPr/>
          <a:lstStyle/>
          <a:p>
            <a:r>
              <a:rPr lang="fi-FI" dirty="0"/>
              <a:t>Energiatehokas rakentaminen - Perusteet</a:t>
            </a:r>
          </a:p>
        </p:txBody>
      </p:sp>
      <p:sp>
        <p:nvSpPr>
          <p:cNvPr id="10" name="Slide Number Placeholder 9">
            <a:extLst>
              <a:ext uri="{FF2B5EF4-FFF2-40B4-BE49-F238E27FC236}">
                <a16:creationId xmlns:a16="http://schemas.microsoft.com/office/drawing/2014/main" id="{6EA121AE-C195-4D7D-8C18-CD631A991007}"/>
              </a:ext>
            </a:extLst>
          </p:cNvPr>
          <p:cNvSpPr>
            <a:spLocks noGrp="1"/>
          </p:cNvSpPr>
          <p:nvPr>
            <p:ph type="sldNum" sz="quarter" idx="4"/>
          </p:nvPr>
        </p:nvSpPr>
        <p:spPr/>
        <p:txBody>
          <a:bodyPr/>
          <a:lstStyle/>
          <a:p>
            <a:fld id="{0168ACF4-E7A5-495E-8C31-8E9E3D5B0BFC}" type="slidenum">
              <a:rPr lang="fi-FI" smtClean="0"/>
              <a:pPr/>
              <a:t>27</a:t>
            </a:fld>
            <a:endParaRPr lang="fi-FI" dirty="0"/>
          </a:p>
        </p:txBody>
      </p:sp>
    </p:spTree>
    <p:extLst>
      <p:ext uri="{BB962C8B-B14F-4D97-AF65-F5344CB8AC3E}">
        <p14:creationId xmlns:p14="http://schemas.microsoft.com/office/powerpoint/2010/main" val="402725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fi-FI" sz="1100" b="0" i="1" dirty="0"/>
              <a:t>Oppimateriaaliin on sisällytetty energiatehokkaaseen rakentamiseen tarvittavia hyviä käytäntöjä ja periaatteita. Kirjoittajat eivät vastaa niiden sopivuudesta yksittäisiin rakennuskohteisiin sellaisinaan.</a:t>
            </a:r>
            <a:br>
              <a:rPr lang="fi-FI" sz="1100" b="0" i="1" dirty="0"/>
            </a:br>
            <a:br>
              <a:rPr lang="fi-FI" sz="1100" b="0" i="1" dirty="0"/>
            </a:br>
            <a:r>
              <a:rPr lang="fi-FI" sz="1100" b="0" i="1" dirty="0"/>
              <a:t>Yksittäisten rakennuskohteiden toteutus tulee tehdä kyseisten kohteiden toteutussuunnitelmien mukaisesti.</a:t>
            </a:r>
            <a:br>
              <a:rPr lang="fi-FI" sz="1100" b="0" i="1" dirty="0"/>
            </a:br>
            <a:br>
              <a:rPr lang="fi-FI" sz="1100" b="0" i="1" dirty="0"/>
            </a:br>
            <a:r>
              <a:rPr lang="fi-FI" sz="1100" b="0" i="1" dirty="0"/>
              <a:t>Alkuperäinen </a:t>
            </a:r>
            <a:r>
              <a:rPr lang="fi-FI" sz="1100" b="0" i="1" dirty="0" err="1"/>
              <a:t>aneisto</a:t>
            </a:r>
            <a:r>
              <a:rPr lang="fi-FI" sz="1100" b="0" i="1" dirty="0"/>
              <a:t> on tuotettu EU:n Horizon2020-ohjelman </a:t>
            </a:r>
            <a:r>
              <a:rPr lang="fi-FI" sz="1100" b="0" i="1" dirty="0" err="1"/>
              <a:t>BUILDUPSkills</a:t>
            </a:r>
            <a:r>
              <a:rPr lang="fi-FI" sz="1100" b="0" i="1" dirty="0"/>
              <a:t>-hankkeessa (Motiva Oy, TTS, TUT, 2016). Työryhmä: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Aineisto päivitetty 2019 (Risto Tenhunen ja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4000" dirty="0"/>
              <a:t>Kiitos!</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86605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Rakennustyömaan lämmitys</a:t>
            </a:r>
          </a:p>
        </p:txBody>
      </p:sp>
      <p:sp>
        <p:nvSpPr>
          <p:cNvPr id="4" name="Content Placeholder 3">
            <a:extLst>
              <a:ext uri="{FF2B5EF4-FFF2-40B4-BE49-F238E27FC236}">
                <a16:creationId xmlns:a16="http://schemas.microsoft.com/office/drawing/2014/main" id="{561A83A0-65D7-415F-842E-E9F31530EC3D}"/>
              </a:ext>
            </a:extLst>
          </p:cNvPr>
          <p:cNvSpPr>
            <a:spLocks noGrp="1"/>
          </p:cNvSpPr>
          <p:nvPr>
            <p:ph sz="half" idx="2"/>
          </p:nvPr>
        </p:nvSpPr>
        <p:spPr/>
        <p:txBody>
          <a:bodyPr/>
          <a:lstStyle/>
          <a:p>
            <a:r>
              <a:rPr lang="fi-FI" dirty="0"/>
              <a:t>Työmaata lämmitetään, jotta:</a:t>
            </a:r>
          </a:p>
          <a:p>
            <a:pPr marL="514350" indent="-514350">
              <a:buAutoNum type="arabicParenR"/>
            </a:pPr>
            <a:r>
              <a:rPr lang="fi-FI" dirty="0"/>
              <a:t>betonin lujuus kehittyy</a:t>
            </a:r>
          </a:p>
          <a:p>
            <a:pPr marL="514350" indent="-514350">
              <a:buAutoNum type="arabicParenR"/>
            </a:pPr>
            <a:r>
              <a:rPr lang="fi-FI" dirty="0"/>
              <a:t>rakenteet kuivuvat</a:t>
            </a:r>
          </a:p>
          <a:p>
            <a:pPr marL="514350" indent="-514350">
              <a:buAutoNum type="arabicParenR"/>
            </a:pPr>
            <a:r>
              <a:rPr lang="fi-FI" dirty="0"/>
              <a:t>luodaan hyvät asennusolosuhteet</a:t>
            </a:r>
          </a:p>
          <a:p>
            <a:endParaRPr lang="fi-FI" dirty="0"/>
          </a:p>
        </p:txBody>
      </p:sp>
      <p:sp>
        <p:nvSpPr>
          <p:cNvPr id="5" name="Date Placeholder 4">
            <a:extLst>
              <a:ext uri="{FF2B5EF4-FFF2-40B4-BE49-F238E27FC236}">
                <a16:creationId xmlns:a16="http://schemas.microsoft.com/office/drawing/2014/main" id="{78626433-AD9C-4D3D-ADDF-12A0BEB4FD55}"/>
              </a:ext>
            </a:extLst>
          </p:cNvPr>
          <p:cNvSpPr>
            <a:spLocks noGrp="1"/>
          </p:cNvSpPr>
          <p:nvPr>
            <p:ph type="dt" sz="half" idx="10"/>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A6F0CCA2-1E74-4852-97F6-13BF27AFFEDF}"/>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4AE4A651-470E-49DE-89B0-A28BC4373F36}"/>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390333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9512" y="788614"/>
            <a:ext cx="7609783" cy="5304682"/>
          </a:xfrm>
          <a:prstGeom prst="rect">
            <a:avLst/>
          </a:prstGeom>
        </p:spPr>
      </p:pic>
      <p:sp>
        <p:nvSpPr>
          <p:cNvPr id="8" name="TextBox 7"/>
          <p:cNvSpPr txBox="1"/>
          <p:nvPr/>
        </p:nvSpPr>
        <p:spPr>
          <a:xfrm>
            <a:off x="468313" y="213900"/>
            <a:ext cx="3239591" cy="1569660"/>
          </a:xfrm>
          <a:prstGeom prst="rect">
            <a:avLst/>
          </a:prstGeom>
          <a:noFill/>
        </p:spPr>
        <p:txBody>
          <a:bodyPr wrap="square" rtlCol="0">
            <a:spAutoFit/>
          </a:bodyPr>
          <a:lstStyle/>
          <a:p>
            <a:r>
              <a:rPr lang="fi-FI" sz="3200" b="1" dirty="0"/>
              <a:t>Lämmön siirtymisen kolme tapaa</a:t>
            </a:r>
          </a:p>
        </p:txBody>
      </p:sp>
      <p:sp>
        <p:nvSpPr>
          <p:cNvPr id="9" name="Left Arrow 8"/>
          <p:cNvSpPr/>
          <p:nvPr/>
        </p:nvSpPr>
        <p:spPr>
          <a:xfrm>
            <a:off x="4932040" y="152636"/>
            <a:ext cx="3295487" cy="133214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Kulkeutuminen</a:t>
            </a:r>
            <a:r>
              <a:rPr lang="fi-FI" dirty="0"/>
              <a:t> </a:t>
            </a:r>
          </a:p>
          <a:p>
            <a:pPr algn="ctr"/>
            <a:r>
              <a:rPr lang="fi-FI" dirty="0"/>
              <a:t>Ilman tai savun  mukana</a:t>
            </a:r>
          </a:p>
        </p:txBody>
      </p:sp>
      <p:sp>
        <p:nvSpPr>
          <p:cNvPr id="10" name="Right Arrow 9"/>
          <p:cNvSpPr/>
          <p:nvPr/>
        </p:nvSpPr>
        <p:spPr>
          <a:xfrm>
            <a:off x="3491880" y="2636912"/>
            <a:ext cx="2304256" cy="1296144"/>
          </a:xfrm>
          <a:prstGeom prst="rightArrow">
            <a:avLst>
              <a:gd name="adj1" fmla="val 72181"/>
              <a:gd name="adj2" fmla="val 494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Säteily</a:t>
            </a:r>
            <a:r>
              <a:rPr lang="fi-FI" dirty="0"/>
              <a:t> </a:t>
            </a:r>
          </a:p>
          <a:p>
            <a:pPr algn="ctr"/>
            <a:r>
              <a:rPr lang="fi-FI" dirty="0"/>
              <a:t>Esimerkiksi ikkunoista</a:t>
            </a:r>
          </a:p>
        </p:txBody>
      </p:sp>
      <p:sp>
        <p:nvSpPr>
          <p:cNvPr id="11" name="Right Arrow 10"/>
          <p:cNvSpPr/>
          <p:nvPr/>
        </p:nvSpPr>
        <p:spPr>
          <a:xfrm>
            <a:off x="4572000" y="3717032"/>
            <a:ext cx="2664296" cy="1265544"/>
          </a:xfrm>
          <a:prstGeom prst="rightArrow">
            <a:avLst>
              <a:gd name="adj1" fmla="val 5818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Johtuminen</a:t>
            </a:r>
            <a:r>
              <a:rPr lang="fi-FI" dirty="0"/>
              <a:t> </a:t>
            </a:r>
          </a:p>
          <a:p>
            <a:pPr algn="ctr"/>
            <a:r>
              <a:rPr lang="fi-FI" dirty="0"/>
              <a:t>Rakenteiden läpi</a:t>
            </a:r>
          </a:p>
        </p:txBody>
      </p:sp>
      <p:sp>
        <p:nvSpPr>
          <p:cNvPr id="12" name="TextBox 11"/>
          <p:cNvSpPr txBox="1"/>
          <p:nvPr/>
        </p:nvSpPr>
        <p:spPr>
          <a:xfrm>
            <a:off x="2483768" y="5301208"/>
            <a:ext cx="6191920" cy="646331"/>
          </a:xfrm>
          <a:prstGeom prst="rect">
            <a:avLst/>
          </a:prstGeom>
          <a:noFill/>
        </p:spPr>
        <p:txBody>
          <a:bodyPr wrap="square" rtlCol="0">
            <a:spAutoFit/>
          </a:bodyPr>
          <a:lstStyle/>
          <a:p>
            <a:r>
              <a:rPr lang="fi-FI" b="1" dirty="0"/>
              <a:t>Pohdinta: </a:t>
            </a:r>
            <a:br>
              <a:rPr lang="fi-FI" b="1" dirty="0"/>
            </a:br>
            <a:r>
              <a:rPr lang="fi-FI" b="1" dirty="0"/>
              <a:t>Miksi lattiat ovat usein vanhoissa taloissa kylmät?</a:t>
            </a:r>
          </a:p>
        </p:txBody>
      </p:sp>
      <p:sp>
        <p:nvSpPr>
          <p:cNvPr id="13" name="Up Arrow 12"/>
          <p:cNvSpPr/>
          <p:nvPr/>
        </p:nvSpPr>
        <p:spPr>
          <a:xfrm>
            <a:off x="4510963" y="357106"/>
            <a:ext cx="237626"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a:extLst>
              <a:ext uri="{FF2B5EF4-FFF2-40B4-BE49-F238E27FC236}">
                <a16:creationId xmlns:a16="http://schemas.microsoft.com/office/drawing/2014/main" id="{934F8AD5-53D1-40C1-8627-2E34B82D5960}"/>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9793DF7E-CF2F-4E58-99E7-E6FE9CDB1CB5}"/>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05D49073-E41D-4C46-96A3-5E1ED4ECCBCE}"/>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24949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0" nodeType="after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9512" y="779942"/>
            <a:ext cx="7609783" cy="5304682"/>
          </a:xfrm>
          <a:prstGeom prst="rect">
            <a:avLst/>
          </a:prstGeom>
        </p:spPr>
      </p:pic>
      <p:sp>
        <p:nvSpPr>
          <p:cNvPr id="8" name="TextBox 7"/>
          <p:cNvSpPr txBox="1"/>
          <p:nvPr/>
        </p:nvSpPr>
        <p:spPr>
          <a:xfrm>
            <a:off x="468313" y="213900"/>
            <a:ext cx="2663527" cy="1569660"/>
          </a:xfrm>
          <a:prstGeom prst="rect">
            <a:avLst/>
          </a:prstGeom>
          <a:noFill/>
        </p:spPr>
        <p:txBody>
          <a:bodyPr wrap="square" rtlCol="0">
            <a:spAutoFit/>
          </a:bodyPr>
          <a:lstStyle/>
          <a:p>
            <a:r>
              <a:rPr lang="fi-FI" sz="3200" b="1" dirty="0"/>
              <a:t>Lämmön siirtymisen </a:t>
            </a:r>
            <a:br>
              <a:rPr lang="fi-FI" sz="3200" b="1" dirty="0"/>
            </a:br>
            <a:r>
              <a:rPr lang="fi-FI" sz="3200" b="1" dirty="0"/>
              <a:t>kolme tapaa</a:t>
            </a:r>
          </a:p>
        </p:txBody>
      </p:sp>
      <p:sp>
        <p:nvSpPr>
          <p:cNvPr id="2" name="TextBox 1"/>
          <p:cNvSpPr txBox="1"/>
          <p:nvPr/>
        </p:nvSpPr>
        <p:spPr>
          <a:xfrm>
            <a:off x="2308820" y="5083640"/>
            <a:ext cx="6366868" cy="1200329"/>
          </a:xfrm>
          <a:prstGeom prst="rect">
            <a:avLst/>
          </a:prstGeom>
          <a:noFill/>
        </p:spPr>
        <p:txBody>
          <a:bodyPr wrap="square" rtlCol="0">
            <a:spAutoFit/>
          </a:bodyPr>
          <a:lstStyle/>
          <a:p>
            <a:r>
              <a:rPr lang="fi-FI" b="1" dirty="0"/>
              <a:t>Vastaus: Lämmin ilma nousee ylös.</a:t>
            </a:r>
            <a:br>
              <a:rPr lang="fi-FI" b="1" dirty="0"/>
            </a:br>
            <a:r>
              <a:rPr lang="fi-FI" b="1" dirty="0"/>
              <a:t>Jos yläpohja ei ole tiivis, lämmin ilma karkaa ullakolle </a:t>
            </a:r>
            <a:br>
              <a:rPr lang="fi-FI" b="1" dirty="0"/>
            </a:br>
            <a:r>
              <a:rPr lang="fi-FI" b="1" dirty="0"/>
              <a:t>ja tilalle virtaa kylmää ilmaa esimerkiksi ikkunoiden ja ovien raoista.</a:t>
            </a:r>
          </a:p>
        </p:txBody>
      </p:sp>
      <p:sp>
        <p:nvSpPr>
          <p:cNvPr id="6" name="Up Arrow 5"/>
          <p:cNvSpPr/>
          <p:nvPr/>
        </p:nvSpPr>
        <p:spPr>
          <a:xfrm>
            <a:off x="4332775" y="215968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Up Arrow 8"/>
          <p:cNvSpPr/>
          <p:nvPr/>
        </p:nvSpPr>
        <p:spPr>
          <a:xfrm>
            <a:off x="4776765" y="215968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p:cNvSpPr/>
          <p:nvPr/>
        </p:nvSpPr>
        <p:spPr>
          <a:xfrm rot="16200000">
            <a:off x="6136414" y="326153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p:cNvSpPr/>
          <p:nvPr/>
        </p:nvSpPr>
        <p:spPr>
          <a:xfrm rot="13234673">
            <a:off x="5481281" y="361367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p:cNvSpPr/>
          <p:nvPr/>
        </p:nvSpPr>
        <p:spPr>
          <a:xfrm rot="15679427">
            <a:off x="4806139" y="4076792"/>
            <a:ext cx="157273" cy="67664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Up Arrow 12"/>
          <p:cNvSpPr/>
          <p:nvPr/>
        </p:nvSpPr>
        <p:spPr>
          <a:xfrm>
            <a:off x="4333470" y="2717304"/>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p:cNvSpPr/>
          <p:nvPr/>
        </p:nvSpPr>
        <p:spPr>
          <a:xfrm>
            <a:off x="4777460" y="2717304"/>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Up Arrow 14"/>
          <p:cNvSpPr/>
          <p:nvPr/>
        </p:nvSpPr>
        <p:spPr>
          <a:xfrm>
            <a:off x="4332773" y="3212976"/>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Up Arrow 15"/>
          <p:cNvSpPr/>
          <p:nvPr/>
        </p:nvSpPr>
        <p:spPr>
          <a:xfrm>
            <a:off x="4776763" y="3212976"/>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Up Arrow 17"/>
          <p:cNvSpPr/>
          <p:nvPr/>
        </p:nvSpPr>
        <p:spPr>
          <a:xfrm rot="16200000">
            <a:off x="7576574" y="403531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Up Arrow 18"/>
          <p:cNvSpPr/>
          <p:nvPr/>
        </p:nvSpPr>
        <p:spPr>
          <a:xfrm rot="16200000">
            <a:off x="6897265" y="4028323"/>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Up Arrow 19"/>
          <p:cNvSpPr/>
          <p:nvPr/>
        </p:nvSpPr>
        <p:spPr>
          <a:xfrm rot="15868674">
            <a:off x="6128920" y="405561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Up Arrow 20"/>
          <p:cNvSpPr/>
          <p:nvPr/>
        </p:nvSpPr>
        <p:spPr>
          <a:xfrm rot="2489784">
            <a:off x="7268925" y="2717303"/>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a:extLst>
              <a:ext uri="{FF2B5EF4-FFF2-40B4-BE49-F238E27FC236}">
                <a16:creationId xmlns:a16="http://schemas.microsoft.com/office/drawing/2014/main" id="{113FAB1A-8E05-4FE1-A65F-147275298534}"/>
              </a:ext>
            </a:extLst>
          </p:cNvPr>
          <p:cNvSpPr>
            <a:spLocks noGrp="1"/>
          </p:cNvSpPr>
          <p:nvPr>
            <p:ph type="dt" sz="half" idx="2"/>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58E4C062-7948-4ED9-ACA1-B4FBB5D9C8EE}"/>
              </a:ext>
            </a:extLst>
          </p:cNvPr>
          <p:cNvSpPr>
            <a:spLocks noGrp="1"/>
          </p:cNvSpPr>
          <p:nvPr>
            <p:ph type="ftr" sz="quarter" idx="3"/>
          </p:nvPr>
        </p:nvSpPr>
        <p:spPr/>
        <p:txBody>
          <a:bodyPr/>
          <a:lstStyle/>
          <a:p>
            <a:r>
              <a:rPr lang="fi-FI"/>
              <a:t>Energiatehokas rakentaminen - Perusteet</a:t>
            </a:r>
            <a:endParaRPr lang="fi-FI" dirty="0"/>
          </a:p>
        </p:txBody>
      </p:sp>
      <p:sp>
        <p:nvSpPr>
          <p:cNvPr id="7" name="Slide Number Placeholder 6">
            <a:extLst>
              <a:ext uri="{FF2B5EF4-FFF2-40B4-BE49-F238E27FC236}">
                <a16:creationId xmlns:a16="http://schemas.microsoft.com/office/drawing/2014/main" id="{9CB0FCB7-959A-47DA-86AE-BEBA8E1A3E28}"/>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1908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4" y="404664"/>
            <a:ext cx="7848102" cy="1200329"/>
          </a:xfrm>
          <a:prstGeom prst="rect">
            <a:avLst/>
          </a:prstGeom>
          <a:noFill/>
        </p:spPr>
        <p:txBody>
          <a:bodyPr wrap="square" rtlCol="0">
            <a:spAutoFit/>
          </a:bodyPr>
          <a:lstStyle/>
          <a:p>
            <a:r>
              <a:rPr lang="fi-FI" sz="2400" b="1" dirty="0"/>
              <a:t>Lämmönläpäisykerroin (U-arvo) kuvaa rakennuksen eri osien lämmöneristyskykyä. </a:t>
            </a:r>
          </a:p>
          <a:p>
            <a:r>
              <a:rPr lang="fi-FI" sz="2400" b="1" dirty="0"/>
              <a:t>Mitä pienempi U-arvo, sitä parempilämmöneristys.</a:t>
            </a:r>
          </a:p>
        </p:txBody>
      </p:sp>
      <p:sp>
        <p:nvSpPr>
          <p:cNvPr id="5" name="TextBox 5"/>
          <p:cNvSpPr txBox="1"/>
          <p:nvPr/>
        </p:nvSpPr>
        <p:spPr>
          <a:xfrm>
            <a:off x="395535" y="5598914"/>
            <a:ext cx="8293804" cy="400110"/>
          </a:xfrm>
          <a:prstGeom prst="rect">
            <a:avLst/>
          </a:prstGeom>
          <a:noFill/>
        </p:spPr>
        <p:txBody>
          <a:bodyPr wrap="square" rtlCol="0">
            <a:spAutoFit/>
          </a:bodyPr>
          <a:lstStyle/>
          <a:p>
            <a:r>
              <a:rPr lang="fi-FI" sz="2000" dirty="0"/>
              <a:t>1970- ja 80-luvuilla otettiin isoja askeleita energiatehokkuuden suuntaan</a:t>
            </a:r>
          </a:p>
        </p:txBody>
      </p:sp>
      <p:graphicFrame>
        <p:nvGraphicFramePr>
          <p:cNvPr id="209" name="Table 208">
            <a:extLst>
              <a:ext uri="{FF2B5EF4-FFF2-40B4-BE49-F238E27FC236}">
                <a16:creationId xmlns:a16="http://schemas.microsoft.com/office/drawing/2014/main" id="{4BB19865-1B40-4B9A-B5F0-E85103E54D1D}"/>
              </a:ext>
            </a:extLst>
          </p:cNvPr>
          <p:cNvGraphicFramePr>
            <a:graphicFrameLocks noGrp="1"/>
          </p:cNvGraphicFramePr>
          <p:nvPr>
            <p:extLst>
              <p:ext uri="{D42A27DB-BD31-4B8C-83A1-F6EECF244321}">
                <p14:modId xmlns:p14="http://schemas.microsoft.com/office/powerpoint/2010/main" val="2848341177"/>
              </p:ext>
            </p:extLst>
          </p:nvPr>
        </p:nvGraphicFramePr>
        <p:xfrm>
          <a:off x="468314" y="1773238"/>
          <a:ext cx="8227465" cy="3743994"/>
        </p:xfrm>
        <a:graphic>
          <a:graphicData uri="http://schemas.openxmlformats.org/drawingml/2006/table">
            <a:tbl>
              <a:tblPr firstRow="1" firstCol="1" bandRow="1">
                <a:tableStyleId>{5C22544A-7EE6-4342-B048-85BDC9FD1C3A}</a:tableStyleId>
              </a:tblPr>
              <a:tblGrid>
                <a:gridCol w="1502812">
                  <a:extLst>
                    <a:ext uri="{9D8B030D-6E8A-4147-A177-3AD203B41FA5}">
                      <a16:colId xmlns:a16="http://schemas.microsoft.com/office/drawing/2014/main" val="2824977234"/>
                    </a:ext>
                  </a:extLst>
                </a:gridCol>
                <a:gridCol w="605379">
                  <a:extLst>
                    <a:ext uri="{9D8B030D-6E8A-4147-A177-3AD203B41FA5}">
                      <a16:colId xmlns:a16="http://schemas.microsoft.com/office/drawing/2014/main" val="3225239672"/>
                    </a:ext>
                  </a:extLst>
                </a:gridCol>
                <a:gridCol w="605379">
                  <a:extLst>
                    <a:ext uri="{9D8B030D-6E8A-4147-A177-3AD203B41FA5}">
                      <a16:colId xmlns:a16="http://schemas.microsoft.com/office/drawing/2014/main" val="132366319"/>
                    </a:ext>
                  </a:extLst>
                </a:gridCol>
                <a:gridCol w="605379">
                  <a:extLst>
                    <a:ext uri="{9D8B030D-6E8A-4147-A177-3AD203B41FA5}">
                      <a16:colId xmlns:a16="http://schemas.microsoft.com/office/drawing/2014/main" val="3109326782"/>
                    </a:ext>
                  </a:extLst>
                </a:gridCol>
                <a:gridCol w="605379">
                  <a:extLst>
                    <a:ext uri="{9D8B030D-6E8A-4147-A177-3AD203B41FA5}">
                      <a16:colId xmlns:a16="http://schemas.microsoft.com/office/drawing/2014/main" val="3710678596"/>
                    </a:ext>
                  </a:extLst>
                </a:gridCol>
                <a:gridCol w="834441">
                  <a:extLst>
                    <a:ext uri="{9D8B030D-6E8A-4147-A177-3AD203B41FA5}">
                      <a16:colId xmlns:a16="http://schemas.microsoft.com/office/drawing/2014/main" val="2622017069"/>
                    </a:ext>
                  </a:extLst>
                </a:gridCol>
                <a:gridCol w="834441">
                  <a:extLst>
                    <a:ext uri="{9D8B030D-6E8A-4147-A177-3AD203B41FA5}">
                      <a16:colId xmlns:a16="http://schemas.microsoft.com/office/drawing/2014/main" val="583676764"/>
                    </a:ext>
                  </a:extLst>
                </a:gridCol>
                <a:gridCol w="628285">
                  <a:extLst>
                    <a:ext uri="{9D8B030D-6E8A-4147-A177-3AD203B41FA5}">
                      <a16:colId xmlns:a16="http://schemas.microsoft.com/office/drawing/2014/main" val="1039787546"/>
                    </a:ext>
                  </a:extLst>
                </a:gridCol>
                <a:gridCol w="628285">
                  <a:extLst>
                    <a:ext uri="{9D8B030D-6E8A-4147-A177-3AD203B41FA5}">
                      <a16:colId xmlns:a16="http://schemas.microsoft.com/office/drawing/2014/main" val="2792193653"/>
                    </a:ext>
                  </a:extLst>
                </a:gridCol>
                <a:gridCol w="628285">
                  <a:extLst>
                    <a:ext uri="{9D8B030D-6E8A-4147-A177-3AD203B41FA5}">
                      <a16:colId xmlns:a16="http://schemas.microsoft.com/office/drawing/2014/main" val="2550519805"/>
                    </a:ext>
                  </a:extLst>
                </a:gridCol>
                <a:gridCol w="749400">
                  <a:extLst>
                    <a:ext uri="{9D8B030D-6E8A-4147-A177-3AD203B41FA5}">
                      <a16:colId xmlns:a16="http://schemas.microsoft.com/office/drawing/2014/main" val="2020963761"/>
                    </a:ext>
                  </a:extLst>
                </a:gridCol>
              </a:tblGrid>
              <a:tr h="338329">
                <a:tc rowSpan="2">
                  <a:txBody>
                    <a:bodyPr/>
                    <a:lstStyle/>
                    <a:p>
                      <a:pPr algn="ctr">
                        <a:lnSpc>
                          <a:spcPct val="107000"/>
                        </a:lnSpc>
                        <a:spcAft>
                          <a:spcPts val="0"/>
                        </a:spcAft>
                      </a:pPr>
                      <a:r>
                        <a:rPr lang="fi-FI" sz="1400" dirty="0">
                          <a:effectLst/>
                        </a:rPr>
                        <a:t>U-arvo</a:t>
                      </a:r>
                      <a:br>
                        <a:rPr lang="fi-FI" sz="1400" dirty="0">
                          <a:effectLst/>
                        </a:rPr>
                      </a:br>
                      <a:r>
                        <a:rPr lang="fi-FI" sz="1400" dirty="0">
                          <a:effectLst/>
                        </a:rPr>
                        <a:t>W/(Km</a:t>
                      </a:r>
                      <a:r>
                        <a:rPr lang="fi-FI" sz="1400" baseline="30000" dirty="0">
                          <a:effectLst/>
                        </a:rPr>
                        <a:t>2</a:t>
                      </a:r>
                      <a:r>
                        <a:rPr lang="fi-FI" sz="1400" dirty="0">
                          <a:effectLst/>
                        </a:rPr>
                        <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tc gridSpan="10">
                  <a:txBody>
                    <a:bodyPr/>
                    <a:lstStyle/>
                    <a:p>
                      <a:pPr algn="ctr">
                        <a:lnSpc>
                          <a:spcPct val="107000"/>
                        </a:lnSpc>
                        <a:spcAft>
                          <a:spcPts val="0"/>
                        </a:spcAft>
                      </a:pPr>
                      <a:r>
                        <a:rPr lang="fi-FI" sz="1200">
                          <a:effectLst/>
                        </a:rPr>
                        <a:t>Lämpimät tilat, rakennusluvan vireilletulovuosi</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766785035"/>
                  </a:ext>
                </a:extLst>
              </a:tr>
              <a:tr h="310988">
                <a:tc vMerge="1">
                  <a:txBody>
                    <a:bodyPr/>
                    <a:lstStyle/>
                    <a:p>
                      <a:endParaRPr lang="fi-FI"/>
                    </a:p>
                  </a:txBody>
                  <a:tcPr/>
                </a:tc>
                <a:tc>
                  <a:txBody>
                    <a:bodyPr/>
                    <a:lstStyle/>
                    <a:p>
                      <a:pPr algn="ctr">
                        <a:lnSpc>
                          <a:spcPct val="107000"/>
                        </a:lnSpc>
                        <a:spcAft>
                          <a:spcPts val="0"/>
                        </a:spcAft>
                      </a:pPr>
                      <a:r>
                        <a:rPr lang="fi-FI" sz="1100" dirty="0">
                          <a:effectLst/>
                        </a:rPr>
                        <a:t>&gt;1969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1969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1976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1978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1985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10/2003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2008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2010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2012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1798889018"/>
                  </a:ext>
                </a:extLst>
              </a:tr>
              <a:tr h="365496">
                <a:tc>
                  <a:txBody>
                    <a:bodyPr/>
                    <a:lstStyle/>
                    <a:p>
                      <a:pPr>
                        <a:lnSpc>
                          <a:spcPct val="107000"/>
                        </a:lnSpc>
                        <a:spcAft>
                          <a:spcPts val="0"/>
                        </a:spcAft>
                      </a:pPr>
                      <a:r>
                        <a:rPr lang="fi-FI" sz="1200" dirty="0">
                          <a:effectLst/>
                        </a:rPr>
                        <a:t>Ulkoseinä</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0,81</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0,81</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0,28</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613626063"/>
                  </a:ext>
                </a:extLst>
              </a:tr>
              <a:tr h="422399">
                <a:tc>
                  <a:txBody>
                    <a:bodyPr/>
                    <a:lstStyle/>
                    <a:p>
                      <a:pPr>
                        <a:lnSpc>
                          <a:spcPct val="107000"/>
                        </a:lnSpc>
                        <a:spcAft>
                          <a:spcPts val="0"/>
                        </a:spcAft>
                      </a:pPr>
                      <a:r>
                        <a:rPr lang="fi-FI" sz="1200" dirty="0">
                          <a:effectLst/>
                        </a:rPr>
                        <a:t>Maanvarainen alapohja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0,36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2356935981"/>
                  </a:ext>
                </a:extLst>
              </a:tr>
              <a:tr h="422399">
                <a:tc>
                  <a:txBody>
                    <a:bodyPr/>
                    <a:lstStyle/>
                    <a:p>
                      <a:pPr>
                        <a:lnSpc>
                          <a:spcPct val="107000"/>
                        </a:lnSpc>
                        <a:spcAft>
                          <a:spcPts val="0"/>
                        </a:spcAft>
                      </a:pPr>
                      <a:r>
                        <a:rPr lang="fi-FI" sz="1200" dirty="0">
                          <a:effectLst/>
                        </a:rPr>
                        <a:t>Ryömintätilainen alapohja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892826655"/>
                  </a:ext>
                </a:extLst>
              </a:tr>
              <a:tr h="422399">
                <a:tc>
                  <a:txBody>
                    <a:bodyPr/>
                    <a:lstStyle/>
                    <a:p>
                      <a:pPr>
                        <a:lnSpc>
                          <a:spcPct val="107000"/>
                        </a:lnSpc>
                        <a:spcAft>
                          <a:spcPts val="0"/>
                        </a:spcAft>
                      </a:pPr>
                      <a:r>
                        <a:rPr lang="fi-FI" sz="1200" dirty="0">
                          <a:effectLst/>
                        </a:rPr>
                        <a:t>Ulkoilmaan rajoittuva alapohja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0,16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906618826"/>
                  </a:ext>
                </a:extLst>
              </a:tr>
              <a:tr h="365496">
                <a:tc>
                  <a:txBody>
                    <a:bodyPr/>
                    <a:lstStyle/>
                    <a:p>
                      <a:pPr>
                        <a:lnSpc>
                          <a:spcPct val="107000"/>
                        </a:lnSpc>
                        <a:spcAft>
                          <a:spcPts val="0"/>
                        </a:spcAft>
                      </a:pPr>
                      <a:r>
                        <a:rPr lang="fi-FI" sz="1200" dirty="0">
                          <a:effectLst/>
                        </a:rPr>
                        <a:t>Yläpohja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232325303"/>
                  </a:ext>
                </a:extLst>
              </a:tr>
              <a:tr h="365496">
                <a:tc>
                  <a:txBody>
                    <a:bodyPr/>
                    <a:lstStyle/>
                    <a:p>
                      <a:pPr>
                        <a:lnSpc>
                          <a:spcPct val="107000"/>
                        </a:lnSpc>
                        <a:spcAft>
                          <a:spcPts val="0"/>
                        </a:spcAft>
                      </a:pPr>
                      <a:r>
                        <a:rPr lang="fi-FI" sz="1200" dirty="0">
                          <a:effectLst/>
                        </a:rPr>
                        <a:t>Ovi</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2,20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2,20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207772003"/>
                  </a:ext>
                </a:extLst>
              </a:tr>
              <a:tr h="365496">
                <a:tc>
                  <a:txBody>
                    <a:bodyPr/>
                    <a:lstStyle/>
                    <a:p>
                      <a:pPr>
                        <a:lnSpc>
                          <a:spcPct val="107000"/>
                        </a:lnSpc>
                        <a:spcAft>
                          <a:spcPts val="0"/>
                        </a:spcAft>
                      </a:pPr>
                      <a:r>
                        <a:rPr lang="fi-FI" sz="1200" dirty="0">
                          <a:effectLst/>
                        </a:rPr>
                        <a:t>Ikkuna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2,80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2,80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098204189"/>
                  </a:ext>
                </a:extLst>
              </a:tr>
              <a:tr h="365496">
                <a:tc>
                  <a:txBody>
                    <a:bodyPr/>
                    <a:lstStyle/>
                    <a:p>
                      <a:pPr>
                        <a:lnSpc>
                          <a:spcPct val="107000"/>
                        </a:lnSpc>
                        <a:spcAft>
                          <a:spcPts val="0"/>
                        </a:spcAft>
                      </a:pPr>
                      <a:r>
                        <a:rPr lang="fi-FI" sz="1200" dirty="0">
                          <a:effectLst/>
                        </a:rPr>
                        <a:t>Massiivipuuseinä</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gridSpan="9">
                  <a:txBody>
                    <a:bodyPr/>
                    <a:lstStyle/>
                    <a:p>
                      <a:pPr algn="ctr">
                        <a:lnSpc>
                          <a:spcPct val="107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ctr"/>
                      <a:r>
                        <a:rPr lang="fi-FI" sz="1400" dirty="0">
                          <a:effectLst/>
                        </a:rPr>
                        <a:t>0,4</a:t>
                      </a:r>
                      <a:endParaRPr lang="fi-FI" dirty="0"/>
                    </a:p>
                  </a:txBody>
                  <a:tcPr marL="46631" marR="46631" marT="0" marB="0" anchor="ctr"/>
                </a:tc>
                <a:extLst>
                  <a:ext uri="{0D108BD9-81ED-4DB2-BD59-A6C34878D82A}">
                    <a16:rowId xmlns:a16="http://schemas.microsoft.com/office/drawing/2014/main" val="332311378"/>
                  </a:ext>
                </a:extLst>
              </a:tr>
            </a:tbl>
          </a:graphicData>
        </a:graphic>
      </p:graphicFrame>
      <p:sp>
        <p:nvSpPr>
          <p:cNvPr id="2" name="Date Placeholder 1">
            <a:extLst>
              <a:ext uri="{FF2B5EF4-FFF2-40B4-BE49-F238E27FC236}">
                <a16:creationId xmlns:a16="http://schemas.microsoft.com/office/drawing/2014/main" id="{0DF5DA07-2677-4215-9CF6-399479B3C2AE}"/>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50D613F3-3ED1-4CCF-8801-62DF65D1A3B7}"/>
              </a:ext>
            </a:extLst>
          </p:cNvPr>
          <p:cNvSpPr>
            <a:spLocks noGrp="1"/>
          </p:cNvSpPr>
          <p:nvPr>
            <p:ph type="ftr" sz="quarter" idx="3"/>
          </p:nvPr>
        </p:nvSpPr>
        <p:spPr/>
        <p:txBody>
          <a:bodyPr/>
          <a:lstStyle/>
          <a:p>
            <a:r>
              <a:rPr lang="fi-FI"/>
              <a:t>Energiatehokas rakentaminen - Perusteet</a:t>
            </a:r>
            <a:endParaRPr lang="fi-FI" dirty="0"/>
          </a:p>
        </p:txBody>
      </p:sp>
      <p:sp>
        <p:nvSpPr>
          <p:cNvPr id="4" name="Slide Number Placeholder 3">
            <a:extLst>
              <a:ext uri="{FF2B5EF4-FFF2-40B4-BE49-F238E27FC236}">
                <a16:creationId xmlns:a16="http://schemas.microsoft.com/office/drawing/2014/main" id="{E2DA789B-29CD-43B2-A01E-B881B8CDC85E}"/>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6232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Seinäesimerkkejä eri vuosilta</a:t>
            </a:r>
            <a:br>
              <a:rPr lang="fi-FI" dirty="0"/>
            </a:br>
            <a:r>
              <a:rPr lang="fi-FI" dirty="0"/>
              <a:t>- mineraalivillaeriste</a:t>
            </a:r>
          </a:p>
        </p:txBody>
      </p:sp>
      <p:sp>
        <p:nvSpPr>
          <p:cNvPr id="3" name="Rectangle 2">
            <a:extLst>
              <a:ext uri="{FF2B5EF4-FFF2-40B4-BE49-F238E27FC236}">
                <a16:creationId xmlns:a16="http://schemas.microsoft.com/office/drawing/2014/main" id="{95900BE2-3010-4968-9FC1-13F9CE791B0C}"/>
              </a:ext>
            </a:extLst>
          </p:cNvPr>
          <p:cNvSpPr/>
          <p:nvPr/>
        </p:nvSpPr>
        <p:spPr>
          <a:xfrm>
            <a:off x="190863" y="1779180"/>
            <a:ext cx="2329770" cy="1858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29"/>
          <p:cNvPicPr/>
          <p:nvPr/>
        </p:nvPicPr>
        <p:blipFill rotWithShape="1">
          <a:blip r:embed="rId3">
            <a:extLst>
              <a:ext uri="{28A0092B-C50C-407E-A947-70E740481C1C}">
                <a14:useLocalDpi xmlns:a14="http://schemas.microsoft.com/office/drawing/2010/main" val="0"/>
              </a:ext>
            </a:extLst>
          </a:blip>
          <a:srcRect t="31165" b="25438"/>
          <a:stretch/>
        </p:blipFill>
        <p:spPr>
          <a:xfrm>
            <a:off x="179512" y="3860800"/>
            <a:ext cx="2329770" cy="1555874"/>
          </a:xfrm>
          <a:prstGeom prst="rect">
            <a:avLst/>
          </a:prstGeom>
        </p:spPr>
      </p:pic>
      <p:pic>
        <p:nvPicPr>
          <p:cNvPr id="11" name="Picture 26"/>
          <p:cNvPicPr/>
          <p:nvPr/>
        </p:nvPicPr>
        <p:blipFill rotWithShape="1">
          <a:blip r:embed="rId4"/>
          <a:srcRect l="7493" t="18972" b="24586"/>
          <a:stretch/>
        </p:blipFill>
        <p:spPr>
          <a:xfrm>
            <a:off x="340045" y="1812924"/>
            <a:ext cx="1821180" cy="1819276"/>
          </a:xfrm>
          <a:prstGeom prst="rect">
            <a:avLst/>
          </a:prstGeom>
        </p:spPr>
      </p:pic>
      <p:sp>
        <p:nvSpPr>
          <p:cNvPr id="12" name="Suorakulmio 11"/>
          <p:cNvSpPr/>
          <p:nvPr/>
        </p:nvSpPr>
        <p:spPr>
          <a:xfrm>
            <a:off x="1043608" y="1812924"/>
            <a:ext cx="405408" cy="1819276"/>
          </a:xfrm>
          <a:prstGeom prst="rect">
            <a:avLst/>
          </a:prstGeom>
          <a:solidFill>
            <a:srgbClr val="F6FC04">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8" name="Table 7">
            <a:extLst>
              <a:ext uri="{FF2B5EF4-FFF2-40B4-BE49-F238E27FC236}">
                <a16:creationId xmlns:a16="http://schemas.microsoft.com/office/drawing/2014/main" id="{58866E14-116B-438F-AED8-32DD9BB8EA7A}"/>
              </a:ext>
            </a:extLst>
          </p:cNvPr>
          <p:cNvGraphicFramePr>
            <a:graphicFrameLocks noGrp="1"/>
          </p:cNvGraphicFramePr>
          <p:nvPr>
            <p:extLst>
              <p:ext uri="{D42A27DB-BD31-4B8C-83A1-F6EECF244321}">
                <p14:modId xmlns:p14="http://schemas.microsoft.com/office/powerpoint/2010/main" val="3070731356"/>
              </p:ext>
            </p:extLst>
          </p:nvPr>
        </p:nvGraphicFramePr>
        <p:xfrm>
          <a:off x="2809297" y="1779180"/>
          <a:ext cx="5866390" cy="4113576"/>
        </p:xfrm>
        <a:graphic>
          <a:graphicData uri="http://schemas.openxmlformats.org/drawingml/2006/table">
            <a:tbl>
              <a:tblPr>
                <a:tableStyleId>{5C22544A-7EE6-4342-B048-85BDC9FD1C3A}</a:tableStyleId>
              </a:tblPr>
              <a:tblGrid>
                <a:gridCol w="748387">
                  <a:extLst>
                    <a:ext uri="{9D8B030D-6E8A-4147-A177-3AD203B41FA5}">
                      <a16:colId xmlns:a16="http://schemas.microsoft.com/office/drawing/2014/main" val="357491906"/>
                    </a:ext>
                  </a:extLst>
                </a:gridCol>
                <a:gridCol w="1279501">
                  <a:extLst>
                    <a:ext uri="{9D8B030D-6E8A-4147-A177-3AD203B41FA5}">
                      <a16:colId xmlns:a16="http://schemas.microsoft.com/office/drawing/2014/main" val="545760591"/>
                    </a:ext>
                  </a:extLst>
                </a:gridCol>
                <a:gridCol w="1074298">
                  <a:extLst>
                    <a:ext uri="{9D8B030D-6E8A-4147-A177-3AD203B41FA5}">
                      <a16:colId xmlns:a16="http://schemas.microsoft.com/office/drawing/2014/main" val="3869857328"/>
                    </a:ext>
                  </a:extLst>
                </a:gridCol>
                <a:gridCol w="1557128">
                  <a:extLst>
                    <a:ext uri="{9D8B030D-6E8A-4147-A177-3AD203B41FA5}">
                      <a16:colId xmlns:a16="http://schemas.microsoft.com/office/drawing/2014/main" val="2114342551"/>
                    </a:ext>
                  </a:extLst>
                </a:gridCol>
                <a:gridCol w="1207076">
                  <a:extLst>
                    <a:ext uri="{9D8B030D-6E8A-4147-A177-3AD203B41FA5}">
                      <a16:colId xmlns:a16="http://schemas.microsoft.com/office/drawing/2014/main" val="93869402"/>
                    </a:ext>
                  </a:extLst>
                </a:gridCol>
              </a:tblGrid>
              <a:tr h="669577">
                <a:tc>
                  <a:txBody>
                    <a:bodyPr/>
                    <a:lstStyle/>
                    <a:p>
                      <a:pPr algn="ctr">
                        <a:lnSpc>
                          <a:spcPct val="107000"/>
                        </a:lnSpc>
                        <a:spcAft>
                          <a:spcPts val="800"/>
                        </a:spcAft>
                      </a:pPr>
                      <a:r>
                        <a:rPr lang="fi-FI" sz="1400" b="1" dirty="0">
                          <a:solidFill>
                            <a:schemeClr val="bg1"/>
                          </a:solidFill>
                          <a:effectLst/>
                        </a:rPr>
                        <a:t>Vuosi</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b="1" dirty="0" err="1">
                          <a:solidFill>
                            <a:schemeClr val="bg1"/>
                          </a:solidFill>
                          <a:effectLst/>
                        </a:rPr>
                        <a:t>RakMk</a:t>
                      </a:r>
                      <a:r>
                        <a:rPr lang="fi-FI" sz="1400" b="1" dirty="0">
                          <a:solidFill>
                            <a:schemeClr val="bg1"/>
                          </a:solidFill>
                          <a:effectLst/>
                        </a:rPr>
                        <a:t> </a:t>
                      </a:r>
                      <a:br>
                        <a:rPr lang="fi-FI" sz="1400" b="1" dirty="0">
                          <a:solidFill>
                            <a:schemeClr val="bg1"/>
                          </a:solidFill>
                          <a:effectLst/>
                        </a:rPr>
                      </a:br>
                      <a:r>
                        <a:rPr lang="fi-FI" sz="1400" b="1" dirty="0">
                          <a:solidFill>
                            <a:schemeClr val="bg1"/>
                          </a:solidFill>
                          <a:effectLst/>
                        </a:rPr>
                        <a:t>U-arvo</a:t>
                      </a:r>
                      <a:br>
                        <a:rPr lang="fi-FI" sz="1400" b="1" dirty="0">
                          <a:solidFill>
                            <a:schemeClr val="bg1"/>
                          </a:solidFill>
                          <a:effectLst/>
                        </a:rPr>
                      </a:br>
                      <a:r>
                        <a:rPr lang="fi-FI" sz="1400" b="1" dirty="0">
                          <a:solidFill>
                            <a:schemeClr val="bg1"/>
                          </a:solidFill>
                          <a:effectLst/>
                        </a:rPr>
                        <a:t>[W/(K·m²)]</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b="1" dirty="0">
                          <a:solidFill>
                            <a:schemeClr val="bg1"/>
                          </a:solidFill>
                          <a:effectLst/>
                        </a:rPr>
                        <a:t>Eristettä</a:t>
                      </a:r>
                      <a:br>
                        <a:rPr lang="fi-FI" sz="1400" b="1" dirty="0">
                          <a:solidFill>
                            <a:schemeClr val="bg1"/>
                          </a:solidFill>
                          <a:effectLst/>
                        </a:rPr>
                      </a:br>
                      <a:r>
                        <a:rPr lang="fi-FI" sz="1400" b="1" dirty="0">
                          <a:solidFill>
                            <a:schemeClr val="bg1"/>
                          </a:solidFill>
                          <a:effectLst/>
                        </a:rPr>
                        <a:t>yhteensä</a:t>
                      </a:r>
                      <a:br>
                        <a:rPr lang="fi-FI" sz="1400" b="1" dirty="0">
                          <a:solidFill>
                            <a:schemeClr val="bg1"/>
                          </a:solidFill>
                          <a:effectLst/>
                        </a:rPr>
                      </a:br>
                      <a:r>
                        <a:rPr lang="fi-FI" sz="1400" b="1" dirty="0">
                          <a:solidFill>
                            <a:schemeClr val="bg1"/>
                          </a:solidFill>
                          <a:effectLst/>
                        </a:rPr>
                        <a:t>[mm]</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b="1" dirty="0">
                          <a:solidFill>
                            <a:schemeClr val="bg1"/>
                          </a:solidFill>
                          <a:effectLst/>
                        </a:rPr>
                        <a:t>Eriste-</a:t>
                      </a:r>
                      <a:br>
                        <a:rPr lang="fi-FI" sz="1400" b="1" dirty="0">
                          <a:solidFill>
                            <a:schemeClr val="bg1"/>
                          </a:solidFill>
                          <a:effectLst/>
                        </a:rPr>
                      </a:br>
                      <a:r>
                        <a:rPr lang="fi-FI" sz="1400" b="1" dirty="0">
                          <a:solidFill>
                            <a:schemeClr val="bg1"/>
                          </a:solidFill>
                          <a:effectLst/>
                        </a:rPr>
                        <a:t>kerrokset</a:t>
                      </a:r>
                      <a:br>
                        <a:rPr lang="fi-FI" sz="1400" b="1" dirty="0">
                          <a:solidFill>
                            <a:schemeClr val="bg1"/>
                          </a:solidFill>
                          <a:effectLst/>
                        </a:rPr>
                      </a:br>
                      <a:r>
                        <a:rPr lang="fi-FI" sz="1400" b="1" dirty="0">
                          <a:solidFill>
                            <a:schemeClr val="bg1"/>
                          </a:solidFill>
                          <a:effectLst/>
                        </a:rPr>
                        <a:t>[mm]</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b="1" dirty="0">
                          <a:solidFill>
                            <a:schemeClr val="bg1"/>
                          </a:solidFill>
                          <a:effectLst/>
                        </a:rPr>
                        <a:t>Rakenteen </a:t>
                      </a:r>
                      <a:br>
                        <a:rPr lang="fi-FI" sz="1400" b="1" dirty="0">
                          <a:solidFill>
                            <a:schemeClr val="bg1"/>
                          </a:solidFill>
                          <a:effectLst/>
                        </a:rPr>
                      </a:br>
                      <a:r>
                        <a:rPr lang="fi-FI" sz="1400" b="1" dirty="0">
                          <a:solidFill>
                            <a:schemeClr val="bg1"/>
                          </a:solidFill>
                          <a:effectLst/>
                        </a:rPr>
                        <a:t>U-arvo</a:t>
                      </a:r>
                      <a:br>
                        <a:rPr lang="fi-FI" sz="1400" b="1" dirty="0">
                          <a:solidFill>
                            <a:schemeClr val="bg1"/>
                          </a:solidFill>
                          <a:effectLst/>
                        </a:rPr>
                      </a:br>
                      <a:r>
                        <a:rPr lang="fi-FI" sz="1400" b="1" dirty="0">
                          <a:solidFill>
                            <a:schemeClr val="bg1"/>
                          </a:solidFill>
                          <a:effectLst/>
                        </a:rPr>
                        <a:t>[W/(K·m²)]</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extLst>
                  <a:ext uri="{0D108BD9-81ED-4DB2-BD59-A6C34878D82A}">
                    <a16:rowId xmlns:a16="http://schemas.microsoft.com/office/drawing/2014/main" val="867443195"/>
                  </a:ext>
                </a:extLst>
              </a:tr>
              <a:tr h="419591">
                <a:tc>
                  <a:txBody>
                    <a:bodyPr/>
                    <a:lstStyle/>
                    <a:p>
                      <a:pPr algn="ctr">
                        <a:lnSpc>
                          <a:spcPct val="107000"/>
                        </a:lnSpc>
                        <a:spcAft>
                          <a:spcPts val="800"/>
                        </a:spcAft>
                      </a:pPr>
                      <a:r>
                        <a:rPr lang="fi-FI" sz="1400" b="1" dirty="0">
                          <a:solidFill>
                            <a:schemeClr val="bg1"/>
                          </a:solidFill>
                          <a:effectLst/>
                        </a:rPr>
                        <a:t>1976</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dirty="0">
                          <a:effectLst/>
                        </a:rPr>
                        <a:t>0,4</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100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0,37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395237653"/>
                  </a:ext>
                </a:extLst>
              </a:tr>
              <a:tr h="419591">
                <a:tc>
                  <a:txBody>
                    <a:bodyPr/>
                    <a:lstStyle/>
                    <a:p>
                      <a:pPr algn="ctr">
                        <a:lnSpc>
                          <a:spcPct val="107000"/>
                        </a:lnSpc>
                        <a:spcAft>
                          <a:spcPts val="800"/>
                        </a:spcAft>
                      </a:pPr>
                      <a:r>
                        <a:rPr lang="fi-FI" sz="1400" b="1" dirty="0">
                          <a:solidFill>
                            <a:schemeClr val="bg1"/>
                          </a:solidFill>
                          <a:effectLst/>
                        </a:rPr>
                        <a:t>1978</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dirty="0">
                          <a:effectLst/>
                        </a:rPr>
                        <a:t>0,35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0,32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4043062761"/>
                  </a:ext>
                </a:extLst>
              </a:tr>
              <a:tr h="419591">
                <a:tc>
                  <a:txBody>
                    <a:bodyPr/>
                    <a:lstStyle/>
                    <a:p>
                      <a:pPr algn="ctr">
                        <a:lnSpc>
                          <a:spcPct val="107000"/>
                        </a:lnSpc>
                        <a:spcAft>
                          <a:spcPts val="800"/>
                        </a:spcAft>
                      </a:pPr>
                      <a:r>
                        <a:rPr lang="fi-FI" sz="1400" b="1" dirty="0">
                          <a:solidFill>
                            <a:schemeClr val="bg1"/>
                          </a:solidFill>
                          <a:effectLst/>
                        </a:rPr>
                        <a:t>1985</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0,28</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0,27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295933376"/>
                  </a:ext>
                </a:extLst>
              </a:tr>
              <a:tr h="419591">
                <a:tc>
                  <a:txBody>
                    <a:bodyPr/>
                    <a:lstStyle/>
                    <a:p>
                      <a:pPr algn="ctr">
                        <a:lnSpc>
                          <a:spcPct val="107000"/>
                        </a:lnSpc>
                        <a:spcAft>
                          <a:spcPts val="800"/>
                        </a:spcAft>
                      </a:pPr>
                      <a:r>
                        <a:rPr lang="fi-FI" sz="1400" b="1" dirty="0">
                          <a:solidFill>
                            <a:schemeClr val="bg1"/>
                          </a:solidFill>
                          <a:effectLst/>
                        </a:rPr>
                        <a:t>2003</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175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4285205199"/>
                  </a:ext>
                </a:extLst>
              </a:tr>
              <a:tr h="419591">
                <a:tc>
                  <a:txBody>
                    <a:bodyPr/>
                    <a:lstStyle/>
                    <a:p>
                      <a:pPr algn="ctr">
                        <a:lnSpc>
                          <a:spcPct val="107000"/>
                        </a:lnSpc>
                        <a:spcAft>
                          <a:spcPts val="800"/>
                        </a:spcAft>
                      </a:pPr>
                      <a:r>
                        <a:rPr lang="fi-FI" sz="1400" b="1" dirty="0">
                          <a:solidFill>
                            <a:schemeClr val="bg1"/>
                          </a:solidFill>
                          <a:effectLst/>
                        </a:rPr>
                        <a:t>2007</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175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368868386"/>
                  </a:ext>
                </a:extLst>
              </a:tr>
              <a:tr h="419591">
                <a:tc>
                  <a:txBody>
                    <a:bodyPr/>
                    <a:lstStyle/>
                    <a:p>
                      <a:pPr algn="ctr">
                        <a:lnSpc>
                          <a:spcPct val="107000"/>
                        </a:lnSpc>
                        <a:spcAft>
                          <a:spcPts val="800"/>
                        </a:spcAft>
                      </a:pPr>
                      <a:r>
                        <a:rPr lang="fi-FI" sz="1400" b="1" dirty="0">
                          <a:solidFill>
                            <a:schemeClr val="bg1"/>
                          </a:solidFill>
                          <a:effectLst/>
                        </a:rPr>
                        <a:t>2010</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205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30 + 125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454872871"/>
                  </a:ext>
                </a:extLst>
              </a:tr>
              <a:tr h="419591">
                <a:tc>
                  <a:txBody>
                    <a:bodyPr/>
                    <a:lstStyle/>
                    <a:p>
                      <a:pPr algn="ctr">
                        <a:lnSpc>
                          <a:spcPct val="107000"/>
                        </a:lnSpc>
                        <a:spcAft>
                          <a:spcPts val="800"/>
                        </a:spcAft>
                      </a:pPr>
                      <a:r>
                        <a:rPr lang="fi-FI" sz="1400" b="1" dirty="0">
                          <a:solidFill>
                            <a:schemeClr val="bg1"/>
                          </a:solidFill>
                          <a:effectLst/>
                        </a:rPr>
                        <a:t>2012</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205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30 + 125 + 50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260937723"/>
                  </a:ext>
                </a:extLst>
              </a:tr>
              <a:tr h="419591">
                <a:tc>
                  <a:txBody>
                    <a:bodyPr/>
                    <a:lstStyle/>
                    <a:p>
                      <a:pPr algn="ctr">
                        <a:lnSpc>
                          <a:spcPct val="107000"/>
                        </a:lnSpc>
                        <a:spcAft>
                          <a:spcPts val="800"/>
                        </a:spcAft>
                      </a:pPr>
                      <a:r>
                        <a:rPr lang="fi-FI" sz="1400" b="1" dirty="0">
                          <a:solidFill>
                            <a:schemeClr val="bg1"/>
                          </a:solidFill>
                          <a:effectLst/>
                        </a:rPr>
                        <a:t>2018</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205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30 + 125 + 50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855078263"/>
                  </a:ext>
                </a:extLst>
              </a:tr>
            </a:tbl>
          </a:graphicData>
        </a:graphic>
      </p:graphicFrame>
      <p:sp>
        <p:nvSpPr>
          <p:cNvPr id="4" name="Date Placeholder 3">
            <a:extLst>
              <a:ext uri="{FF2B5EF4-FFF2-40B4-BE49-F238E27FC236}">
                <a16:creationId xmlns:a16="http://schemas.microsoft.com/office/drawing/2014/main" id="{8C493763-F47C-41F8-95F4-03C55B4A6A63}"/>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822B4D48-80C6-41C8-B383-5C69E5D6640C}"/>
              </a:ext>
            </a:extLst>
          </p:cNvPr>
          <p:cNvSpPr>
            <a:spLocks noGrp="1"/>
          </p:cNvSpPr>
          <p:nvPr>
            <p:ph type="ftr" sz="quarter" idx="3"/>
          </p:nvPr>
        </p:nvSpPr>
        <p:spPr/>
        <p:txBody>
          <a:bodyPr/>
          <a:lstStyle/>
          <a:p>
            <a:r>
              <a:rPr lang="fi-FI"/>
              <a:t>Energiatehokas rakentaminen - Perusteet</a:t>
            </a:r>
            <a:endParaRPr lang="fi-FI" dirty="0"/>
          </a:p>
        </p:txBody>
      </p:sp>
      <p:sp>
        <p:nvSpPr>
          <p:cNvPr id="6" name="Slide Number Placeholder 5">
            <a:extLst>
              <a:ext uri="{FF2B5EF4-FFF2-40B4-BE49-F238E27FC236}">
                <a16:creationId xmlns:a16="http://schemas.microsoft.com/office/drawing/2014/main" id="{AE7BF1C0-5821-4247-BF61-A0685FCF72CE}"/>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276210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dirty="0"/>
              <a:t>Esimerkki</a:t>
            </a:r>
            <a:br>
              <a:rPr lang="fi-FI" dirty="0"/>
            </a:br>
            <a:endParaRPr lang="fi-FI" dirty="0"/>
          </a:p>
        </p:txBody>
      </p:sp>
      <p:sp>
        <p:nvSpPr>
          <p:cNvPr id="8" name="Content Placeholder 7">
            <a:extLst>
              <a:ext uri="{FF2B5EF4-FFF2-40B4-BE49-F238E27FC236}">
                <a16:creationId xmlns:a16="http://schemas.microsoft.com/office/drawing/2014/main" id="{5DAD1197-421F-4CA0-AAEC-40FD4B92549F}"/>
              </a:ext>
            </a:extLst>
          </p:cNvPr>
          <p:cNvSpPr>
            <a:spLocks noGrp="1"/>
          </p:cNvSpPr>
          <p:nvPr>
            <p:ph sz="half" idx="2"/>
          </p:nvPr>
        </p:nvSpPr>
        <p:spPr/>
        <p:txBody>
          <a:bodyPr>
            <a:normAutofit fontScale="70000" lnSpcReduction="20000"/>
          </a:bodyPr>
          <a:lstStyle/>
          <a:p>
            <a:pPr>
              <a:lnSpc>
                <a:spcPct val="120000"/>
              </a:lnSpc>
            </a:pPr>
            <a:r>
              <a:rPr lang="fi-FI" dirty="0"/>
              <a:t>Laske kuinka paljon uudesta metrin levyisestä ovesta johtuu lämpöä vuorokaudessa läpi, kun sisälämpötila on </a:t>
            </a:r>
            <a:br>
              <a:rPr lang="fi-FI" dirty="0"/>
            </a:br>
            <a:r>
              <a:rPr lang="fi-FI" dirty="0"/>
              <a:t>21 </a:t>
            </a:r>
            <a:r>
              <a:rPr lang="fi-FI" baseline="30000" dirty="0" err="1"/>
              <a:t>o</a:t>
            </a:r>
            <a:r>
              <a:rPr lang="fi-FI" dirty="0" err="1"/>
              <a:t>C</a:t>
            </a:r>
            <a:r>
              <a:rPr lang="fi-FI" dirty="0"/>
              <a:t> ja ulkolämpötila -15 </a:t>
            </a:r>
            <a:r>
              <a:rPr lang="fi-FI" baseline="30000" dirty="0" err="1"/>
              <a:t>o</a:t>
            </a:r>
            <a:r>
              <a:rPr lang="fi-FI" dirty="0" err="1"/>
              <a:t>C</a:t>
            </a:r>
            <a:r>
              <a:rPr lang="fi-FI" dirty="0"/>
              <a:t>?</a:t>
            </a:r>
          </a:p>
          <a:p>
            <a:pPr marL="571500" indent="-571500">
              <a:lnSpc>
                <a:spcPct val="120000"/>
              </a:lnSpc>
              <a:buFont typeface="Arial" panose="020B0604020202020204" pitchFamily="34" charset="0"/>
              <a:buChar char="•"/>
            </a:pPr>
            <a:r>
              <a:rPr lang="fi-FI" b="0" dirty="0"/>
              <a:t>Pinta-ala 1,0 m x 2,1m  = 2,1 m</a:t>
            </a:r>
            <a:r>
              <a:rPr lang="fi-FI" b="0" baseline="30000" dirty="0"/>
              <a:t>2</a:t>
            </a:r>
          </a:p>
          <a:p>
            <a:pPr marL="571500" indent="-571500">
              <a:lnSpc>
                <a:spcPct val="120000"/>
              </a:lnSpc>
              <a:buFont typeface="Arial" panose="020B0604020202020204" pitchFamily="34" charset="0"/>
              <a:buChar char="•"/>
            </a:pPr>
            <a:r>
              <a:rPr lang="fi-FI" b="0" dirty="0"/>
              <a:t>Lämpötilaero 36 K</a:t>
            </a:r>
          </a:p>
          <a:p>
            <a:pPr marL="571500" indent="-571500">
              <a:lnSpc>
                <a:spcPct val="120000"/>
              </a:lnSpc>
              <a:buFont typeface="Arial" panose="020B0604020202020204" pitchFamily="34" charset="0"/>
              <a:buChar char="•"/>
            </a:pPr>
            <a:r>
              <a:rPr lang="fi-FI" b="0" dirty="0"/>
              <a:t>Lämmönläpäisykerroin = 1 W/(K·m²)</a:t>
            </a:r>
          </a:p>
          <a:p>
            <a:pPr>
              <a:lnSpc>
                <a:spcPct val="120000"/>
              </a:lnSpc>
            </a:pPr>
            <a:r>
              <a:rPr lang="fi-FI" b="0" dirty="0"/>
              <a:t>= 2,1 m</a:t>
            </a:r>
            <a:r>
              <a:rPr lang="fi-FI" b="0" baseline="30000" dirty="0"/>
              <a:t>2  </a:t>
            </a:r>
            <a:r>
              <a:rPr lang="fi-FI" b="0" dirty="0"/>
              <a:t>x 36 K x 1 W/(K·m²) x 24 h = 1,8 kWh</a:t>
            </a:r>
          </a:p>
          <a:p>
            <a:pPr>
              <a:lnSpc>
                <a:spcPct val="120000"/>
              </a:lnSpc>
            </a:pPr>
            <a:endParaRPr lang="fi-FI" b="0" dirty="0"/>
          </a:p>
          <a:p>
            <a:pPr>
              <a:lnSpc>
                <a:spcPct val="120000"/>
              </a:lnSpc>
            </a:pPr>
            <a:r>
              <a:rPr lang="fi-FI" dirty="0"/>
              <a:t>Paljonko 1980-luvun ovesta johtuu lämpöä läpi vuorokaudessa?</a:t>
            </a:r>
          </a:p>
          <a:p>
            <a:pPr>
              <a:lnSpc>
                <a:spcPct val="120000"/>
              </a:lnSpc>
            </a:pPr>
            <a:r>
              <a:rPr lang="fi-FI" b="0" dirty="0"/>
              <a:t>=2,1 m</a:t>
            </a:r>
            <a:r>
              <a:rPr lang="fi-FI" b="0" baseline="30000" dirty="0"/>
              <a:t>2  </a:t>
            </a:r>
            <a:r>
              <a:rPr lang="fi-FI" b="0" dirty="0"/>
              <a:t>x 36 K x 1,4 W/(K·m²) x 24 h = 2,5 kWh</a:t>
            </a:r>
            <a:endParaRPr lang="fi-FI" dirty="0"/>
          </a:p>
        </p:txBody>
      </p:sp>
      <p:sp>
        <p:nvSpPr>
          <p:cNvPr id="9" name="Date Placeholder 8">
            <a:extLst>
              <a:ext uri="{FF2B5EF4-FFF2-40B4-BE49-F238E27FC236}">
                <a16:creationId xmlns:a16="http://schemas.microsoft.com/office/drawing/2014/main" id="{4313EFBE-71B5-41E3-BF3E-5B244F4D88B6}"/>
              </a:ext>
            </a:extLst>
          </p:cNvPr>
          <p:cNvSpPr>
            <a:spLocks noGrp="1"/>
          </p:cNvSpPr>
          <p:nvPr>
            <p:ph type="dt" sz="half" idx="10"/>
          </p:nvPr>
        </p:nvSpPr>
        <p:spPr/>
        <p:txBody>
          <a:bodyPr/>
          <a:lstStyle/>
          <a:p>
            <a:r>
              <a:rPr lang="fi-FI"/>
              <a:t>2019</a:t>
            </a:r>
            <a:endParaRPr lang="fi-FI" dirty="0"/>
          </a:p>
        </p:txBody>
      </p:sp>
      <p:sp>
        <p:nvSpPr>
          <p:cNvPr id="10" name="Footer Placeholder 9">
            <a:extLst>
              <a:ext uri="{FF2B5EF4-FFF2-40B4-BE49-F238E27FC236}">
                <a16:creationId xmlns:a16="http://schemas.microsoft.com/office/drawing/2014/main" id="{652BA09B-4BCB-4FC7-B390-B531FAA0DEE9}"/>
              </a:ext>
            </a:extLst>
          </p:cNvPr>
          <p:cNvSpPr>
            <a:spLocks noGrp="1"/>
          </p:cNvSpPr>
          <p:nvPr>
            <p:ph type="ftr" sz="quarter" idx="3"/>
          </p:nvPr>
        </p:nvSpPr>
        <p:spPr/>
        <p:txBody>
          <a:bodyPr/>
          <a:lstStyle/>
          <a:p>
            <a:r>
              <a:rPr lang="fi-FI"/>
              <a:t>Energiatehokas rakentaminen - Perusteet</a:t>
            </a:r>
            <a:endParaRPr lang="fi-FI" dirty="0"/>
          </a:p>
        </p:txBody>
      </p:sp>
      <p:sp>
        <p:nvSpPr>
          <p:cNvPr id="11" name="Slide Number Placeholder 10">
            <a:extLst>
              <a:ext uri="{FF2B5EF4-FFF2-40B4-BE49-F238E27FC236}">
                <a16:creationId xmlns:a16="http://schemas.microsoft.com/office/drawing/2014/main" id="{AD3A8259-7A2B-4E35-92A3-10A9D57021AF}"/>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41678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8056" y="2708920"/>
            <a:ext cx="8207375" cy="3240584"/>
          </a:xfrm>
          <a:prstGeom prst="rect">
            <a:avLst/>
          </a:prstGeom>
        </p:spPr>
        <p:txBody>
          <a:bodyPr vert="horz" lIns="126000" tIns="46800" rIns="90000" bIns="4680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nSpc>
                <a:spcPct val="120000"/>
              </a:lnSpc>
            </a:pPr>
            <a:endParaRPr lang="fi-FI" sz="2000" dirty="0"/>
          </a:p>
        </p:txBody>
      </p:sp>
      <p:sp>
        <p:nvSpPr>
          <p:cNvPr id="11" name="Title 10">
            <a:extLst>
              <a:ext uri="{FF2B5EF4-FFF2-40B4-BE49-F238E27FC236}">
                <a16:creationId xmlns:a16="http://schemas.microsoft.com/office/drawing/2014/main" id="{9675A637-F8C6-496D-87FF-3BC0C036BC8A}"/>
              </a:ext>
            </a:extLst>
          </p:cNvPr>
          <p:cNvSpPr>
            <a:spLocks noGrp="1"/>
          </p:cNvSpPr>
          <p:nvPr>
            <p:ph type="title"/>
          </p:nvPr>
        </p:nvSpPr>
        <p:spPr/>
        <p:txBody>
          <a:bodyPr/>
          <a:lstStyle/>
          <a:p>
            <a:r>
              <a:rPr lang="fi-FI" dirty="0"/>
              <a:t>Esimerkki</a:t>
            </a:r>
          </a:p>
        </p:txBody>
      </p:sp>
      <p:sp>
        <p:nvSpPr>
          <p:cNvPr id="12" name="Content Placeholder 11">
            <a:extLst>
              <a:ext uri="{FF2B5EF4-FFF2-40B4-BE49-F238E27FC236}">
                <a16:creationId xmlns:a16="http://schemas.microsoft.com/office/drawing/2014/main" id="{0AA6866C-A7AC-4488-912D-A6F8AADF6632}"/>
              </a:ext>
            </a:extLst>
          </p:cNvPr>
          <p:cNvSpPr>
            <a:spLocks noGrp="1"/>
          </p:cNvSpPr>
          <p:nvPr>
            <p:ph sz="half" idx="2"/>
          </p:nvPr>
        </p:nvSpPr>
        <p:spPr>
          <a:xfrm>
            <a:off x="467544" y="1701006"/>
            <a:ext cx="8218488" cy="4248498"/>
          </a:xfrm>
        </p:spPr>
        <p:txBody>
          <a:bodyPr>
            <a:noAutofit/>
          </a:bodyPr>
          <a:lstStyle/>
          <a:p>
            <a:r>
              <a:rPr lang="fi-FI" sz="1600" dirty="0"/>
              <a:t>Laske kuinka paljon 120 m</a:t>
            </a:r>
            <a:r>
              <a:rPr lang="fi-FI" sz="1600" baseline="30000" dirty="0"/>
              <a:t>2 </a:t>
            </a:r>
            <a:r>
              <a:rPr lang="fi-FI" sz="1600" dirty="0"/>
              <a:t>yläpohjan eristäminen vuoden 2008 määräysten tasosta nykymääräysten tasoon säästää rahaa vuodessa?</a:t>
            </a:r>
          </a:p>
          <a:p>
            <a:pPr marL="285750" indent="-285750">
              <a:buFont typeface="Arial" panose="020B0604020202020204" pitchFamily="34" charset="0"/>
              <a:buChar char="•"/>
            </a:pPr>
            <a:r>
              <a:rPr lang="fi-FI" sz="1600" dirty="0"/>
              <a:t>Lämmitystarveluku Helsingissä 3878 </a:t>
            </a:r>
            <a:r>
              <a:rPr lang="fi-FI" sz="1600" baseline="30000" dirty="0" err="1"/>
              <a:t>o</a:t>
            </a:r>
            <a:r>
              <a:rPr lang="fi-FI" sz="1600" dirty="0" err="1"/>
              <a:t>C</a:t>
            </a:r>
            <a:r>
              <a:rPr lang="fi-FI" sz="1600" dirty="0"/>
              <a:t> vrk</a:t>
            </a:r>
          </a:p>
          <a:p>
            <a:pPr marL="285750" indent="-285750">
              <a:buFont typeface="Arial" panose="020B0604020202020204" pitchFamily="34" charset="0"/>
              <a:buChar char="•"/>
            </a:pPr>
            <a:r>
              <a:rPr lang="fi-FI" sz="1600" dirty="0"/>
              <a:t>Energian hinta 0,12 €/kWh</a:t>
            </a:r>
          </a:p>
          <a:p>
            <a:pPr marL="285750" indent="-285750">
              <a:spcBef>
                <a:spcPts val="0"/>
              </a:spcBef>
              <a:buFont typeface="Arial" panose="020B0604020202020204" pitchFamily="34" charset="0"/>
              <a:buChar char="•"/>
            </a:pPr>
            <a:endParaRPr lang="fi-FI" sz="1600" dirty="0"/>
          </a:p>
          <a:p>
            <a:pPr>
              <a:spcBef>
                <a:spcPts val="0"/>
              </a:spcBef>
            </a:pPr>
            <a:r>
              <a:rPr lang="fi-FI" sz="1400" dirty="0"/>
              <a:t>Lämmönläpäisykertoimen paraneminen: 0,15 W/Km</a:t>
            </a:r>
            <a:r>
              <a:rPr lang="fi-FI" sz="1400" baseline="30000" dirty="0"/>
              <a:t>2</a:t>
            </a:r>
            <a:r>
              <a:rPr lang="fi-FI" sz="1400" dirty="0"/>
              <a:t> - 0,09W/Km</a:t>
            </a:r>
            <a:r>
              <a:rPr lang="fi-FI" sz="1400" baseline="30000" dirty="0"/>
              <a:t>2</a:t>
            </a:r>
            <a:r>
              <a:rPr lang="fi-FI" sz="1400" dirty="0"/>
              <a:t>  = 0,06 W/Km</a:t>
            </a:r>
            <a:r>
              <a:rPr lang="fi-FI" sz="1400" baseline="30000" dirty="0"/>
              <a:t>2</a:t>
            </a:r>
          </a:p>
          <a:p>
            <a:pPr>
              <a:spcBef>
                <a:spcPts val="0"/>
              </a:spcBef>
            </a:pPr>
            <a:r>
              <a:rPr lang="fi-FI" sz="1400" dirty="0"/>
              <a:t>Lämmitystarpeen ero: </a:t>
            </a:r>
            <a:br>
              <a:rPr lang="fi-FI" sz="1400" dirty="0"/>
            </a:br>
            <a:r>
              <a:rPr lang="fi-FI" sz="1400" dirty="0"/>
              <a:t>= 120 m</a:t>
            </a:r>
            <a:r>
              <a:rPr lang="fi-FI" sz="1400" baseline="30000" dirty="0"/>
              <a:t>2  </a:t>
            </a:r>
            <a:r>
              <a:rPr lang="fi-FI" sz="1400" dirty="0"/>
              <a:t>x 0,06 W/Km</a:t>
            </a:r>
            <a:r>
              <a:rPr lang="fi-FI" sz="1400" baseline="30000" dirty="0"/>
              <a:t>2</a:t>
            </a:r>
            <a:r>
              <a:rPr lang="fi-FI" sz="1400" dirty="0"/>
              <a:t> x 3878 °</a:t>
            </a:r>
            <a:r>
              <a:rPr lang="fi-FI" sz="1400" dirty="0" err="1"/>
              <a:t>Cvrk</a:t>
            </a:r>
            <a:r>
              <a:rPr lang="fi-FI" sz="1400" dirty="0"/>
              <a:t> x 24 h/vrk = 670118 </a:t>
            </a:r>
            <a:r>
              <a:rPr lang="fi-FI" sz="1400" dirty="0" err="1"/>
              <a:t>Wh</a:t>
            </a:r>
            <a:r>
              <a:rPr lang="fi-FI" sz="1400" dirty="0"/>
              <a:t> = 670 kWh </a:t>
            </a:r>
          </a:p>
          <a:p>
            <a:pPr>
              <a:spcBef>
                <a:spcPts val="0"/>
              </a:spcBef>
            </a:pPr>
            <a:r>
              <a:rPr lang="fi-FI" sz="1400" dirty="0"/>
              <a:t>Säästö: 0,12 €/kWh x 670 kWh = 80 €</a:t>
            </a:r>
          </a:p>
          <a:p>
            <a:pPr>
              <a:spcBef>
                <a:spcPts val="0"/>
              </a:spcBef>
            </a:pPr>
            <a:r>
              <a:rPr lang="fi-FI" sz="1400" dirty="0"/>
              <a:t> </a:t>
            </a:r>
            <a:br>
              <a:rPr lang="fi-FI" sz="1400" dirty="0"/>
            </a:br>
            <a:r>
              <a:rPr lang="fi-FI" sz="1400" dirty="0"/>
              <a:t>Entä vuoden 1985 määräysten tasosta (0,22 W / Km</a:t>
            </a:r>
            <a:r>
              <a:rPr lang="fi-FI" sz="1400" baseline="30000" dirty="0"/>
              <a:t>2</a:t>
            </a:r>
            <a:r>
              <a:rPr lang="fi-FI" sz="1400" dirty="0"/>
              <a:t>)?</a:t>
            </a:r>
          </a:p>
          <a:p>
            <a:pPr>
              <a:spcBef>
                <a:spcPts val="0"/>
              </a:spcBef>
            </a:pPr>
            <a:r>
              <a:rPr lang="fi-FI" sz="1400" dirty="0"/>
              <a:t>Lämmönläpäisykertoimen paraneminen: 0,22 W/Km</a:t>
            </a:r>
            <a:r>
              <a:rPr lang="fi-FI" sz="1400" baseline="30000" dirty="0"/>
              <a:t>2 </a:t>
            </a:r>
            <a:r>
              <a:rPr lang="fi-FI" sz="1400" dirty="0"/>
              <a:t> - 0,09 W/Km</a:t>
            </a:r>
            <a:r>
              <a:rPr lang="fi-FI" sz="1400" baseline="30000" dirty="0"/>
              <a:t>2</a:t>
            </a:r>
            <a:r>
              <a:rPr lang="fi-FI" sz="1400" dirty="0"/>
              <a:t> = 0,13W/Km</a:t>
            </a:r>
            <a:r>
              <a:rPr lang="fi-FI" sz="1400" baseline="30000" dirty="0"/>
              <a:t>2</a:t>
            </a:r>
            <a:endParaRPr lang="fi-FI" sz="1400" dirty="0"/>
          </a:p>
          <a:p>
            <a:pPr>
              <a:spcBef>
                <a:spcPts val="0"/>
              </a:spcBef>
            </a:pPr>
            <a:r>
              <a:rPr lang="fi-FI" sz="1400" dirty="0"/>
              <a:t>Lämmitystarpeen ero:</a:t>
            </a:r>
            <a:br>
              <a:rPr lang="fi-FI" sz="1400" dirty="0"/>
            </a:br>
            <a:r>
              <a:rPr lang="fi-FI" sz="1400" dirty="0"/>
              <a:t>= 120 m</a:t>
            </a:r>
            <a:r>
              <a:rPr lang="fi-FI" sz="1400" baseline="30000" dirty="0"/>
              <a:t>2  </a:t>
            </a:r>
            <a:r>
              <a:rPr lang="fi-FI" sz="1400" dirty="0"/>
              <a:t>x 0,13 W/Km</a:t>
            </a:r>
            <a:r>
              <a:rPr lang="fi-FI" sz="1400" baseline="30000" dirty="0"/>
              <a:t>2</a:t>
            </a:r>
            <a:r>
              <a:rPr lang="fi-FI" sz="1400" dirty="0"/>
              <a:t> x 3878 °</a:t>
            </a:r>
            <a:r>
              <a:rPr lang="fi-FI" sz="1400" dirty="0" err="1"/>
              <a:t>Cvrk</a:t>
            </a:r>
            <a:r>
              <a:rPr lang="fi-FI" sz="1400" dirty="0"/>
              <a:t> x 24 h/vrk = 1452 kWh</a:t>
            </a:r>
          </a:p>
          <a:p>
            <a:pPr>
              <a:spcBef>
                <a:spcPts val="0"/>
              </a:spcBef>
            </a:pPr>
            <a:r>
              <a:rPr lang="fi-FI" sz="1400" dirty="0"/>
              <a:t>Säästö: 0,12 €/kWh x 1452 kWh = 174 €</a:t>
            </a:r>
          </a:p>
          <a:p>
            <a:pPr>
              <a:spcBef>
                <a:spcPts val="0"/>
              </a:spcBef>
            </a:pPr>
            <a:endParaRPr lang="fi-FI" sz="1400" dirty="0"/>
          </a:p>
          <a:p>
            <a:pPr>
              <a:spcBef>
                <a:spcPts val="0"/>
              </a:spcBef>
            </a:pPr>
            <a:r>
              <a:rPr lang="fi-FI" sz="1400" dirty="0"/>
              <a:t>Entä 60-luvun talossa? </a:t>
            </a:r>
          </a:p>
          <a:p>
            <a:pPr>
              <a:spcBef>
                <a:spcPts val="0"/>
              </a:spcBef>
            </a:pPr>
            <a:r>
              <a:rPr lang="fi-FI" sz="1400" dirty="0"/>
              <a:t>Vastaus: 630 € vuodessa</a:t>
            </a:r>
          </a:p>
          <a:p>
            <a:endParaRPr lang="fi-FI" sz="1600" dirty="0"/>
          </a:p>
        </p:txBody>
      </p:sp>
      <p:sp>
        <p:nvSpPr>
          <p:cNvPr id="13" name="Date Placeholder 12">
            <a:extLst>
              <a:ext uri="{FF2B5EF4-FFF2-40B4-BE49-F238E27FC236}">
                <a16:creationId xmlns:a16="http://schemas.microsoft.com/office/drawing/2014/main" id="{E7B50984-AC73-49F5-9CF5-2B64D26DC12D}"/>
              </a:ext>
            </a:extLst>
          </p:cNvPr>
          <p:cNvSpPr>
            <a:spLocks noGrp="1"/>
          </p:cNvSpPr>
          <p:nvPr>
            <p:ph type="dt" sz="half" idx="10"/>
          </p:nvPr>
        </p:nvSpPr>
        <p:spPr/>
        <p:txBody>
          <a:bodyPr/>
          <a:lstStyle/>
          <a:p>
            <a:r>
              <a:rPr lang="fi-FI"/>
              <a:t>2019</a:t>
            </a:r>
            <a:endParaRPr lang="fi-FI" dirty="0"/>
          </a:p>
        </p:txBody>
      </p:sp>
      <p:sp>
        <p:nvSpPr>
          <p:cNvPr id="14" name="Footer Placeholder 13">
            <a:extLst>
              <a:ext uri="{FF2B5EF4-FFF2-40B4-BE49-F238E27FC236}">
                <a16:creationId xmlns:a16="http://schemas.microsoft.com/office/drawing/2014/main" id="{4B200E11-3973-4E06-9672-409069985514}"/>
              </a:ext>
            </a:extLst>
          </p:cNvPr>
          <p:cNvSpPr>
            <a:spLocks noGrp="1"/>
          </p:cNvSpPr>
          <p:nvPr>
            <p:ph type="ftr" sz="quarter" idx="3"/>
          </p:nvPr>
        </p:nvSpPr>
        <p:spPr/>
        <p:txBody>
          <a:bodyPr/>
          <a:lstStyle/>
          <a:p>
            <a:r>
              <a:rPr lang="fi-FI"/>
              <a:t>Energiatehokas rakentaminen - Perusteet</a:t>
            </a:r>
            <a:endParaRPr lang="fi-FI" dirty="0"/>
          </a:p>
        </p:txBody>
      </p:sp>
      <p:sp>
        <p:nvSpPr>
          <p:cNvPr id="15" name="Slide Number Placeholder 14">
            <a:extLst>
              <a:ext uri="{FF2B5EF4-FFF2-40B4-BE49-F238E27FC236}">
                <a16:creationId xmlns:a16="http://schemas.microsoft.com/office/drawing/2014/main" id="{A9E63A19-3D19-485A-B565-8216441EEBA9}"/>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128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a_BUS_finland">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motiva_BUS_finland</Template>
  <TotalTime>3778</TotalTime>
  <Words>1808</Words>
  <Application>Microsoft Office PowerPoint</Application>
  <PresentationFormat>On-screen Show (4:3)</PresentationFormat>
  <Paragraphs>629</Paragraphs>
  <Slides>28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ＭＳ Ｐゴシック</vt:lpstr>
      <vt:lpstr>Arial</vt:lpstr>
      <vt:lpstr>Calibri</vt:lpstr>
      <vt:lpstr>DejaVu Sans</vt:lpstr>
      <vt:lpstr>Myriad Pro</vt:lpstr>
      <vt:lpstr>Times New Roman</vt:lpstr>
      <vt:lpstr>Wingdings</vt:lpstr>
      <vt:lpstr>motiva_BUS_finland</vt:lpstr>
      <vt:lpstr>Energiatehokkaan rakentamisen  parhaat käytännöt, perusteet</vt:lpstr>
      <vt:lpstr>Rakennustyömaan energia ja kosteus</vt:lpstr>
      <vt:lpstr>Rakennustyömaan lämmitys</vt:lpstr>
      <vt:lpstr>PowerPoint Presentation</vt:lpstr>
      <vt:lpstr>PowerPoint Presentation</vt:lpstr>
      <vt:lpstr>PowerPoint Presentation</vt:lpstr>
      <vt:lpstr>Seinäesimerkkejä eri vuosilta - mineraalivillaeriste</vt:lpstr>
      <vt:lpstr>Esimerkki </vt:lpstr>
      <vt:lpstr>Esimerkki</vt:lpstr>
      <vt:lpstr>PowerPoint Presentation</vt:lpstr>
      <vt:lpstr>Ilman kosteus ja kastepiste</vt:lpstr>
      <vt:lpstr>Peruskäsitteitä</vt:lpstr>
      <vt:lpstr>Kastepiste</vt:lpstr>
      <vt:lpstr>Kuivattaminen</vt:lpstr>
      <vt:lpstr>PowerPoint Presentation</vt:lpstr>
      <vt:lpstr>Tehtävä</vt:lpstr>
      <vt:lpstr>Rakenteen kosteuskäyttäytyminen ilman höyrynsulkua</vt:lpstr>
      <vt:lpstr>Rakenteen kosteuskäyttäytyminen höyrynsulku asennettuna</vt:lpstr>
      <vt:lpstr>Kosteuden eristys</vt:lpstr>
      <vt:lpstr>PowerPoint Presentation</vt:lpstr>
      <vt:lpstr>PowerPoint Presentation</vt:lpstr>
      <vt:lpstr>PowerPoint Presentation</vt:lpstr>
      <vt:lpstr>Nostamalla betonin lämpötilaa kymmenellä asteella kuivumisaika puolittuu lähes aina riippumatta kuivatusolosuhteista. </vt:lpstr>
      <vt:lpstr>PowerPoint Presentation</vt:lpstr>
      <vt:lpstr>Rossipohjan työjärjestykset!</vt:lpstr>
      <vt:lpstr>Paripörinä: Pullotalo vai hengittävä rakenne?</vt:lpstr>
      <vt:lpstr>PowerPoint Presentation</vt:lpstr>
      <vt:lpstr>Oppimateriaaliin on sisällytetty energiatehokkaaseen rakentamiseen tarvittavia hyviä käytäntöjä ja periaatteita. Kirjoittajat eivät vastaa niiden sopivuudesta yksittäisiin rakennuskohteisiin sellaisinaan.  Yksittäisten rakennuskohteiden toteutus tulee tehdä kyseisten kohteiden toteutussuunnitelmien mukaisesti.  Alkuperäinen aneisto on tuotettu EU:n Horizon2020-ohjelman BUILDUPSkills-hankkeessa (Motiva Oy, TTS, TUT, 2016). Työryhmä: Olli Teriö, Jukka Lahdensivu, Juhani Heljo, Jaakko Sorri, Ulrika Uotila, Aki Peltola, Jari Hämäläinen &amp; Heidi Sumkin. Aineisto päivitetty 2019 (Risto Tenhunen ja Olli Teriö). www.motiva.fi/buildupskills</vt:lpstr>
    </vt:vector>
  </TitlesOfParts>
  <Manager>PiuPauDesign</Manager>
  <Company>Tampere University of Technology</Company>
  <LinksUpToDate>false</LinksUpToDate>
  <SharedDoc>false</SharedDoc>
  <HyperlinkBase>finland.buildupskills.eu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Teriö Olli</dc:creator>
  <cp:lastModifiedBy>Kirsi-Maaria Forssell</cp:lastModifiedBy>
  <cp:revision>195</cp:revision>
  <cp:lastPrinted>2015-07-01T06:34:53Z</cp:lastPrinted>
  <dcterms:created xsi:type="dcterms:W3CDTF">2013-11-14T10:46:09Z</dcterms:created>
  <dcterms:modified xsi:type="dcterms:W3CDTF">2019-08-22T09:28:18Z</dcterms:modified>
</cp:coreProperties>
</file>