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1" r:id="rId1"/>
    <p:sldMasterId id="2147483675" r:id="rId2"/>
  </p:sldMasterIdLst>
  <p:notesMasterIdLst>
    <p:notesMasterId r:id="rId17"/>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70" r:id="rId16"/>
  </p:sldIdLst>
  <p:sldSz cx="9144000" cy="6858000" type="screen4x3"/>
  <p:notesSz cx="9929813" cy="6799263"/>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300">
          <p15:clr>
            <a:srgbClr val="A4A3A4"/>
          </p15:clr>
        </p15:guide>
        <p15:guide id="3" orient="horz" pos="3657">
          <p15:clr>
            <a:srgbClr val="A4A3A4"/>
          </p15:clr>
        </p15:guide>
        <p15:guide id="4" orient="horz" pos="4110">
          <p15:clr>
            <a:srgbClr val="A4A3A4"/>
          </p15:clr>
        </p15:guide>
        <p15:guide id="5" orient="horz" pos="1117">
          <p15:clr>
            <a:srgbClr val="A4A3A4"/>
          </p15:clr>
        </p15:guide>
        <p15:guide id="6" orient="horz" pos="4020">
          <p15:clr>
            <a:srgbClr val="A4A3A4"/>
          </p15:clr>
        </p15:guide>
        <p15:guide id="7" orient="horz" pos="1457" userDrawn="1">
          <p15:clr>
            <a:srgbClr val="A4A3A4"/>
          </p15:clr>
        </p15:guide>
        <p15:guide id="8" pos="2880">
          <p15:clr>
            <a:srgbClr val="A4A3A4"/>
          </p15:clr>
        </p15:guide>
        <p15:guide id="9" pos="295">
          <p15:clr>
            <a:srgbClr val="A4A3A4"/>
          </p15:clr>
        </p15:guide>
        <p15:guide id="10" pos="5465">
          <p15:clr>
            <a:srgbClr val="A4A3A4"/>
          </p15:clr>
        </p15:guide>
      </p15:sldGuideLst>
    </p:ext>
    <p:ext uri="{2D200454-40CA-4A62-9FC3-DE9A4176ACB9}">
      <p15:notesGuideLst xmlns:p15="http://schemas.microsoft.com/office/powerpoint/2012/main">
        <p15:guide id="1" orient="horz" pos="2142">
          <p15:clr>
            <a:srgbClr val="A4A3A4"/>
          </p15:clr>
        </p15:guide>
        <p15:guide id="2" pos="312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showGuides="1">
      <p:cViewPr varScale="1">
        <p:scale>
          <a:sx n="70" d="100"/>
          <a:sy n="70" d="100"/>
        </p:scale>
        <p:origin x="1132" y="48"/>
      </p:cViewPr>
      <p:guideLst>
        <p:guide orient="horz" pos="2160"/>
        <p:guide orient="horz" pos="300"/>
        <p:guide orient="horz" pos="3657"/>
        <p:guide orient="horz" pos="4110"/>
        <p:guide orient="horz" pos="1117"/>
        <p:guide orient="horz" pos="4020"/>
        <p:guide orient="horz" pos="1457"/>
        <p:guide pos="2880"/>
        <p:guide pos="295"/>
        <p:guide pos="5465"/>
      </p:guideLst>
    </p:cSldViewPr>
  </p:slideViewPr>
  <p:notesTextViewPr>
    <p:cViewPr>
      <p:scale>
        <a:sx n="1" d="1"/>
        <a:sy n="1" d="1"/>
      </p:scale>
      <p:origin x="0" y="0"/>
    </p:cViewPr>
  </p:notesTextViewPr>
  <p:notesViewPr>
    <p:cSldViewPr snapToGrid="0" showGuides="1">
      <p:cViewPr varScale="1">
        <p:scale>
          <a:sx n="66" d="100"/>
          <a:sy n="66" d="100"/>
        </p:scale>
        <p:origin x="0" y="0"/>
      </p:cViewPr>
      <p:guideLst>
        <p:guide orient="horz" pos="2142"/>
        <p:guide pos="312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3713" cy="341313"/>
          </a:xfrm>
          <a:prstGeom prst="rect">
            <a:avLst/>
          </a:prstGeom>
        </p:spPr>
        <p:txBody>
          <a:bodyPr vert="horz" lIns="91440" tIns="45720" rIns="91440" bIns="45720" rtlCol="0"/>
          <a:lstStyle>
            <a:lvl1pPr algn="l">
              <a:defRPr sz="1200"/>
            </a:lvl1pPr>
          </a:lstStyle>
          <a:p>
            <a:endParaRPr lang="fi-FI"/>
          </a:p>
        </p:txBody>
      </p:sp>
      <p:sp>
        <p:nvSpPr>
          <p:cNvPr id="3" name="Date Placeholder 2"/>
          <p:cNvSpPr>
            <a:spLocks noGrp="1"/>
          </p:cNvSpPr>
          <p:nvPr>
            <p:ph type="dt" idx="1"/>
          </p:nvPr>
        </p:nvSpPr>
        <p:spPr>
          <a:xfrm>
            <a:off x="5624513" y="0"/>
            <a:ext cx="4303712" cy="341313"/>
          </a:xfrm>
          <a:prstGeom prst="rect">
            <a:avLst/>
          </a:prstGeom>
        </p:spPr>
        <p:txBody>
          <a:bodyPr vert="horz" lIns="91440" tIns="45720" rIns="91440" bIns="45720" rtlCol="0"/>
          <a:lstStyle>
            <a:lvl1pPr algn="r">
              <a:defRPr sz="1200"/>
            </a:lvl1pPr>
          </a:lstStyle>
          <a:p>
            <a:fld id="{827F4BBE-BA3F-4FD0-9A69-9E6852D6826E}" type="datetimeFigureOut">
              <a:rPr lang="fi-FI" smtClean="0"/>
              <a:t>14.6.2019</a:t>
            </a:fld>
            <a:endParaRPr lang="fi-FI"/>
          </a:p>
        </p:txBody>
      </p:sp>
      <p:sp>
        <p:nvSpPr>
          <p:cNvPr id="4" name="Slide Image Placeholder 3"/>
          <p:cNvSpPr>
            <a:spLocks noGrp="1" noRot="1" noChangeAspect="1"/>
          </p:cNvSpPr>
          <p:nvPr>
            <p:ph type="sldImg" idx="2"/>
          </p:nvPr>
        </p:nvSpPr>
        <p:spPr>
          <a:xfrm>
            <a:off x="3435350" y="849313"/>
            <a:ext cx="3060700" cy="2295525"/>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993775" y="3271838"/>
            <a:ext cx="7943850" cy="2678112"/>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Footer Placeholder 5"/>
          <p:cNvSpPr>
            <a:spLocks noGrp="1"/>
          </p:cNvSpPr>
          <p:nvPr>
            <p:ph type="ftr" sz="quarter" idx="4"/>
          </p:nvPr>
        </p:nvSpPr>
        <p:spPr>
          <a:xfrm>
            <a:off x="0" y="6457950"/>
            <a:ext cx="4303713" cy="341313"/>
          </a:xfrm>
          <a:prstGeom prst="rect">
            <a:avLst/>
          </a:prstGeom>
        </p:spPr>
        <p:txBody>
          <a:bodyPr vert="horz" lIns="91440" tIns="45720" rIns="91440" bIns="45720" rtlCol="0" anchor="b"/>
          <a:lstStyle>
            <a:lvl1pPr algn="l">
              <a:defRPr sz="1200"/>
            </a:lvl1pPr>
          </a:lstStyle>
          <a:p>
            <a:endParaRPr lang="fi-FI"/>
          </a:p>
        </p:txBody>
      </p:sp>
      <p:sp>
        <p:nvSpPr>
          <p:cNvPr id="7" name="Slide Number Placeholder 6"/>
          <p:cNvSpPr>
            <a:spLocks noGrp="1"/>
          </p:cNvSpPr>
          <p:nvPr>
            <p:ph type="sldNum" sz="quarter" idx="5"/>
          </p:nvPr>
        </p:nvSpPr>
        <p:spPr>
          <a:xfrm>
            <a:off x="5624513" y="6457950"/>
            <a:ext cx="4303712" cy="341313"/>
          </a:xfrm>
          <a:prstGeom prst="rect">
            <a:avLst/>
          </a:prstGeom>
        </p:spPr>
        <p:txBody>
          <a:bodyPr vert="horz" lIns="91440" tIns="45720" rIns="91440" bIns="45720" rtlCol="0" anchor="b"/>
          <a:lstStyle>
            <a:lvl1pPr algn="r">
              <a:defRPr sz="1200"/>
            </a:lvl1pPr>
          </a:lstStyle>
          <a:p>
            <a:fld id="{40E7D09A-F780-4B99-9BF9-0DBB3C32335A}" type="slidenum">
              <a:rPr lang="fi-FI" smtClean="0"/>
              <a:t>‹#›</a:t>
            </a:fld>
            <a:endParaRPr lang="fi-FI"/>
          </a:p>
        </p:txBody>
      </p:sp>
    </p:spTree>
    <p:extLst>
      <p:ext uri="{BB962C8B-B14F-4D97-AF65-F5344CB8AC3E}">
        <p14:creationId xmlns:p14="http://schemas.microsoft.com/office/powerpoint/2010/main" val="30011497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fld id="{364B4A2A-B6C3-4423-87B3-B387B0B19062}" type="slidenum">
              <a:rPr lang="fi-FI" smtClean="0"/>
              <a:pPr/>
              <a:t>14</a:t>
            </a:fld>
            <a:endParaRPr lang="fi-FI"/>
          </a:p>
        </p:txBody>
      </p:sp>
    </p:spTree>
    <p:extLst>
      <p:ext uri="{BB962C8B-B14F-4D97-AF65-F5344CB8AC3E}">
        <p14:creationId xmlns:p14="http://schemas.microsoft.com/office/powerpoint/2010/main" val="20913858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hyperlink" Target="http://motiva.fi/buildupskills" TargetMode="Externa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hyperlink" Target="http://motiva.fi/buildupskills" TargetMode="External"/><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3" name="Freeform 6"/>
          <p:cNvSpPr>
            <a:spLocks/>
          </p:cNvSpPr>
          <p:nvPr/>
        </p:nvSpPr>
        <p:spPr bwMode="auto">
          <a:xfrm>
            <a:off x="0" y="3976688"/>
            <a:ext cx="1890713" cy="2881313"/>
          </a:xfrm>
          <a:custGeom>
            <a:avLst/>
            <a:gdLst>
              <a:gd name="T0" fmla="*/ 778 w 1191"/>
              <a:gd name="T1" fmla="*/ 0 h 1815"/>
              <a:gd name="T2" fmla="*/ 732 w 1191"/>
              <a:gd name="T3" fmla="*/ 4 h 1815"/>
              <a:gd name="T4" fmla="*/ 686 w 1191"/>
              <a:gd name="T5" fmla="*/ 11 h 1815"/>
              <a:gd name="T6" fmla="*/ 638 w 1191"/>
              <a:gd name="T7" fmla="*/ 21 h 1815"/>
              <a:gd name="T8" fmla="*/ 589 w 1191"/>
              <a:gd name="T9" fmla="*/ 33 h 1815"/>
              <a:gd name="T10" fmla="*/ 540 w 1191"/>
              <a:gd name="T11" fmla="*/ 50 h 1815"/>
              <a:gd name="T12" fmla="*/ 490 w 1191"/>
              <a:gd name="T13" fmla="*/ 71 h 1815"/>
              <a:gd name="T14" fmla="*/ 439 w 1191"/>
              <a:gd name="T15" fmla="*/ 94 h 1815"/>
              <a:gd name="T16" fmla="*/ 388 w 1191"/>
              <a:gd name="T17" fmla="*/ 122 h 1815"/>
              <a:gd name="T18" fmla="*/ 337 w 1191"/>
              <a:gd name="T19" fmla="*/ 152 h 1815"/>
              <a:gd name="T20" fmla="*/ 285 w 1191"/>
              <a:gd name="T21" fmla="*/ 186 h 1815"/>
              <a:gd name="T22" fmla="*/ 234 w 1191"/>
              <a:gd name="T23" fmla="*/ 225 h 1815"/>
              <a:gd name="T24" fmla="*/ 182 w 1191"/>
              <a:gd name="T25" fmla="*/ 266 h 1815"/>
              <a:gd name="T26" fmla="*/ 130 w 1191"/>
              <a:gd name="T27" fmla="*/ 311 h 1815"/>
              <a:gd name="T28" fmla="*/ 78 w 1191"/>
              <a:gd name="T29" fmla="*/ 361 h 1815"/>
              <a:gd name="T30" fmla="*/ 26 w 1191"/>
              <a:gd name="T31" fmla="*/ 413 h 1815"/>
              <a:gd name="T32" fmla="*/ 0 w 1191"/>
              <a:gd name="T33" fmla="*/ 1128 h 1815"/>
              <a:gd name="T34" fmla="*/ 33 w 1191"/>
              <a:gd name="T35" fmla="*/ 1815 h 1815"/>
              <a:gd name="T36" fmla="*/ 97 w 1191"/>
              <a:gd name="T37" fmla="*/ 1765 h 1815"/>
              <a:gd name="T38" fmla="*/ 135 w 1191"/>
              <a:gd name="T39" fmla="*/ 1733 h 1815"/>
              <a:gd name="T40" fmla="*/ 177 w 1191"/>
              <a:gd name="T41" fmla="*/ 1694 h 1815"/>
              <a:gd name="T42" fmla="*/ 226 w 1191"/>
              <a:gd name="T43" fmla="*/ 1647 h 1815"/>
              <a:gd name="T44" fmla="*/ 278 w 1191"/>
              <a:gd name="T45" fmla="*/ 1595 h 1815"/>
              <a:gd name="T46" fmla="*/ 392 w 1191"/>
              <a:gd name="T47" fmla="*/ 1476 h 1815"/>
              <a:gd name="T48" fmla="*/ 513 w 1191"/>
              <a:gd name="T49" fmla="*/ 1343 h 1815"/>
              <a:gd name="T50" fmla="*/ 634 w 1191"/>
              <a:gd name="T51" fmla="*/ 1206 h 1815"/>
              <a:gd name="T52" fmla="*/ 750 w 1191"/>
              <a:gd name="T53" fmla="*/ 1070 h 1815"/>
              <a:gd name="T54" fmla="*/ 852 w 1191"/>
              <a:gd name="T55" fmla="*/ 944 h 1815"/>
              <a:gd name="T56" fmla="*/ 897 w 1191"/>
              <a:gd name="T57" fmla="*/ 887 h 1815"/>
              <a:gd name="T58" fmla="*/ 971 w 1191"/>
              <a:gd name="T59" fmla="*/ 785 h 1815"/>
              <a:gd name="T60" fmla="*/ 1025 w 1191"/>
              <a:gd name="T61" fmla="*/ 707 h 1815"/>
              <a:gd name="T62" fmla="*/ 1057 w 1191"/>
              <a:gd name="T63" fmla="*/ 654 h 1815"/>
              <a:gd name="T64" fmla="*/ 1089 w 1191"/>
              <a:gd name="T65" fmla="*/ 601 h 1815"/>
              <a:gd name="T66" fmla="*/ 1118 w 1191"/>
              <a:gd name="T67" fmla="*/ 548 h 1815"/>
              <a:gd name="T68" fmla="*/ 1143 w 1191"/>
              <a:gd name="T69" fmla="*/ 494 h 1815"/>
              <a:gd name="T70" fmla="*/ 1163 w 1191"/>
              <a:gd name="T71" fmla="*/ 442 h 1815"/>
              <a:gd name="T72" fmla="*/ 1179 w 1191"/>
              <a:gd name="T73" fmla="*/ 390 h 1815"/>
              <a:gd name="T74" fmla="*/ 1188 w 1191"/>
              <a:gd name="T75" fmla="*/ 340 h 1815"/>
              <a:gd name="T76" fmla="*/ 1191 w 1191"/>
              <a:gd name="T77" fmla="*/ 291 h 1815"/>
              <a:gd name="T78" fmla="*/ 1190 w 1191"/>
              <a:gd name="T79" fmla="*/ 256 h 1815"/>
              <a:gd name="T80" fmla="*/ 1186 w 1191"/>
              <a:gd name="T81" fmla="*/ 233 h 1815"/>
              <a:gd name="T82" fmla="*/ 1181 w 1191"/>
              <a:gd name="T83" fmla="*/ 211 h 1815"/>
              <a:gd name="T84" fmla="*/ 1172 w 1191"/>
              <a:gd name="T85" fmla="*/ 190 h 1815"/>
              <a:gd name="T86" fmla="*/ 1163 w 1191"/>
              <a:gd name="T87" fmla="*/ 168 h 1815"/>
              <a:gd name="T88" fmla="*/ 1150 w 1191"/>
              <a:gd name="T89" fmla="*/ 149 h 1815"/>
              <a:gd name="T90" fmla="*/ 1135 w 1191"/>
              <a:gd name="T91" fmla="*/ 130 h 1815"/>
              <a:gd name="T92" fmla="*/ 1118 w 1191"/>
              <a:gd name="T93" fmla="*/ 112 h 1815"/>
              <a:gd name="T94" fmla="*/ 1099 w 1191"/>
              <a:gd name="T95" fmla="*/ 95 h 1815"/>
              <a:gd name="T96" fmla="*/ 1077 w 1191"/>
              <a:gd name="T97" fmla="*/ 78 h 1815"/>
              <a:gd name="T98" fmla="*/ 1050 w 1191"/>
              <a:gd name="T99" fmla="*/ 62 h 1815"/>
              <a:gd name="T100" fmla="*/ 1020 w 1191"/>
              <a:gd name="T101" fmla="*/ 47 h 1815"/>
              <a:gd name="T102" fmla="*/ 989 w 1191"/>
              <a:gd name="T103" fmla="*/ 33 h 1815"/>
              <a:gd name="T104" fmla="*/ 958 w 1191"/>
              <a:gd name="T105" fmla="*/ 23 h 1815"/>
              <a:gd name="T106" fmla="*/ 925 w 1191"/>
              <a:gd name="T107" fmla="*/ 14 h 1815"/>
              <a:gd name="T108" fmla="*/ 890 w 1191"/>
              <a:gd name="T109" fmla="*/ 7 h 1815"/>
              <a:gd name="T110" fmla="*/ 855 w 1191"/>
              <a:gd name="T111" fmla="*/ 3 h 1815"/>
              <a:gd name="T112" fmla="*/ 818 w 1191"/>
              <a:gd name="T113" fmla="*/ 0 h 1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91" h="1815">
                <a:moveTo>
                  <a:pt x="800" y="0"/>
                </a:moveTo>
                <a:lnTo>
                  <a:pt x="778" y="0"/>
                </a:lnTo>
                <a:lnTo>
                  <a:pt x="755" y="2"/>
                </a:lnTo>
                <a:lnTo>
                  <a:pt x="732" y="4"/>
                </a:lnTo>
                <a:lnTo>
                  <a:pt x="709" y="7"/>
                </a:lnTo>
                <a:lnTo>
                  <a:pt x="686" y="11"/>
                </a:lnTo>
                <a:lnTo>
                  <a:pt x="662" y="15"/>
                </a:lnTo>
                <a:lnTo>
                  <a:pt x="638" y="21"/>
                </a:lnTo>
                <a:lnTo>
                  <a:pt x="613" y="27"/>
                </a:lnTo>
                <a:lnTo>
                  <a:pt x="589" y="33"/>
                </a:lnTo>
                <a:lnTo>
                  <a:pt x="564" y="42"/>
                </a:lnTo>
                <a:lnTo>
                  <a:pt x="540" y="50"/>
                </a:lnTo>
                <a:lnTo>
                  <a:pt x="515" y="60"/>
                </a:lnTo>
                <a:lnTo>
                  <a:pt x="490" y="71"/>
                </a:lnTo>
                <a:lnTo>
                  <a:pt x="464" y="82"/>
                </a:lnTo>
                <a:lnTo>
                  <a:pt x="439" y="94"/>
                </a:lnTo>
                <a:lnTo>
                  <a:pt x="413" y="108"/>
                </a:lnTo>
                <a:lnTo>
                  <a:pt x="388" y="122"/>
                </a:lnTo>
                <a:lnTo>
                  <a:pt x="362" y="137"/>
                </a:lnTo>
                <a:lnTo>
                  <a:pt x="337" y="152"/>
                </a:lnTo>
                <a:lnTo>
                  <a:pt x="311" y="168"/>
                </a:lnTo>
                <a:lnTo>
                  <a:pt x="285" y="186"/>
                </a:lnTo>
                <a:lnTo>
                  <a:pt x="259" y="205"/>
                </a:lnTo>
                <a:lnTo>
                  <a:pt x="234" y="225"/>
                </a:lnTo>
                <a:lnTo>
                  <a:pt x="207" y="245"/>
                </a:lnTo>
                <a:lnTo>
                  <a:pt x="182" y="266"/>
                </a:lnTo>
                <a:lnTo>
                  <a:pt x="155" y="289"/>
                </a:lnTo>
                <a:lnTo>
                  <a:pt x="130" y="311"/>
                </a:lnTo>
                <a:lnTo>
                  <a:pt x="103" y="335"/>
                </a:lnTo>
                <a:lnTo>
                  <a:pt x="78" y="361"/>
                </a:lnTo>
                <a:lnTo>
                  <a:pt x="52" y="386"/>
                </a:lnTo>
                <a:lnTo>
                  <a:pt x="26" y="413"/>
                </a:lnTo>
                <a:lnTo>
                  <a:pt x="0" y="442"/>
                </a:lnTo>
                <a:lnTo>
                  <a:pt x="0" y="1128"/>
                </a:lnTo>
                <a:lnTo>
                  <a:pt x="0" y="1815"/>
                </a:lnTo>
                <a:lnTo>
                  <a:pt x="33" y="1815"/>
                </a:lnTo>
                <a:lnTo>
                  <a:pt x="66" y="1791"/>
                </a:lnTo>
                <a:lnTo>
                  <a:pt x="97" y="1765"/>
                </a:lnTo>
                <a:lnTo>
                  <a:pt x="115" y="1750"/>
                </a:lnTo>
                <a:lnTo>
                  <a:pt x="135" y="1733"/>
                </a:lnTo>
                <a:lnTo>
                  <a:pt x="155" y="1715"/>
                </a:lnTo>
                <a:lnTo>
                  <a:pt x="177" y="1694"/>
                </a:lnTo>
                <a:lnTo>
                  <a:pt x="202" y="1671"/>
                </a:lnTo>
                <a:lnTo>
                  <a:pt x="226" y="1647"/>
                </a:lnTo>
                <a:lnTo>
                  <a:pt x="252" y="1622"/>
                </a:lnTo>
                <a:lnTo>
                  <a:pt x="278" y="1595"/>
                </a:lnTo>
                <a:lnTo>
                  <a:pt x="335" y="1538"/>
                </a:lnTo>
                <a:lnTo>
                  <a:pt x="392" y="1476"/>
                </a:lnTo>
                <a:lnTo>
                  <a:pt x="453" y="1410"/>
                </a:lnTo>
                <a:lnTo>
                  <a:pt x="513" y="1343"/>
                </a:lnTo>
                <a:lnTo>
                  <a:pt x="575" y="1275"/>
                </a:lnTo>
                <a:lnTo>
                  <a:pt x="634" y="1206"/>
                </a:lnTo>
                <a:lnTo>
                  <a:pt x="694" y="1137"/>
                </a:lnTo>
                <a:lnTo>
                  <a:pt x="750" y="1070"/>
                </a:lnTo>
                <a:lnTo>
                  <a:pt x="803" y="1005"/>
                </a:lnTo>
                <a:lnTo>
                  <a:pt x="852" y="944"/>
                </a:lnTo>
                <a:lnTo>
                  <a:pt x="876" y="915"/>
                </a:lnTo>
                <a:lnTo>
                  <a:pt x="897" y="887"/>
                </a:lnTo>
                <a:lnTo>
                  <a:pt x="936" y="835"/>
                </a:lnTo>
                <a:lnTo>
                  <a:pt x="971" y="785"/>
                </a:lnTo>
                <a:lnTo>
                  <a:pt x="1008" y="734"/>
                </a:lnTo>
                <a:lnTo>
                  <a:pt x="1025" y="707"/>
                </a:lnTo>
                <a:lnTo>
                  <a:pt x="1042" y="681"/>
                </a:lnTo>
                <a:lnTo>
                  <a:pt x="1057" y="654"/>
                </a:lnTo>
                <a:lnTo>
                  <a:pt x="1073" y="628"/>
                </a:lnTo>
                <a:lnTo>
                  <a:pt x="1089" y="601"/>
                </a:lnTo>
                <a:lnTo>
                  <a:pt x="1104" y="574"/>
                </a:lnTo>
                <a:lnTo>
                  <a:pt x="1118" y="548"/>
                </a:lnTo>
                <a:lnTo>
                  <a:pt x="1131" y="520"/>
                </a:lnTo>
                <a:lnTo>
                  <a:pt x="1143" y="494"/>
                </a:lnTo>
                <a:lnTo>
                  <a:pt x="1153" y="468"/>
                </a:lnTo>
                <a:lnTo>
                  <a:pt x="1163" y="442"/>
                </a:lnTo>
                <a:lnTo>
                  <a:pt x="1171" y="415"/>
                </a:lnTo>
                <a:lnTo>
                  <a:pt x="1179" y="390"/>
                </a:lnTo>
                <a:lnTo>
                  <a:pt x="1184" y="364"/>
                </a:lnTo>
                <a:lnTo>
                  <a:pt x="1188" y="340"/>
                </a:lnTo>
                <a:lnTo>
                  <a:pt x="1191" y="315"/>
                </a:lnTo>
                <a:lnTo>
                  <a:pt x="1191" y="291"/>
                </a:lnTo>
                <a:lnTo>
                  <a:pt x="1191" y="267"/>
                </a:lnTo>
                <a:lnTo>
                  <a:pt x="1190" y="256"/>
                </a:lnTo>
                <a:lnTo>
                  <a:pt x="1188" y="244"/>
                </a:lnTo>
                <a:lnTo>
                  <a:pt x="1186" y="233"/>
                </a:lnTo>
                <a:lnTo>
                  <a:pt x="1184" y="222"/>
                </a:lnTo>
                <a:lnTo>
                  <a:pt x="1181" y="211"/>
                </a:lnTo>
                <a:lnTo>
                  <a:pt x="1177" y="200"/>
                </a:lnTo>
                <a:lnTo>
                  <a:pt x="1172" y="190"/>
                </a:lnTo>
                <a:lnTo>
                  <a:pt x="1168" y="179"/>
                </a:lnTo>
                <a:lnTo>
                  <a:pt x="1163" y="168"/>
                </a:lnTo>
                <a:lnTo>
                  <a:pt x="1156" y="159"/>
                </a:lnTo>
                <a:lnTo>
                  <a:pt x="1150" y="149"/>
                </a:lnTo>
                <a:lnTo>
                  <a:pt x="1144" y="140"/>
                </a:lnTo>
                <a:lnTo>
                  <a:pt x="1135" y="130"/>
                </a:lnTo>
                <a:lnTo>
                  <a:pt x="1128" y="121"/>
                </a:lnTo>
                <a:lnTo>
                  <a:pt x="1118" y="112"/>
                </a:lnTo>
                <a:lnTo>
                  <a:pt x="1110" y="104"/>
                </a:lnTo>
                <a:lnTo>
                  <a:pt x="1099" y="95"/>
                </a:lnTo>
                <a:lnTo>
                  <a:pt x="1088" y="87"/>
                </a:lnTo>
                <a:lnTo>
                  <a:pt x="1077" y="78"/>
                </a:lnTo>
                <a:lnTo>
                  <a:pt x="1065" y="71"/>
                </a:lnTo>
                <a:lnTo>
                  <a:pt x="1050" y="62"/>
                </a:lnTo>
                <a:lnTo>
                  <a:pt x="1035" y="55"/>
                </a:lnTo>
                <a:lnTo>
                  <a:pt x="1020" y="47"/>
                </a:lnTo>
                <a:lnTo>
                  <a:pt x="1005" y="40"/>
                </a:lnTo>
                <a:lnTo>
                  <a:pt x="989" y="33"/>
                </a:lnTo>
                <a:lnTo>
                  <a:pt x="974" y="28"/>
                </a:lnTo>
                <a:lnTo>
                  <a:pt x="958" y="23"/>
                </a:lnTo>
                <a:lnTo>
                  <a:pt x="941" y="19"/>
                </a:lnTo>
                <a:lnTo>
                  <a:pt x="925" y="14"/>
                </a:lnTo>
                <a:lnTo>
                  <a:pt x="908" y="10"/>
                </a:lnTo>
                <a:lnTo>
                  <a:pt x="890" y="7"/>
                </a:lnTo>
                <a:lnTo>
                  <a:pt x="873" y="5"/>
                </a:lnTo>
                <a:lnTo>
                  <a:pt x="855" y="3"/>
                </a:lnTo>
                <a:lnTo>
                  <a:pt x="836" y="2"/>
                </a:lnTo>
                <a:lnTo>
                  <a:pt x="818" y="0"/>
                </a:lnTo>
                <a:lnTo>
                  <a:pt x="800" y="0"/>
                </a:lnTo>
                <a:close/>
              </a:path>
            </a:pathLst>
          </a:custGeom>
          <a:solidFill>
            <a:srgbClr val="F1F1F1"/>
          </a:solidFill>
          <a:ln>
            <a:noFill/>
          </a:ln>
        </p:spPr>
        <p:txBody>
          <a:bodyPr vert="horz" wrap="square" lIns="91440" tIns="45720" rIns="91440" bIns="45720" numCol="1" anchor="t" anchorCtr="0" compatLnSpc="1">
            <a:prstTxWarp prst="textNoShape">
              <a:avLst/>
            </a:prstTxWarp>
          </a:bodyPr>
          <a:lstStyle/>
          <a:p>
            <a:endParaRPr lang="fi-FI"/>
          </a:p>
        </p:txBody>
      </p:sp>
      <p:sp>
        <p:nvSpPr>
          <p:cNvPr id="2" name="Title 1"/>
          <p:cNvSpPr>
            <a:spLocks noGrp="1"/>
          </p:cNvSpPr>
          <p:nvPr>
            <p:ph type="ctrTitle"/>
          </p:nvPr>
        </p:nvSpPr>
        <p:spPr>
          <a:xfrm>
            <a:off x="468313" y="3573016"/>
            <a:ext cx="8207375" cy="1656184"/>
          </a:xfrm>
        </p:spPr>
        <p:txBody>
          <a:bodyPr/>
          <a:lstStyle>
            <a:lvl1pPr algn="ctr">
              <a:defRPr/>
            </a:lvl1pPr>
          </a:lstStyle>
          <a:p>
            <a:r>
              <a:rPr lang="en-US"/>
              <a:t>Click to edit Master title style</a:t>
            </a:r>
            <a:endParaRPr lang="fi-FI"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3200" y="5229200"/>
            <a:ext cx="3356191" cy="645038"/>
          </a:xfrm>
          <a:prstGeom prst="rect">
            <a:avLst/>
          </a:prstGeom>
        </p:spPr>
      </p:pic>
      <p:sp>
        <p:nvSpPr>
          <p:cNvPr id="5" name="Freeform 6">
            <a:extLst>
              <a:ext uri="{FF2B5EF4-FFF2-40B4-BE49-F238E27FC236}">
                <a16:creationId xmlns:a16="http://schemas.microsoft.com/office/drawing/2014/main" id="{5D634A6D-7992-4FEB-A156-FEE099664294}"/>
              </a:ext>
            </a:extLst>
          </p:cNvPr>
          <p:cNvSpPr>
            <a:spLocks/>
          </p:cNvSpPr>
          <p:nvPr/>
        </p:nvSpPr>
        <p:spPr bwMode="auto">
          <a:xfrm>
            <a:off x="0" y="3976688"/>
            <a:ext cx="1890713" cy="2881313"/>
          </a:xfrm>
          <a:custGeom>
            <a:avLst/>
            <a:gdLst>
              <a:gd name="T0" fmla="*/ 778 w 1191"/>
              <a:gd name="T1" fmla="*/ 0 h 1815"/>
              <a:gd name="T2" fmla="*/ 732 w 1191"/>
              <a:gd name="T3" fmla="*/ 4 h 1815"/>
              <a:gd name="T4" fmla="*/ 686 w 1191"/>
              <a:gd name="T5" fmla="*/ 11 h 1815"/>
              <a:gd name="T6" fmla="*/ 638 w 1191"/>
              <a:gd name="T7" fmla="*/ 21 h 1815"/>
              <a:gd name="T8" fmla="*/ 589 w 1191"/>
              <a:gd name="T9" fmla="*/ 33 h 1815"/>
              <a:gd name="T10" fmla="*/ 540 w 1191"/>
              <a:gd name="T11" fmla="*/ 50 h 1815"/>
              <a:gd name="T12" fmla="*/ 490 w 1191"/>
              <a:gd name="T13" fmla="*/ 71 h 1815"/>
              <a:gd name="T14" fmla="*/ 439 w 1191"/>
              <a:gd name="T15" fmla="*/ 94 h 1815"/>
              <a:gd name="T16" fmla="*/ 388 w 1191"/>
              <a:gd name="T17" fmla="*/ 122 h 1815"/>
              <a:gd name="T18" fmla="*/ 337 w 1191"/>
              <a:gd name="T19" fmla="*/ 152 h 1815"/>
              <a:gd name="T20" fmla="*/ 285 w 1191"/>
              <a:gd name="T21" fmla="*/ 186 h 1815"/>
              <a:gd name="T22" fmla="*/ 234 w 1191"/>
              <a:gd name="T23" fmla="*/ 225 h 1815"/>
              <a:gd name="T24" fmla="*/ 182 w 1191"/>
              <a:gd name="T25" fmla="*/ 266 h 1815"/>
              <a:gd name="T26" fmla="*/ 130 w 1191"/>
              <a:gd name="T27" fmla="*/ 311 h 1815"/>
              <a:gd name="T28" fmla="*/ 78 w 1191"/>
              <a:gd name="T29" fmla="*/ 361 h 1815"/>
              <a:gd name="T30" fmla="*/ 26 w 1191"/>
              <a:gd name="T31" fmla="*/ 413 h 1815"/>
              <a:gd name="T32" fmla="*/ 0 w 1191"/>
              <a:gd name="T33" fmla="*/ 1128 h 1815"/>
              <a:gd name="T34" fmla="*/ 33 w 1191"/>
              <a:gd name="T35" fmla="*/ 1815 h 1815"/>
              <a:gd name="T36" fmla="*/ 97 w 1191"/>
              <a:gd name="T37" fmla="*/ 1765 h 1815"/>
              <a:gd name="T38" fmla="*/ 135 w 1191"/>
              <a:gd name="T39" fmla="*/ 1733 h 1815"/>
              <a:gd name="T40" fmla="*/ 177 w 1191"/>
              <a:gd name="T41" fmla="*/ 1694 h 1815"/>
              <a:gd name="T42" fmla="*/ 226 w 1191"/>
              <a:gd name="T43" fmla="*/ 1647 h 1815"/>
              <a:gd name="T44" fmla="*/ 278 w 1191"/>
              <a:gd name="T45" fmla="*/ 1595 h 1815"/>
              <a:gd name="T46" fmla="*/ 392 w 1191"/>
              <a:gd name="T47" fmla="*/ 1476 h 1815"/>
              <a:gd name="T48" fmla="*/ 513 w 1191"/>
              <a:gd name="T49" fmla="*/ 1343 h 1815"/>
              <a:gd name="T50" fmla="*/ 634 w 1191"/>
              <a:gd name="T51" fmla="*/ 1206 h 1815"/>
              <a:gd name="T52" fmla="*/ 750 w 1191"/>
              <a:gd name="T53" fmla="*/ 1070 h 1815"/>
              <a:gd name="T54" fmla="*/ 852 w 1191"/>
              <a:gd name="T55" fmla="*/ 944 h 1815"/>
              <a:gd name="T56" fmla="*/ 897 w 1191"/>
              <a:gd name="T57" fmla="*/ 887 h 1815"/>
              <a:gd name="T58" fmla="*/ 971 w 1191"/>
              <a:gd name="T59" fmla="*/ 785 h 1815"/>
              <a:gd name="T60" fmla="*/ 1025 w 1191"/>
              <a:gd name="T61" fmla="*/ 707 h 1815"/>
              <a:gd name="T62" fmla="*/ 1057 w 1191"/>
              <a:gd name="T63" fmla="*/ 654 h 1815"/>
              <a:gd name="T64" fmla="*/ 1089 w 1191"/>
              <a:gd name="T65" fmla="*/ 601 h 1815"/>
              <a:gd name="T66" fmla="*/ 1118 w 1191"/>
              <a:gd name="T67" fmla="*/ 548 h 1815"/>
              <a:gd name="T68" fmla="*/ 1143 w 1191"/>
              <a:gd name="T69" fmla="*/ 494 h 1815"/>
              <a:gd name="T70" fmla="*/ 1163 w 1191"/>
              <a:gd name="T71" fmla="*/ 442 h 1815"/>
              <a:gd name="T72" fmla="*/ 1179 w 1191"/>
              <a:gd name="T73" fmla="*/ 390 h 1815"/>
              <a:gd name="T74" fmla="*/ 1188 w 1191"/>
              <a:gd name="T75" fmla="*/ 340 h 1815"/>
              <a:gd name="T76" fmla="*/ 1191 w 1191"/>
              <a:gd name="T77" fmla="*/ 291 h 1815"/>
              <a:gd name="T78" fmla="*/ 1190 w 1191"/>
              <a:gd name="T79" fmla="*/ 256 h 1815"/>
              <a:gd name="T80" fmla="*/ 1186 w 1191"/>
              <a:gd name="T81" fmla="*/ 233 h 1815"/>
              <a:gd name="T82" fmla="*/ 1181 w 1191"/>
              <a:gd name="T83" fmla="*/ 211 h 1815"/>
              <a:gd name="T84" fmla="*/ 1172 w 1191"/>
              <a:gd name="T85" fmla="*/ 190 h 1815"/>
              <a:gd name="T86" fmla="*/ 1163 w 1191"/>
              <a:gd name="T87" fmla="*/ 168 h 1815"/>
              <a:gd name="T88" fmla="*/ 1150 w 1191"/>
              <a:gd name="T89" fmla="*/ 149 h 1815"/>
              <a:gd name="T90" fmla="*/ 1135 w 1191"/>
              <a:gd name="T91" fmla="*/ 130 h 1815"/>
              <a:gd name="T92" fmla="*/ 1118 w 1191"/>
              <a:gd name="T93" fmla="*/ 112 h 1815"/>
              <a:gd name="T94" fmla="*/ 1099 w 1191"/>
              <a:gd name="T95" fmla="*/ 95 h 1815"/>
              <a:gd name="T96" fmla="*/ 1077 w 1191"/>
              <a:gd name="T97" fmla="*/ 78 h 1815"/>
              <a:gd name="T98" fmla="*/ 1050 w 1191"/>
              <a:gd name="T99" fmla="*/ 62 h 1815"/>
              <a:gd name="T100" fmla="*/ 1020 w 1191"/>
              <a:gd name="T101" fmla="*/ 47 h 1815"/>
              <a:gd name="T102" fmla="*/ 989 w 1191"/>
              <a:gd name="T103" fmla="*/ 33 h 1815"/>
              <a:gd name="T104" fmla="*/ 958 w 1191"/>
              <a:gd name="T105" fmla="*/ 23 h 1815"/>
              <a:gd name="T106" fmla="*/ 925 w 1191"/>
              <a:gd name="T107" fmla="*/ 14 h 1815"/>
              <a:gd name="T108" fmla="*/ 890 w 1191"/>
              <a:gd name="T109" fmla="*/ 7 h 1815"/>
              <a:gd name="T110" fmla="*/ 855 w 1191"/>
              <a:gd name="T111" fmla="*/ 3 h 1815"/>
              <a:gd name="T112" fmla="*/ 818 w 1191"/>
              <a:gd name="T113" fmla="*/ 0 h 1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91" h="1815">
                <a:moveTo>
                  <a:pt x="800" y="0"/>
                </a:moveTo>
                <a:lnTo>
                  <a:pt x="778" y="0"/>
                </a:lnTo>
                <a:lnTo>
                  <a:pt x="755" y="2"/>
                </a:lnTo>
                <a:lnTo>
                  <a:pt x="732" y="4"/>
                </a:lnTo>
                <a:lnTo>
                  <a:pt x="709" y="7"/>
                </a:lnTo>
                <a:lnTo>
                  <a:pt x="686" y="11"/>
                </a:lnTo>
                <a:lnTo>
                  <a:pt x="662" y="15"/>
                </a:lnTo>
                <a:lnTo>
                  <a:pt x="638" y="21"/>
                </a:lnTo>
                <a:lnTo>
                  <a:pt x="613" y="27"/>
                </a:lnTo>
                <a:lnTo>
                  <a:pt x="589" y="33"/>
                </a:lnTo>
                <a:lnTo>
                  <a:pt x="564" y="42"/>
                </a:lnTo>
                <a:lnTo>
                  <a:pt x="540" y="50"/>
                </a:lnTo>
                <a:lnTo>
                  <a:pt x="515" y="60"/>
                </a:lnTo>
                <a:lnTo>
                  <a:pt x="490" y="71"/>
                </a:lnTo>
                <a:lnTo>
                  <a:pt x="464" y="82"/>
                </a:lnTo>
                <a:lnTo>
                  <a:pt x="439" y="94"/>
                </a:lnTo>
                <a:lnTo>
                  <a:pt x="413" y="108"/>
                </a:lnTo>
                <a:lnTo>
                  <a:pt x="388" y="122"/>
                </a:lnTo>
                <a:lnTo>
                  <a:pt x="362" y="137"/>
                </a:lnTo>
                <a:lnTo>
                  <a:pt x="337" y="152"/>
                </a:lnTo>
                <a:lnTo>
                  <a:pt x="311" y="168"/>
                </a:lnTo>
                <a:lnTo>
                  <a:pt x="285" y="186"/>
                </a:lnTo>
                <a:lnTo>
                  <a:pt x="259" y="205"/>
                </a:lnTo>
                <a:lnTo>
                  <a:pt x="234" y="225"/>
                </a:lnTo>
                <a:lnTo>
                  <a:pt x="207" y="245"/>
                </a:lnTo>
                <a:lnTo>
                  <a:pt x="182" y="266"/>
                </a:lnTo>
                <a:lnTo>
                  <a:pt x="155" y="289"/>
                </a:lnTo>
                <a:lnTo>
                  <a:pt x="130" y="311"/>
                </a:lnTo>
                <a:lnTo>
                  <a:pt x="103" y="335"/>
                </a:lnTo>
                <a:lnTo>
                  <a:pt x="78" y="361"/>
                </a:lnTo>
                <a:lnTo>
                  <a:pt x="52" y="386"/>
                </a:lnTo>
                <a:lnTo>
                  <a:pt x="26" y="413"/>
                </a:lnTo>
                <a:lnTo>
                  <a:pt x="0" y="442"/>
                </a:lnTo>
                <a:lnTo>
                  <a:pt x="0" y="1128"/>
                </a:lnTo>
                <a:lnTo>
                  <a:pt x="0" y="1815"/>
                </a:lnTo>
                <a:lnTo>
                  <a:pt x="33" y="1815"/>
                </a:lnTo>
                <a:lnTo>
                  <a:pt x="66" y="1791"/>
                </a:lnTo>
                <a:lnTo>
                  <a:pt x="97" y="1765"/>
                </a:lnTo>
                <a:lnTo>
                  <a:pt x="115" y="1750"/>
                </a:lnTo>
                <a:lnTo>
                  <a:pt x="135" y="1733"/>
                </a:lnTo>
                <a:lnTo>
                  <a:pt x="155" y="1715"/>
                </a:lnTo>
                <a:lnTo>
                  <a:pt x="177" y="1694"/>
                </a:lnTo>
                <a:lnTo>
                  <a:pt x="202" y="1671"/>
                </a:lnTo>
                <a:lnTo>
                  <a:pt x="226" y="1647"/>
                </a:lnTo>
                <a:lnTo>
                  <a:pt x="252" y="1622"/>
                </a:lnTo>
                <a:lnTo>
                  <a:pt x="278" y="1595"/>
                </a:lnTo>
                <a:lnTo>
                  <a:pt x="335" y="1538"/>
                </a:lnTo>
                <a:lnTo>
                  <a:pt x="392" y="1476"/>
                </a:lnTo>
                <a:lnTo>
                  <a:pt x="453" y="1410"/>
                </a:lnTo>
                <a:lnTo>
                  <a:pt x="513" y="1343"/>
                </a:lnTo>
                <a:lnTo>
                  <a:pt x="575" y="1275"/>
                </a:lnTo>
                <a:lnTo>
                  <a:pt x="634" y="1206"/>
                </a:lnTo>
                <a:lnTo>
                  <a:pt x="694" y="1137"/>
                </a:lnTo>
                <a:lnTo>
                  <a:pt x="750" y="1070"/>
                </a:lnTo>
                <a:lnTo>
                  <a:pt x="803" y="1005"/>
                </a:lnTo>
                <a:lnTo>
                  <a:pt x="852" y="944"/>
                </a:lnTo>
                <a:lnTo>
                  <a:pt x="876" y="915"/>
                </a:lnTo>
                <a:lnTo>
                  <a:pt x="897" y="887"/>
                </a:lnTo>
                <a:lnTo>
                  <a:pt x="936" y="835"/>
                </a:lnTo>
                <a:lnTo>
                  <a:pt x="971" y="785"/>
                </a:lnTo>
                <a:lnTo>
                  <a:pt x="1008" y="734"/>
                </a:lnTo>
                <a:lnTo>
                  <a:pt x="1025" y="707"/>
                </a:lnTo>
                <a:lnTo>
                  <a:pt x="1042" y="681"/>
                </a:lnTo>
                <a:lnTo>
                  <a:pt x="1057" y="654"/>
                </a:lnTo>
                <a:lnTo>
                  <a:pt x="1073" y="628"/>
                </a:lnTo>
                <a:lnTo>
                  <a:pt x="1089" y="601"/>
                </a:lnTo>
                <a:lnTo>
                  <a:pt x="1104" y="574"/>
                </a:lnTo>
                <a:lnTo>
                  <a:pt x="1118" y="548"/>
                </a:lnTo>
                <a:lnTo>
                  <a:pt x="1131" y="520"/>
                </a:lnTo>
                <a:lnTo>
                  <a:pt x="1143" y="494"/>
                </a:lnTo>
                <a:lnTo>
                  <a:pt x="1153" y="468"/>
                </a:lnTo>
                <a:lnTo>
                  <a:pt x="1163" y="442"/>
                </a:lnTo>
                <a:lnTo>
                  <a:pt x="1171" y="415"/>
                </a:lnTo>
                <a:lnTo>
                  <a:pt x="1179" y="390"/>
                </a:lnTo>
                <a:lnTo>
                  <a:pt x="1184" y="364"/>
                </a:lnTo>
                <a:lnTo>
                  <a:pt x="1188" y="340"/>
                </a:lnTo>
                <a:lnTo>
                  <a:pt x="1191" y="315"/>
                </a:lnTo>
                <a:lnTo>
                  <a:pt x="1191" y="291"/>
                </a:lnTo>
                <a:lnTo>
                  <a:pt x="1191" y="267"/>
                </a:lnTo>
                <a:lnTo>
                  <a:pt x="1190" y="256"/>
                </a:lnTo>
                <a:lnTo>
                  <a:pt x="1188" y="244"/>
                </a:lnTo>
                <a:lnTo>
                  <a:pt x="1186" y="233"/>
                </a:lnTo>
                <a:lnTo>
                  <a:pt x="1184" y="222"/>
                </a:lnTo>
                <a:lnTo>
                  <a:pt x="1181" y="211"/>
                </a:lnTo>
                <a:lnTo>
                  <a:pt x="1177" y="200"/>
                </a:lnTo>
                <a:lnTo>
                  <a:pt x="1172" y="190"/>
                </a:lnTo>
                <a:lnTo>
                  <a:pt x="1168" y="179"/>
                </a:lnTo>
                <a:lnTo>
                  <a:pt x="1163" y="168"/>
                </a:lnTo>
                <a:lnTo>
                  <a:pt x="1156" y="159"/>
                </a:lnTo>
                <a:lnTo>
                  <a:pt x="1150" y="149"/>
                </a:lnTo>
                <a:lnTo>
                  <a:pt x="1144" y="140"/>
                </a:lnTo>
                <a:lnTo>
                  <a:pt x="1135" y="130"/>
                </a:lnTo>
                <a:lnTo>
                  <a:pt x="1128" y="121"/>
                </a:lnTo>
                <a:lnTo>
                  <a:pt x="1118" y="112"/>
                </a:lnTo>
                <a:lnTo>
                  <a:pt x="1110" y="104"/>
                </a:lnTo>
                <a:lnTo>
                  <a:pt x="1099" y="95"/>
                </a:lnTo>
                <a:lnTo>
                  <a:pt x="1088" y="87"/>
                </a:lnTo>
                <a:lnTo>
                  <a:pt x="1077" y="78"/>
                </a:lnTo>
                <a:lnTo>
                  <a:pt x="1065" y="71"/>
                </a:lnTo>
                <a:lnTo>
                  <a:pt x="1050" y="62"/>
                </a:lnTo>
                <a:lnTo>
                  <a:pt x="1035" y="55"/>
                </a:lnTo>
                <a:lnTo>
                  <a:pt x="1020" y="47"/>
                </a:lnTo>
                <a:lnTo>
                  <a:pt x="1005" y="40"/>
                </a:lnTo>
                <a:lnTo>
                  <a:pt x="989" y="33"/>
                </a:lnTo>
                <a:lnTo>
                  <a:pt x="974" y="28"/>
                </a:lnTo>
                <a:lnTo>
                  <a:pt x="958" y="23"/>
                </a:lnTo>
                <a:lnTo>
                  <a:pt x="941" y="19"/>
                </a:lnTo>
                <a:lnTo>
                  <a:pt x="925" y="14"/>
                </a:lnTo>
                <a:lnTo>
                  <a:pt x="908" y="10"/>
                </a:lnTo>
                <a:lnTo>
                  <a:pt x="890" y="7"/>
                </a:lnTo>
                <a:lnTo>
                  <a:pt x="873" y="5"/>
                </a:lnTo>
                <a:lnTo>
                  <a:pt x="855" y="3"/>
                </a:lnTo>
                <a:lnTo>
                  <a:pt x="836" y="2"/>
                </a:lnTo>
                <a:lnTo>
                  <a:pt x="818" y="0"/>
                </a:lnTo>
                <a:lnTo>
                  <a:pt x="800" y="0"/>
                </a:lnTo>
                <a:close/>
              </a:path>
            </a:pathLst>
          </a:custGeom>
          <a:solidFill>
            <a:srgbClr val="F1F1F1"/>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14378329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Date Placeholder 3">
            <a:extLst>
              <a:ext uri="{FF2B5EF4-FFF2-40B4-BE49-F238E27FC236}">
                <a16:creationId xmlns:a16="http://schemas.microsoft.com/office/drawing/2014/main" id="{2381B06A-5127-4644-872D-9F1680079839}"/>
              </a:ext>
            </a:extLst>
          </p:cNvPr>
          <p:cNvSpPr>
            <a:spLocks noGrp="1"/>
          </p:cNvSpPr>
          <p:nvPr>
            <p:ph type="dt" sz="half" idx="2"/>
          </p:nvPr>
        </p:nvSpPr>
        <p:spPr>
          <a:xfrm>
            <a:off x="827584" y="6381750"/>
            <a:ext cx="864096" cy="140450"/>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2019</a:t>
            </a:r>
            <a:endParaRPr lang="fi-FI" dirty="0"/>
          </a:p>
        </p:txBody>
      </p:sp>
      <p:sp>
        <p:nvSpPr>
          <p:cNvPr id="4" name="Footer Placeholder 4">
            <a:extLst>
              <a:ext uri="{FF2B5EF4-FFF2-40B4-BE49-F238E27FC236}">
                <a16:creationId xmlns:a16="http://schemas.microsoft.com/office/drawing/2014/main" id="{0294CCD4-D25E-43FE-AFCD-A564B1AB1F84}"/>
              </a:ext>
            </a:extLst>
          </p:cNvPr>
          <p:cNvSpPr>
            <a:spLocks noGrp="1"/>
          </p:cNvSpPr>
          <p:nvPr>
            <p:ph type="ftr" sz="quarter" idx="3"/>
          </p:nvPr>
        </p:nvSpPr>
        <p:spPr>
          <a:xfrm>
            <a:off x="1691680" y="6381750"/>
            <a:ext cx="3672408" cy="142875"/>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Energiatehokas rakentaminen - olosuhdehallinta ja rakenteiden kuivattaminen</a:t>
            </a:r>
            <a:endParaRPr lang="fi-FI" dirty="0"/>
          </a:p>
        </p:txBody>
      </p:sp>
      <p:sp>
        <p:nvSpPr>
          <p:cNvPr id="5" name="Slide Number Placeholder 5">
            <a:extLst>
              <a:ext uri="{FF2B5EF4-FFF2-40B4-BE49-F238E27FC236}">
                <a16:creationId xmlns:a16="http://schemas.microsoft.com/office/drawing/2014/main" id="{E347A6B5-F540-4FF0-AF1A-C25977E5C888}"/>
              </a:ext>
            </a:extLst>
          </p:cNvPr>
          <p:cNvSpPr>
            <a:spLocks noGrp="1"/>
          </p:cNvSpPr>
          <p:nvPr>
            <p:ph type="sldNum" sz="quarter" idx="4"/>
          </p:nvPr>
        </p:nvSpPr>
        <p:spPr>
          <a:xfrm>
            <a:off x="468313" y="6378903"/>
            <a:ext cx="359271" cy="143297"/>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fld id="{0168ACF4-E7A5-495E-8C31-8E9E3D5B0BFC}" type="slidenum">
              <a:rPr lang="fi-FI" smtClean="0"/>
              <a:pPr/>
              <a:t>‹#›</a:t>
            </a:fld>
            <a:endParaRPr lang="fi-FI" dirty="0"/>
          </a:p>
        </p:txBody>
      </p:sp>
    </p:spTree>
    <p:extLst>
      <p:ext uri="{BB962C8B-B14F-4D97-AF65-F5344CB8AC3E}">
        <p14:creationId xmlns:p14="http://schemas.microsoft.com/office/powerpoint/2010/main" val="20815305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Yhteystiedo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i-FI" dirty="0"/>
          </a:p>
        </p:txBody>
      </p:sp>
      <p:sp>
        <p:nvSpPr>
          <p:cNvPr id="4" name="Content Placeholder 3"/>
          <p:cNvSpPr>
            <a:spLocks noGrp="1"/>
          </p:cNvSpPr>
          <p:nvPr>
            <p:ph sz="half" idx="2"/>
          </p:nvPr>
        </p:nvSpPr>
        <p:spPr>
          <a:xfrm>
            <a:off x="457200" y="1773239"/>
            <a:ext cx="8218488" cy="3239937"/>
          </a:xfrm>
        </p:spPr>
        <p:txBody>
          <a:bodyPr/>
          <a:lstStyle>
            <a:lvl1pPr marL="0" indent="0">
              <a:buFontTx/>
              <a:buNone/>
              <a:defRPr sz="2800" b="1"/>
            </a:lvl1pPr>
            <a:lvl2pPr marL="266700" indent="-266700">
              <a:defRPr sz="2400"/>
            </a:lvl2pPr>
            <a:lvl3pPr marL="539750" indent="-273050">
              <a:defRPr sz="2000"/>
            </a:lvl3pPr>
            <a:lvl4pPr marL="806450" indent="-266700">
              <a:defRPr sz="1800"/>
            </a:lvl4pPr>
            <a:lvl5pPr marL="1071563" indent="-265113">
              <a:defRPr sz="18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3" name="TextBox 2">
            <a:hlinkClick r:id="rId2"/>
          </p:cNvPr>
          <p:cNvSpPr txBox="1"/>
          <p:nvPr/>
        </p:nvSpPr>
        <p:spPr>
          <a:xfrm>
            <a:off x="468313" y="5013176"/>
            <a:ext cx="3226845" cy="369332"/>
          </a:xfrm>
          <a:prstGeom prst="rect">
            <a:avLst/>
          </a:prstGeom>
          <a:noFill/>
        </p:spPr>
        <p:txBody>
          <a:bodyPr wrap="none" lIns="0" tIns="0" rIns="0" bIns="0" rtlCol="0">
            <a:spAutoFit/>
          </a:bodyPr>
          <a:lstStyle/>
          <a:p>
            <a:r>
              <a:rPr lang="fi-FI" sz="2400" b="1" i="1" dirty="0"/>
              <a:t>motiva.fi/buildupskills</a:t>
            </a:r>
          </a:p>
        </p:txBody>
      </p:sp>
      <p:sp>
        <p:nvSpPr>
          <p:cNvPr id="5" name="TextBox 4">
            <a:hlinkClick r:id="rId2"/>
            <a:extLst>
              <a:ext uri="{FF2B5EF4-FFF2-40B4-BE49-F238E27FC236}">
                <a16:creationId xmlns:a16="http://schemas.microsoft.com/office/drawing/2014/main" id="{CC049C2B-C33A-4B6B-B964-AD1B9E9DC585}"/>
              </a:ext>
            </a:extLst>
          </p:cNvPr>
          <p:cNvSpPr txBox="1"/>
          <p:nvPr/>
        </p:nvSpPr>
        <p:spPr>
          <a:xfrm>
            <a:off x="468313" y="5013176"/>
            <a:ext cx="3226845" cy="369332"/>
          </a:xfrm>
          <a:prstGeom prst="rect">
            <a:avLst/>
          </a:prstGeom>
          <a:noFill/>
        </p:spPr>
        <p:txBody>
          <a:bodyPr wrap="none" lIns="0" tIns="0" rIns="0" bIns="0" rtlCol="0">
            <a:spAutoFit/>
          </a:bodyPr>
          <a:lstStyle/>
          <a:p>
            <a:r>
              <a:rPr lang="fi-FI" sz="2400" b="1" i="1" dirty="0"/>
              <a:t>motiva.fi/buildupskills</a:t>
            </a:r>
          </a:p>
        </p:txBody>
      </p:sp>
      <p:sp>
        <p:nvSpPr>
          <p:cNvPr id="8" name="Date Placeholder 3">
            <a:extLst>
              <a:ext uri="{FF2B5EF4-FFF2-40B4-BE49-F238E27FC236}">
                <a16:creationId xmlns:a16="http://schemas.microsoft.com/office/drawing/2014/main" id="{F88F62A8-EF71-4D07-A69A-E3D67397F7C3}"/>
              </a:ext>
            </a:extLst>
          </p:cNvPr>
          <p:cNvSpPr>
            <a:spLocks noGrp="1"/>
          </p:cNvSpPr>
          <p:nvPr>
            <p:ph type="dt" sz="half" idx="10"/>
          </p:nvPr>
        </p:nvSpPr>
        <p:spPr>
          <a:xfrm>
            <a:off x="827584" y="6381750"/>
            <a:ext cx="864096" cy="140450"/>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2019</a:t>
            </a:r>
            <a:endParaRPr lang="fi-FI" dirty="0"/>
          </a:p>
        </p:txBody>
      </p:sp>
      <p:sp>
        <p:nvSpPr>
          <p:cNvPr id="9" name="Footer Placeholder 4">
            <a:extLst>
              <a:ext uri="{FF2B5EF4-FFF2-40B4-BE49-F238E27FC236}">
                <a16:creationId xmlns:a16="http://schemas.microsoft.com/office/drawing/2014/main" id="{71DA6D70-0068-4E0D-89FE-A0DB79DEFE06}"/>
              </a:ext>
            </a:extLst>
          </p:cNvPr>
          <p:cNvSpPr>
            <a:spLocks noGrp="1"/>
          </p:cNvSpPr>
          <p:nvPr>
            <p:ph type="ftr" sz="quarter" idx="3"/>
          </p:nvPr>
        </p:nvSpPr>
        <p:spPr>
          <a:xfrm>
            <a:off x="1691680" y="6381750"/>
            <a:ext cx="3672408" cy="142875"/>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Energiatehokas rakentaminen - olosuhdehallinta ja rakenteiden kuivattaminen</a:t>
            </a:r>
            <a:endParaRPr lang="fi-FI" dirty="0"/>
          </a:p>
        </p:txBody>
      </p:sp>
      <p:sp>
        <p:nvSpPr>
          <p:cNvPr id="10" name="Slide Number Placeholder 5">
            <a:extLst>
              <a:ext uri="{FF2B5EF4-FFF2-40B4-BE49-F238E27FC236}">
                <a16:creationId xmlns:a16="http://schemas.microsoft.com/office/drawing/2014/main" id="{5BB84737-A899-4870-8DDD-1DE4E2186E4E}"/>
              </a:ext>
            </a:extLst>
          </p:cNvPr>
          <p:cNvSpPr>
            <a:spLocks noGrp="1"/>
          </p:cNvSpPr>
          <p:nvPr>
            <p:ph type="sldNum" sz="quarter" idx="4"/>
          </p:nvPr>
        </p:nvSpPr>
        <p:spPr>
          <a:xfrm>
            <a:off x="468313" y="6378903"/>
            <a:ext cx="359271" cy="143297"/>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fld id="{0168ACF4-E7A5-495E-8C31-8E9E3D5B0BFC}" type="slidenum">
              <a:rPr lang="fi-FI" smtClean="0"/>
              <a:pPr/>
              <a:t>‹#›</a:t>
            </a:fld>
            <a:endParaRPr lang="fi-FI" dirty="0"/>
          </a:p>
        </p:txBody>
      </p:sp>
    </p:spTree>
    <p:extLst>
      <p:ext uri="{BB962C8B-B14F-4D97-AF65-F5344CB8AC3E}">
        <p14:creationId xmlns:p14="http://schemas.microsoft.com/office/powerpoint/2010/main" val="7338788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Otsikkodia">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a:lvl1pPr>
          </a:lstStyle>
          <a:p>
            <a:r>
              <a:rPr lang="en-US"/>
              <a:t>Click to edit Master title style</a:t>
            </a:r>
            <a:endParaRPr lang="fi-FI"/>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fi-FI"/>
          </a:p>
        </p:txBody>
      </p:sp>
      <p:sp>
        <p:nvSpPr>
          <p:cNvPr id="5" name="Date Placeholder 3">
            <a:extLst>
              <a:ext uri="{FF2B5EF4-FFF2-40B4-BE49-F238E27FC236}">
                <a16:creationId xmlns:a16="http://schemas.microsoft.com/office/drawing/2014/main" id="{D9019A32-EC96-481B-977C-E7B285070EAC}"/>
              </a:ext>
            </a:extLst>
          </p:cNvPr>
          <p:cNvSpPr>
            <a:spLocks noGrp="1"/>
          </p:cNvSpPr>
          <p:nvPr>
            <p:ph type="dt" sz="half" idx="2"/>
          </p:nvPr>
        </p:nvSpPr>
        <p:spPr>
          <a:xfrm>
            <a:off x="827584" y="6381750"/>
            <a:ext cx="864096" cy="140450"/>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2019</a:t>
            </a:r>
            <a:endParaRPr lang="fi-FI" dirty="0"/>
          </a:p>
        </p:txBody>
      </p:sp>
      <p:sp>
        <p:nvSpPr>
          <p:cNvPr id="6" name="Footer Placeholder 4">
            <a:extLst>
              <a:ext uri="{FF2B5EF4-FFF2-40B4-BE49-F238E27FC236}">
                <a16:creationId xmlns:a16="http://schemas.microsoft.com/office/drawing/2014/main" id="{8C6D4DDE-7FAC-4B1C-A70F-B1EA99556618}"/>
              </a:ext>
            </a:extLst>
          </p:cNvPr>
          <p:cNvSpPr>
            <a:spLocks noGrp="1"/>
          </p:cNvSpPr>
          <p:nvPr>
            <p:ph type="ftr" sz="quarter" idx="3"/>
          </p:nvPr>
        </p:nvSpPr>
        <p:spPr>
          <a:xfrm>
            <a:off x="1691680" y="6381750"/>
            <a:ext cx="3672408" cy="142875"/>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Energiatehokas rakentaminen - olosuhdehallinta ja rakenteiden kuivattaminen</a:t>
            </a:r>
            <a:endParaRPr lang="fi-FI" dirty="0"/>
          </a:p>
        </p:txBody>
      </p:sp>
      <p:sp>
        <p:nvSpPr>
          <p:cNvPr id="7" name="Slide Number Placeholder 5">
            <a:extLst>
              <a:ext uri="{FF2B5EF4-FFF2-40B4-BE49-F238E27FC236}">
                <a16:creationId xmlns:a16="http://schemas.microsoft.com/office/drawing/2014/main" id="{8D46E978-F659-4113-91F8-6593A78B7C0D}"/>
              </a:ext>
            </a:extLst>
          </p:cNvPr>
          <p:cNvSpPr>
            <a:spLocks noGrp="1"/>
          </p:cNvSpPr>
          <p:nvPr>
            <p:ph type="sldNum" sz="quarter" idx="4"/>
          </p:nvPr>
        </p:nvSpPr>
        <p:spPr>
          <a:xfrm>
            <a:off x="468313" y="6378903"/>
            <a:ext cx="359271" cy="143297"/>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fld id="{0168ACF4-E7A5-495E-8C31-8E9E3D5B0BFC}" type="slidenum">
              <a:rPr lang="fi-FI" smtClean="0"/>
              <a:pPr/>
              <a:t>‹#›</a:t>
            </a:fld>
            <a:endParaRPr lang="fi-FI" dirty="0"/>
          </a:p>
        </p:txBody>
      </p:sp>
    </p:spTree>
    <p:extLst>
      <p:ext uri="{BB962C8B-B14F-4D97-AF65-F5344CB8AC3E}">
        <p14:creationId xmlns:p14="http://schemas.microsoft.com/office/powerpoint/2010/main" val="27668227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en-US"/>
              <a:t>Click to edit Master title style</a:t>
            </a:r>
            <a:endParaRPr lang="fi-FI" dirty="0"/>
          </a:p>
        </p:txBody>
      </p:sp>
      <p:sp>
        <p:nvSpPr>
          <p:cNvPr id="9" name="Sisällön paikkamerkki 8"/>
          <p:cNvSpPr>
            <a:spLocks noGrp="1"/>
          </p:cNvSpPr>
          <p:nvPr>
            <p:ph sz="quarter" idx="11"/>
          </p:nvPr>
        </p:nvSpPr>
        <p:spPr>
          <a:xfrm>
            <a:off x="900114" y="1593850"/>
            <a:ext cx="3707221" cy="4343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11" name="Sisällön paikkamerkki 10"/>
          <p:cNvSpPr>
            <a:spLocks noGrp="1"/>
          </p:cNvSpPr>
          <p:nvPr>
            <p:ph sz="quarter" idx="12"/>
          </p:nvPr>
        </p:nvSpPr>
        <p:spPr>
          <a:xfrm>
            <a:off x="5003801" y="1593850"/>
            <a:ext cx="3708808" cy="4343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6" name="Date Placeholder 3">
            <a:extLst>
              <a:ext uri="{FF2B5EF4-FFF2-40B4-BE49-F238E27FC236}">
                <a16:creationId xmlns:a16="http://schemas.microsoft.com/office/drawing/2014/main" id="{FD8B4A19-B20C-4494-9F6D-BE9A672FB3EC}"/>
              </a:ext>
            </a:extLst>
          </p:cNvPr>
          <p:cNvSpPr>
            <a:spLocks noGrp="1"/>
          </p:cNvSpPr>
          <p:nvPr>
            <p:ph type="dt" sz="half" idx="2"/>
          </p:nvPr>
        </p:nvSpPr>
        <p:spPr>
          <a:xfrm>
            <a:off x="827584" y="6381750"/>
            <a:ext cx="864096" cy="140450"/>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2019</a:t>
            </a:r>
            <a:endParaRPr lang="fi-FI" dirty="0"/>
          </a:p>
        </p:txBody>
      </p:sp>
      <p:sp>
        <p:nvSpPr>
          <p:cNvPr id="7" name="Footer Placeholder 4">
            <a:extLst>
              <a:ext uri="{FF2B5EF4-FFF2-40B4-BE49-F238E27FC236}">
                <a16:creationId xmlns:a16="http://schemas.microsoft.com/office/drawing/2014/main" id="{7942C5BF-06EF-4A0C-8A05-402FBFB3541E}"/>
              </a:ext>
            </a:extLst>
          </p:cNvPr>
          <p:cNvSpPr>
            <a:spLocks noGrp="1"/>
          </p:cNvSpPr>
          <p:nvPr>
            <p:ph type="ftr" sz="quarter" idx="3"/>
          </p:nvPr>
        </p:nvSpPr>
        <p:spPr>
          <a:xfrm>
            <a:off x="1691680" y="6381750"/>
            <a:ext cx="3672408" cy="142875"/>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Energiatehokas rakentaminen - olosuhdehallinta ja rakenteiden kuivattaminen</a:t>
            </a:r>
            <a:endParaRPr lang="fi-FI" dirty="0"/>
          </a:p>
        </p:txBody>
      </p:sp>
      <p:sp>
        <p:nvSpPr>
          <p:cNvPr id="8" name="Slide Number Placeholder 5">
            <a:extLst>
              <a:ext uri="{FF2B5EF4-FFF2-40B4-BE49-F238E27FC236}">
                <a16:creationId xmlns:a16="http://schemas.microsoft.com/office/drawing/2014/main" id="{F1912BB5-E851-42DB-AE00-3F27875F2623}"/>
              </a:ext>
            </a:extLst>
          </p:cNvPr>
          <p:cNvSpPr>
            <a:spLocks noGrp="1"/>
          </p:cNvSpPr>
          <p:nvPr>
            <p:ph type="sldNum" sz="quarter" idx="4"/>
          </p:nvPr>
        </p:nvSpPr>
        <p:spPr>
          <a:xfrm>
            <a:off x="468313" y="6378903"/>
            <a:ext cx="359271" cy="143297"/>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fld id="{0168ACF4-E7A5-495E-8C31-8E9E3D5B0BFC}" type="slidenum">
              <a:rPr lang="fi-FI" smtClean="0"/>
              <a:pPr/>
              <a:t>‹#›</a:t>
            </a:fld>
            <a:endParaRPr lang="fi-FI" dirty="0"/>
          </a:p>
        </p:txBody>
      </p:sp>
    </p:spTree>
    <p:extLst>
      <p:ext uri="{BB962C8B-B14F-4D97-AF65-F5344CB8AC3E}">
        <p14:creationId xmlns:p14="http://schemas.microsoft.com/office/powerpoint/2010/main" val="629028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Title Slid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3" name="Freeform 6"/>
          <p:cNvSpPr>
            <a:spLocks/>
          </p:cNvSpPr>
          <p:nvPr/>
        </p:nvSpPr>
        <p:spPr bwMode="auto">
          <a:xfrm>
            <a:off x="0" y="3976688"/>
            <a:ext cx="1890713" cy="2881313"/>
          </a:xfrm>
          <a:custGeom>
            <a:avLst/>
            <a:gdLst>
              <a:gd name="T0" fmla="*/ 778 w 1191"/>
              <a:gd name="T1" fmla="*/ 0 h 1815"/>
              <a:gd name="T2" fmla="*/ 732 w 1191"/>
              <a:gd name="T3" fmla="*/ 4 h 1815"/>
              <a:gd name="T4" fmla="*/ 686 w 1191"/>
              <a:gd name="T5" fmla="*/ 11 h 1815"/>
              <a:gd name="T6" fmla="*/ 638 w 1191"/>
              <a:gd name="T7" fmla="*/ 21 h 1815"/>
              <a:gd name="T8" fmla="*/ 589 w 1191"/>
              <a:gd name="T9" fmla="*/ 33 h 1815"/>
              <a:gd name="T10" fmla="*/ 540 w 1191"/>
              <a:gd name="T11" fmla="*/ 50 h 1815"/>
              <a:gd name="T12" fmla="*/ 490 w 1191"/>
              <a:gd name="T13" fmla="*/ 71 h 1815"/>
              <a:gd name="T14" fmla="*/ 439 w 1191"/>
              <a:gd name="T15" fmla="*/ 94 h 1815"/>
              <a:gd name="T16" fmla="*/ 388 w 1191"/>
              <a:gd name="T17" fmla="*/ 122 h 1815"/>
              <a:gd name="T18" fmla="*/ 337 w 1191"/>
              <a:gd name="T19" fmla="*/ 152 h 1815"/>
              <a:gd name="T20" fmla="*/ 285 w 1191"/>
              <a:gd name="T21" fmla="*/ 186 h 1815"/>
              <a:gd name="T22" fmla="*/ 234 w 1191"/>
              <a:gd name="T23" fmla="*/ 225 h 1815"/>
              <a:gd name="T24" fmla="*/ 182 w 1191"/>
              <a:gd name="T25" fmla="*/ 266 h 1815"/>
              <a:gd name="T26" fmla="*/ 130 w 1191"/>
              <a:gd name="T27" fmla="*/ 311 h 1815"/>
              <a:gd name="T28" fmla="*/ 78 w 1191"/>
              <a:gd name="T29" fmla="*/ 361 h 1815"/>
              <a:gd name="T30" fmla="*/ 26 w 1191"/>
              <a:gd name="T31" fmla="*/ 413 h 1815"/>
              <a:gd name="T32" fmla="*/ 0 w 1191"/>
              <a:gd name="T33" fmla="*/ 1128 h 1815"/>
              <a:gd name="T34" fmla="*/ 33 w 1191"/>
              <a:gd name="T35" fmla="*/ 1815 h 1815"/>
              <a:gd name="T36" fmla="*/ 97 w 1191"/>
              <a:gd name="T37" fmla="*/ 1765 h 1815"/>
              <a:gd name="T38" fmla="*/ 135 w 1191"/>
              <a:gd name="T39" fmla="*/ 1733 h 1815"/>
              <a:gd name="T40" fmla="*/ 177 w 1191"/>
              <a:gd name="T41" fmla="*/ 1694 h 1815"/>
              <a:gd name="T42" fmla="*/ 226 w 1191"/>
              <a:gd name="T43" fmla="*/ 1647 h 1815"/>
              <a:gd name="T44" fmla="*/ 278 w 1191"/>
              <a:gd name="T45" fmla="*/ 1595 h 1815"/>
              <a:gd name="T46" fmla="*/ 392 w 1191"/>
              <a:gd name="T47" fmla="*/ 1476 h 1815"/>
              <a:gd name="T48" fmla="*/ 513 w 1191"/>
              <a:gd name="T49" fmla="*/ 1343 h 1815"/>
              <a:gd name="T50" fmla="*/ 634 w 1191"/>
              <a:gd name="T51" fmla="*/ 1206 h 1815"/>
              <a:gd name="T52" fmla="*/ 750 w 1191"/>
              <a:gd name="T53" fmla="*/ 1070 h 1815"/>
              <a:gd name="T54" fmla="*/ 852 w 1191"/>
              <a:gd name="T55" fmla="*/ 944 h 1815"/>
              <a:gd name="T56" fmla="*/ 897 w 1191"/>
              <a:gd name="T57" fmla="*/ 887 h 1815"/>
              <a:gd name="T58" fmla="*/ 971 w 1191"/>
              <a:gd name="T59" fmla="*/ 785 h 1815"/>
              <a:gd name="T60" fmla="*/ 1025 w 1191"/>
              <a:gd name="T61" fmla="*/ 707 h 1815"/>
              <a:gd name="T62" fmla="*/ 1057 w 1191"/>
              <a:gd name="T63" fmla="*/ 654 h 1815"/>
              <a:gd name="T64" fmla="*/ 1089 w 1191"/>
              <a:gd name="T65" fmla="*/ 601 h 1815"/>
              <a:gd name="T66" fmla="*/ 1118 w 1191"/>
              <a:gd name="T67" fmla="*/ 548 h 1815"/>
              <a:gd name="T68" fmla="*/ 1143 w 1191"/>
              <a:gd name="T69" fmla="*/ 494 h 1815"/>
              <a:gd name="T70" fmla="*/ 1163 w 1191"/>
              <a:gd name="T71" fmla="*/ 442 h 1815"/>
              <a:gd name="T72" fmla="*/ 1179 w 1191"/>
              <a:gd name="T73" fmla="*/ 390 h 1815"/>
              <a:gd name="T74" fmla="*/ 1188 w 1191"/>
              <a:gd name="T75" fmla="*/ 340 h 1815"/>
              <a:gd name="T76" fmla="*/ 1191 w 1191"/>
              <a:gd name="T77" fmla="*/ 291 h 1815"/>
              <a:gd name="T78" fmla="*/ 1190 w 1191"/>
              <a:gd name="T79" fmla="*/ 256 h 1815"/>
              <a:gd name="T80" fmla="*/ 1186 w 1191"/>
              <a:gd name="T81" fmla="*/ 233 h 1815"/>
              <a:gd name="T82" fmla="*/ 1181 w 1191"/>
              <a:gd name="T83" fmla="*/ 211 h 1815"/>
              <a:gd name="T84" fmla="*/ 1172 w 1191"/>
              <a:gd name="T85" fmla="*/ 190 h 1815"/>
              <a:gd name="T86" fmla="*/ 1163 w 1191"/>
              <a:gd name="T87" fmla="*/ 168 h 1815"/>
              <a:gd name="T88" fmla="*/ 1150 w 1191"/>
              <a:gd name="T89" fmla="*/ 149 h 1815"/>
              <a:gd name="T90" fmla="*/ 1135 w 1191"/>
              <a:gd name="T91" fmla="*/ 130 h 1815"/>
              <a:gd name="T92" fmla="*/ 1118 w 1191"/>
              <a:gd name="T93" fmla="*/ 112 h 1815"/>
              <a:gd name="T94" fmla="*/ 1099 w 1191"/>
              <a:gd name="T95" fmla="*/ 95 h 1815"/>
              <a:gd name="T96" fmla="*/ 1077 w 1191"/>
              <a:gd name="T97" fmla="*/ 78 h 1815"/>
              <a:gd name="T98" fmla="*/ 1050 w 1191"/>
              <a:gd name="T99" fmla="*/ 62 h 1815"/>
              <a:gd name="T100" fmla="*/ 1020 w 1191"/>
              <a:gd name="T101" fmla="*/ 47 h 1815"/>
              <a:gd name="T102" fmla="*/ 989 w 1191"/>
              <a:gd name="T103" fmla="*/ 33 h 1815"/>
              <a:gd name="T104" fmla="*/ 958 w 1191"/>
              <a:gd name="T105" fmla="*/ 23 h 1815"/>
              <a:gd name="T106" fmla="*/ 925 w 1191"/>
              <a:gd name="T107" fmla="*/ 14 h 1815"/>
              <a:gd name="T108" fmla="*/ 890 w 1191"/>
              <a:gd name="T109" fmla="*/ 7 h 1815"/>
              <a:gd name="T110" fmla="*/ 855 w 1191"/>
              <a:gd name="T111" fmla="*/ 3 h 1815"/>
              <a:gd name="T112" fmla="*/ 818 w 1191"/>
              <a:gd name="T113" fmla="*/ 0 h 1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91" h="1815">
                <a:moveTo>
                  <a:pt x="800" y="0"/>
                </a:moveTo>
                <a:lnTo>
                  <a:pt x="778" y="0"/>
                </a:lnTo>
                <a:lnTo>
                  <a:pt x="755" y="2"/>
                </a:lnTo>
                <a:lnTo>
                  <a:pt x="732" y="4"/>
                </a:lnTo>
                <a:lnTo>
                  <a:pt x="709" y="7"/>
                </a:lnTo>
                <a:lnTo>
                  <a:pt x="686" y="11"/>
                </a:lnTo>
                <a:lnTo>
                  <a:pt x="662" y="15"/>
                </a:lnTo>
                <a:lnTo>
                  <a:pt x="638" y="21"/>
                </a:lnTo>
                <a:lnTo>
                  <a:pt x="613" y="27"/>
                </a:lnTo>
                <a:lnTo>
                  <a:pt x="589" y="33"/>
                </a:lnTo>
                <a:lnTo>
                  <a:pt x="564" y="42"/>
                </a:lnTo>
                <a:lnTo>
                  <a:pt x="540" y="50"/>
                </a:lnTo>
                <a:lnTo>
                  <a:pt x="515" y="60"/>
                </a:lnTo>
                <a:lnTo>
                  <a:pt x="490" y="71"/>
                </a:lnTo>
                <a:lnTo>
                  <a:pt x="464" y="82"/>
                </a:lnTo>
                <a:lnTo>
                  <a:pt x="439" y="94"/>
                </a:lnTo>
                <a:lnTo>
                  <a:pt x="413" y="108"/>
                </a:lnTo>
                <a:lnTo>
                  <a:pt x="388" y="122"/>
                </a:lnTo>
                <a:lnTo>
                  <a:pt x="362" y="137"/>
                </a:lnTo>
                <a:lnTo>
                  <a:pt x="337" y="152"/>
                </a:lnTo>
                <a:lnTo>
                  <a:pt x="311" y="168"/>
                </a:lnTo>
                <a:lnTo>
                  <a:pt x="285" y="186"/>
                </a:lnTo>
                <a:lnTo>
                  <a:pt x="259" y="205"/>
                </a:lnTo>
                <a:lnTo>
                  <a:pt x="234" y="225"/>
                </a:lnTo>
                <a:lnTo>
                  <a:pt x="207" y="245"/>
                </a:lnTo>
                <a:lnTo>
                  <a:pt x="182" y="266"/>
                </a:lnTo>
                <a:lnTo>
                  <a:pt x="155" y="289"/>
                </a:lnTo>
                <a:lnTo>
                  <a:pt x="130" y="311"/>
                </a:lnTo>
                <a:lnTo>
                  <a:pt x="103" y="335"/>
                </a:lnTo>
                <a:lnTo>
                  <a:pt x="78" y="361"/>
                </a:lnTo>
                <a:lnTo>
                  <a:pt x="52" y="386"/>
                </a:lnTo>
                <a:lnTo>
                  <a:pt x="26" y="413"/>
                </a:lnTo>
                <a:lnTo>
                  <a:pt x="0" y="442"/>
                </a:lnTo>
                <a:lnTo>
                  <a:pt x="0" y="1128"/>
                </a:lnTo>
                <a:lnTo>
                  <a:pt x="0" y="1815"/>
                </a:lnTo>
                <a:lnTo>
                  <a:pt x="33" y="1815"/>
                </a:lnTo>
                <a:lnTo>
                  <a:pt x="66" y="1791"/>
                </a:lnTo>
                <a:lnTo>
                  <a:pt x="97" y="1765"/>
                </a:lnTo>
                <a:lnTo>
                  <a:pt x="115" y="1750"/>
                </a:lnTo>
                <a:lnTo>
                  <a:pt x="135" y="1733"/>
                </a:lnTo>
                <a:lnTo>
                  <a:pt x="155" y="1715"/>
                </a:lnTo>
                <a:lnTo>
                  <a:pt x="177" y="1694"/>
                </a:lnTo>
                <a:lnTo>
                  <a:pt x="202" y="1671"/>
                </a:lnTo>
                <a:lnTo>
                  <a:pt x="226" y="1647"/>
                </a:lnTo>
                <a:lnTo>
                  <a:pt x="252" y="1622"/>
                </a:lnTo>
                <a:lnTo>
                  <a:pt x="278" y="1595"/>
                </a:lnTo>
                <a:lnTo>
                  <a:pt x="335" y="1538"/>
                </a:lnTo>
                <a:lnTo>
                  <a:pt x="392" y="1476"/>
                </a:lnTo>
                <a:lnTo>
                  <a:pt x="453" y="1410"/>
                </a:lnTo>
                <a:lnTo>
                  <a:pt x="513" y="1343"/>
                </a:lnTo>
                <a:lnTo>
                  <a:pt x="575" y="1275"/>
                </a:lnTo>
                <a:lnTo>
                  <a:pt x="634" y="1206"/>
                </a:lnTo>
                <a:lnTo>
                  <a:pt x="694" y="1137"/>
                </a:lnTo>
                <a:lnTo>
                  <a:pt x="750" y="1070"/>
                </a:lnTo>
                <a:lnTo>
                  <a:pt x="803" y="1005"/>
                </a:lnTo>
                <a:lnTo>
                  <a:pt x="852" y="944"/>
                </a:lnTo>
                <a:lnTo>
                  <a:pt x="876" y="915"/>
                </a:lnTo>
                <a:lnTo>
                  <a:pt x="897" y="887"/>
                </a:lnTo>
                <a:lnTo>
                  <a:pt x="936" y="835"/>
                </a:lnTo>
                <a:lnTo>
                  <a:pt x="971" y="785"/>
                </a:lnTo>
                <a:lnTo>
                  <a:pt x="1008" y="734"/>
                </a:lnTo>
                <a:lnTo>
                  <a:pt x="1025" y="707"/>
                </a:lnTo>
                <a:lnTo>
                  <a:pt x="1042" y="681"/>
                </a:lnTo>
                <a:lnTo>
                  <a:pt x="1057" y="654"/>
                </a:lnTo>
                <a:lnTo>
                  <a:pt x="1073" y="628"/>
                </a:lnTo>
                <a:lnTo>
                  <a:pt x="1089" y="601"/>
                </a:lnTo>
                <a:lnTo>
                  <a:pt x="1104" y="574"/>
                </a:lnTo>
                <a:lnTo>
                  <a:pt x="1118" y="548"/>
                </a:lnTo>
                <a:lnTo>
                  <a:pt x="1131" y="520"/>
                </a:lnTo>
                <a:lnTo>
                  <a:pt x="1143" y="494"/>
                </a:lnTo>
                <a:lnTo>
                  <a:pt x="1153" y="468"/>
                </a:lnTo>
                <a:lnTo>
                  <a:pt x="1163" y="442"/>
                </a:lnTo>
                <a:lnTo>
                  <a:pt x="1171" y="415"/>
                </a:lnTo>
                <a:lnTo>
                  <a:pt x="1179" y="390"/>
                </a:lnTo>
                <a:lnTo>
                  <a:pt x="1184" y="364"/>
                </a:lnTo>
                <a:lnTo>
                  <a:pt x="1188" y="340"/>
                </a:lnTo>
                <a:lnTo>
                  <a:pt x="1191" y="315"/>
                </a:lnTo>
                <a:lnTo>
                  <a:pt x="1191" y="291"/>
                </a:lnTo>
                <a:lnTo>
                  <a:pt x="1191" y="267"/>
                </a:lnTo>
                <a:lnTo>
                  <a:pt x="1190" y="256"/>
                </a:lnTo>
                <a:lnTo>
                  <a:pt x="1188" y="244"/>
                </a:lnTo>
                <a:lnTo>
                  <a:pt x="1186" y="233"/>
                </a:lnTo>
                <a:lnTo>
                  <a:pt x="1184" y="222"/>
                </a:lnTo>
                <a:lnTo>
                  <a:pt x="1181" y="211"/>
                </a:lnTo>
                <a:lnTo>
                  <a:pt x="1177" y="200"/>
                </a:lnTo>
                <a:lnTo>
                  <a:pt x="1172" y="190"/>
                </a:lnTo>
                <a:lnTo>
                  <a:pt x="1168" y="179"/>
                </a:lnTo>
                <a:lnTo>
                  <a:pt x="1163" y="168"/>
                </a:lnTo>
                <a:lnTo>
                  <a:pt x="1156" y="159"/>
                </a:lnTo>
                <a:lnTo>
                  <a:pt x="1150" y="149"/>
                </a:lnTo>
                <a:lnTo>
                  <a:pt x="1144" y="140"/>
                </a:lnTo>
                <a:lnTo>
                  <a:pt x="1135" y="130"/>
                </a:lnTo>
                <a:lnTo>
                  <a:pt x="1128" y="121"/>
                </a:lnTo>
                <a:lnTo>
                  <a:pt x="1118" y="112"/>
                </a:lnTo>
                <a:lnTo>
                  <a:pt x="1110" y="104"/>
                </a:lnTo>
                <a:lnTo>
                  <a:pt x="1099" y="95"/>
                </a:lnTo>
                <a:lnTo>
                  <a:pt x="1088" y="87"/>
                </a:lnTo>
                <a:lnTo>
                  <a:pt x="1077" y="78"/>
                </a:lnTo>
                <a:lnTo>
                  <a:pt x="1065" y="71"/>
                </a:lnTo>
                <a:lnTo>
                  <a:pt x="1050" y="62"/>
                </a:lnTo>
                <a:lnTo>
                  <a:pt x="1035" y="55"/>
                </a:lnTo>
                <a:lnTo>
                  <a:pt x="1020" y="47"/>
                </a:lnTo>
                <a:lnTo>
                  <a:pt x="1005" y="40"/>
                </a:lnTo>
                <a:lnTo>
                  <a:pt x="989" y="33"/>
                </a:lnTo>
                <a:lnTo>
                  <a:pt x="974" y="28"/>
                </a:lnTo>
                <a:lnTo>
                  <a:pt x="958" y="23"/>
                </a:lnTo>
                <a:lnTo>
                  <a:pt x="941" y="19"/>
                </a:lnTo>
                <a:lnTo>
                  <a:pt x="925" y="14"/>
                </a:lnTo>
                <a:lnTo>
                  <a:pt x="908" y="10"/>
                </a:lnTo>
                <a:lnTo>
                  <a:pt x="890" y="7"/>
                </a:lnTo>
                <a:lnTo>
                  <a:pt x="873" y="5"/>
                </a:lnTo>
                <a:lnTo>
                  <a:pt x="855" y="3"/>
                </a:lnTo>
                <a:lnTo>
                  <a:pt x="836" y="2"/>
                </a:lnTo>
                <a:lnTo>
                  <a:pt x="818" y="0"/>
                </a:lnTo>
                <a:lnTo>
                  <a:pt x="800" y="0"/>
                </a:lnTo>
                <a:close/>
              </a:path>
            </a:pathLst>
          </a:custGeom>
          <a:solidFill>
            <a:srgbClr val="F1F1F1"/>
          </a:solidFill>
          <a:ln>
            <a:noFill/>
          </a:ln>
        </p:spPr>
        <p:txBody>
          <a:bodyPr vert="horz" wrap="square" lIns="91440" tIns="45720" rIns="91440" bIns="45720" numCol="1" anchor="t" anchorCtr="0" compatLnSpc="1">
            <a:prstTxWarp prst="textNoShape">
              <a:avLst/>
            </a:prstTxWarp>
          </a:bodyPr>
          <a:lstStyle/>
          <a:p>
            <a:endParaRPr lang="fi-FI"/>
          </a:p>
        </p:txBody>
      </p:sp>
      <p:sp>
        <p:nvSpPr>
          <p:cNvPr id="2" name="Title 1"/>
          <p:cNvSpPr>
            <a:spLocks noGrp="1"/>
          </p:cNvSpPr>
          <p:nvPr>
            <p:ph type="ctrTitle"/>
          </p:nvPr>
        </p:nvSpPr>
        <p:spPr>
          <a:xfrm>
            <a:off x="468313" y="3573016"/>
            <a:ext cx="8207375" cy="1656184"/>
          </a:xfrm>
        </p:spPr>
        <p:txBody>
          <a:bodyPr/>
          <a:lstStyle>
            <a:lvl1pPr algn="ctr">
              <a:defRPr/>
            </a:lvl1pPr>
          </a:lstStyle>
          <a:p>
            <a:r>
              <a:rPr lang="en-US"/>
              <a:t>Click to edit Master title style</a:t>
            </a:r>
            <a:endParaRPr lang="fi-FI"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3200" y="5229200"/>
            <a:ext cx="3356191" cy="645038"/>
          </a:xfrm>
          <a:prstGeom prst="rect">
            <a:avLst/>
          </a:prstGeom>
        </p:spPr>
      </p:pic>
      <p:sp>
        <p:nvSpPr>
          <p:cNvPr id="5" name="Freeform 6">
            <a:extLst>
              <a:ext uri="{FF2B5EF4-FFF2-40B4-BE49-F238E27FC236}">
                <a16:creationId xmlns:a16="http://schemas.microsoft.com/office/drawing/2014/main" id="{5D634A6D-7992-4FEB-A156-FEE099664294}"/>
              </a:ext>
            </a:extLst>
          </p:cNvPr>
          <p:cNvSpPr>
            <a:spLocks/>
          </p:cNvSpPr>
          <p:nvPr userDrawn="1"/>
        </p:nvSpPr>
        <p:spPr bwMode="auto">
          <a:xfrm>
            <a:off x="0" y="3976688"/>
            <a:ext cx="1890713" cy="2881313"/>
          </a:xfrm>
          <a:custGeom>
            <a:avLst/>
            <a:gdLst>
              <a:gd name="T0" fmla="*/ 778 w 1191"/>
              <a:gd name="T1" fmla="*/ 0 h 1815"/>
              <a:gd name="T2" fmla="*/ 732 w 1191"/>
              <a:gd name="T3" fmla="*/ 4 h 1815"/>
              <a:gd name="T4" fmla="*/ 686 w 1191"/>
              <a:gd name="T5" fmla="*/ 11 h 1815"/>
              <a:gd name="T6" fmla="*/ 638 w 1191"/>
              <a:gd name="T7" fmla="*/ 21 h 1815"/>
              <a:gd name="T8" fmla="*/ 589 w 1191"/>
              <a:gd name="T9" fmla="*/ 33 h 1815"/>
              <a:gd name="T10" fmla="*/ 540 w 1191"/>
              <a:gd name="T11" fmla="*/ 50 h 1815"/>
              <a:gd name="T12" fmla="*/ 490 w 1191"/>
              <a:gd name="T13" fmla="*/ 71 h 1815"/>
              <a:gd name="T14" fmla="*/ 439 w 1191"/>
              <a:gd name="T15" fmla="*/ 94 h 1815"/>
              <a:gd name="T16" fmla="*/ 388 w 1191"/>
              <a:gd name="T17" fmla="*/ 122 h 1815"/>
              <a:gd name="T18" fmla="*/ 337 w 1191"/>
              <a:gd name="T19" fmla="*/ 152 h 1815"/>
              <a:gd name="T20" fmla="*/ 285 w 1191"/>
              <a:gd name="T21" fmla="*/ 186 h 1815"/>
              <a:gd name="T22" fmla="*/ 234 w 1191"/>
              <a:gd name="T23" fmla="*/ 225 h 1815"/>
              <a:gd name="T24" fmla="*/ 182 w 1191"/>
              <a:gd name="T25" fmla="*/ 266 h 1815"/>
              <a:gd name="T26" fmla="*/ 130 w 1191"/>
              <a:gd name="T27" fmla="*/ 311 h 1815"/>
              <a:gd name="T28" fmla="*/ 78 w 1191"/>
              <a:gd name="T29" fmla="*/ 361 h 1815"/>
              <a:gd name="T30" fmla="*/ 26 w 1191"/>
              <a:gd name="T31" fmla="*/ 413 h 1815"/>
              <a:gd name="T32" fmla="*/ 0 w 1191"/>
              <a:gd name="T33" fmla="*/ 1128 h 1815"/>
              <a:gd name="T34" fmla="*/ 33 w 1191"/>
              <a:gd name="T35" fmla="*/ 1815 h 1815"/>
              <a:gd name="T36" fmla="*/ 97 w 1191"/>
              <a:gd name="T37" fmla="*/ 1765 h 1815"/>
              <a:gd name="T38" fmla="*/ 135 w 1191"/>
              <a:gd name="T39" fmla="*/ 1733 h 1815"/>
              <a:gd name="T40" fmla="*/ 177 w 1191"/>
              <a:gd name="T41" fmla="*/ 1694 h 1815"/>
              <a:gd name="T42" fmla="*/ 226 w 1191"/>
              <a:gd name="T43" fmla="*/ 1647 h 1815"/>
              <a:gd name="T44" fmla="*/ 278 w 1191"/>
              <a:gd name="T45" fmla="*/ 1595 h 1815"/>
              <a:gd name="T46" fmla="*/ 392 w 1191"/>
              <a:gd name="T47" fmla="*/ 1476 h 1815"/>
              <a:gd name="T48" fmla="*/ 513 w 1191"/>
              <a:gd name="T49" fmla="*/ 1343 h 1815"/>
              <a:gd name="T50" fmla="*/ 634 w 1191"/>
              <a:gd name="T51" fmla="*/ 1206 h 1815"/>
              <a:gd name="T52" fmla="*/ 750 w 1191"/>
              <a:gd name="T53" fmla="*/ 1070 h 1815"/>
              <a:gd name="T54" fmla="*/ 852 w 1191"/>
              <a:gd name="T55" fmla="*/ 944 h 1815"/>
              <a:gd name="T56" fmla="*/ 897 w 1191"/>
              <a:gd name="T57" fmla="*/ 887 h 1815"/>
              <a:gd name="T58" fmla="*/ 971 w 1191"/>
              <a:gd name="T59" fmla="*/ 785 h 1815"/>
              <a:gd name="T60" fmla="*/ 1025 w 1191"/>
              <a:gd name="T61" fmla="*/ 707 h 1815"/>
              <a:gd name="T62" fmla="*/ 1057 w 1191"/>
              <a:gd name="T63" fmla="*/ 654 h 1815"/>
              <a:gd name="T64" fmla="*/ 1089 w 1191"/>
              <a:gd name="T65" fmla="*/ 601 h 1815"/>
              <a:gd name="T66" fmla="*/ 1118 w 1191"/>
              <a:gd name="T67" fmla="*/ 548 h 1815"/>
              <a:gd name="T68" fmla="*/ 1143 w 1191"/>
              <a:gd name="T69" fmla="*/ 494 h 1815"/>
              <a:gd name="T70" fmla="*/ 1163 w 1191"/>
              <a:gd name="T71" fmla="*/ 442 h 1815"/>
              <a:gd name="T72" fmla="*/ 1179 w 1191"/>
              <a:gd name="T73" fmla="*/ 390 h 1815"/>
              <a:gd name="T74" fmla="*/ 1188 w 1191"/>
              <a:gd name="T75" fmla="*/ 340 h 1815"/>
              <a:gd name="T76" fmla="*/ 1191 w 1191"/>
              <a:gd name="T77" fmla="*/ 291 h 1815"/>
              <a:gd name="T78" fmla="*/ 1190 w 1191"/>
              <a:gd name="T79" fmla="*/ 256 h 1815"/>
              <a:gd name="T80" fmla="*/ 1186 w 1191"/>
              <a:gd name="T81" fmla="*/ 233 h 1815"/>
              <a:gd name="T82" fmla="*/ 1181 w 1191"/>
              <a:gd name="T83" fmla="*/ 211 h 1815"/>
              <a:gd name="T84" fmla="*/ 1172 w 1191"/>
              <a:gd name="T85" fmla="*/ 190 h 1815"/>
              <a:gd name="T86" fmla="*/ 1163 w 1191"/>
              <a:gd name="T87" fmla="*/ 168 h 1815"/>
              <a:gd name="T88" fmla="*/ 1150 w 1191"/>
              <a:gd name="T89" fmla="*/ 149 h 1815"/>
              <a:gd name="T90" fmla="*/ 1135 w 1191"/>
              <a:gd name="T91" fmla="*/ 130 h 1815"/>
              <a:gd name="T92" fmla="*/ 1118 w 1191"/>
              <a:gd name="T93" fmla="*/ 112 h 1815"/>
              <a:gd name="T94" fmla="*/ 1099 w 1191"/>
              <a:gd name="T95" fmla="*/ 95 h 1815"/>
              <a:gd name="T96" fmla="*/ 1077 w 1191"/>
              <a:gd name="T97" fmla="*/ 78 h 1815"/>
              <a:gd name="T98" fmla="*/ 1050 w 1191"/>
              <a:gd name="T99" fmla="*/ 62 h 1815"/>
              <a:gd name="T100" fmla="*/ 1020 w 1191"/>
              <a:gd name="T101" fmla="*/ 47 h 1815"/>
              <a:gd name="T102" fmla="*/ 989 w 1191"/>
              <a:gd name="T103" fmla="*/ 33 h 1815"/>
              <a:gd name="T104" fmla="*/ 958 w 1191"/>
              <a:gd name="T105" fmla="*/ 23 h 1815"/>
              <a:gd name="T106" fmla="*/ 925 w 1191"/>
              <a:gd name="T107" fmla="*/ 14 h 1815"/>
              <a:gd name="T108" fmla="*/ 890 w 1191"/>
              <a:gd name="T109" fmla="*/ 7 h 1815"/>
              <a:gd name="T110" fmla="*/ 855 w 1191"/>
              <a:gd name="T111" fmla="*/ 3 h 1815"/>
              <a:gd name="T112" fmla="*/ 818 w 1191"/>
              <a:gd name="T113" fmla="*/ 0 h 1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91" h="1815">
                <a:moveTo>
                  <a:pt x="800" y="0"/>
                </a:moveTo>
                <a:lnTo>
                  <a:pt x="778" y="0"/>
                </a:lnTo>
                <a:lnTo>
                  <a:pt x="755" y="2"/>
                </a:lnTo>
                <a:lnTo>
                  <a:pt x="732" y="4"/>
                </a:lnTo>
                <a:lnTo>
                  <a:pt x="709" y="7"/>
                </a:lnTo>
                <a:lnTo>
                  <a:pt x="686" y="11"/>
                </a:lnTo>
                <a:lnTo>
                  <a:pt x="662" y="15"/>
                </a:lnTo>
                <a:lnTo>
                  <a:pt x="638" y="21"/>
                </a:lnTo>
                <a:lnTo>
                  <a:pt x="613" y="27"/>
                </a:lnTo>
                <a:lnTo>
                  <a:pt x="589" y="33"/>
                </a:lnTo>
                <a:lnTo>
                  <a:pt x="564" y="42"/>
                </a:lnTo>
                <a:lnTo>
                  <a:pt x="540" y="50"/>
                </a:lnTo>
                <a:lnTo>
                  <a:pt x="515" y="60"/>
                </a:lnTo>
                <a:lnTo>
                  <a:pt x="490" y="71"/>
                </a:lnTo>
                <a:lnTo>
                  <a:pt x="464" y="82"/>
                </a:lnTo>
                <a:lnTo>
                  <a:pt x="439" y="94"/>
                </a:lnTo>
                <a:lnTo>
                  <a:pt x="413" y="108"/>
                </a:lnTo>
                <a:lnTo>
                  <a:pt x="388" y="122"/>
                </a:lnTo>
                <a:lnTo>
                  <a:pt x="362" y="137"/>
                </a:lnTo>
                <a:lnTo>
                  <a:pt x="337" y="152"/>
                </a:lnTo>
                <a:lnTo>
                  <a:pt x="311" y="168"/>
                </a:lnTo>
                <a:lnTo>
                  <a:pt x="285" y="186"/>
                </a:lnTo>
                <a:lnTo>
                  <a:pt x="259" y="205"/>
                </a:lnTo>
                <a:lnTo>
                  <a:pt x="234" y="225"/>
                </a:lnTo>
                <a:lnTo>
                  <a:pt x="207" y="245"/>
                </a:lnTo>
                <a:lnTo>
                  <a:pt x="182" y="266"/>
                </a:lnTo>
                <a:lnTo>
                  <a:pt x="155" y="289"/>
                </a:lnTo>
                <a:lnTo>
                  <a:pt x="130" y="311"/>
                </a:lnTo>
                <a:lnTo>
                  <a:pt x="103" y="335"/>
                </a:lnTo>
                <a:lnTo>
                  <a:pt x="78" y="361"/>
                </a:lnTo>
                <a:lnTo>
                  <a:pt x="52" y="386"/>
                </a:lnTo>
                <a:lnTo>
                  <a:pt x="26" y="413"/>
                </a:lnTo>
                <a:lnTo>
                  <a:pt x="0" y="442"/>
                </a:lnTo>
                <a:lnTo>
                  <a:pt x="0" y="1128"/>
                </a:lnTo>
                <a:lnTo>
                  <a:pt x="0" y="1815"/>
                </a:lnTo>
                <a:lnTo>
                  <a:pt x="33" y="1815"/>
                </a:lnTo>
                <a:lnTo>
                  <a:pt x="66" y="1791"/>
                </a:lnTo>
                <a:lnTo>
                  <a:pt x="97" y="1765"/>
                </a:lnTo>
                <a:lnTo>
                  <a:pt x="115" y="1750"/>
                </a:lnTo>
                <a:lnTo>
                  <a:pt x="135" y="1733"/>
                </a:lnTo>
                <a:lnTo>
                  <a:pt x="155" y="1715"/>
                </a:lnTo>
                <a:lnTo>
                  <a:pt x="177" y="1694"/>
                </a:lnTo>
                <a:lnTo>
                  <a:pt x="202" y="1671"/>
                </a:lnTo>
                <a:lnTo>
                  <a:pt x="226" y="1647"/>
                </a:lnTo>
                <a:lnTo>
                  <a:pt x="252" y="1622"/>
                </a:lnTo>
                <a:lnTo>
                  <a:pt x="278" y="1595"/>
                </a:lnTo>
                <a:lnTo>
                  <a:pt x="335" y="1538"/>
                </a:lnTo>
                <a:lnTo>
                  <a:pt x="392" y="1476"/>
                </a:lnTo>
                <a:lnTo>
                  <a:pt x="453" y="1410"/>
                </a:lnTo>
                <a:lnTo>
                  <a:pt x="513" y="1343"/>
                </a:lnTo>
                <a:lnTo>
                  <a:pt x="575" y="1275"/>
                </a:lnTo>
                <a:lnTo>
                  <a:pt x="634" y="1206"/>
                </a:lnTo>
                <a:lnTo>
                  <a:pt x="694" y="1137"/>
                </a:lnTo>
                <a:lnTo>
                  <a:pt x="750" y="1070"/>
                </a:lnTo>
                <a:lnTo>
                  <a:pt x="803" y="1005"/>
                </a:lnTo>
                <a:lnTo>
                  <a:pt x="852" y="944"/>
                </a:lnTo>
                <a:lnTo>
                  <a:pt x="876" y="915"/>
                </a:lnTo>
                <a:lnTo>
                  <a:pt x="897" y="887"/>
                </a:lnTo>
                <a:lnTo>
                  <a:pt x="936" y="835"/>
                </a:lnTo>
                <a:lnTo>
                  <a:pt x="971" y="785"/>
                </a:lnTo>
                <a:lnTo>
                  <a:pt x="1008" y="734"/>
                </a:lnTo>
                <a:lnTo>
                  <a:pt x="1025" y="707"/>
                </a:lnTo>
                <a:lnTo>
                  <a:pt x="1042" y="681"/>
                </a:lnTo>
                <a:lnTo>
                  <a:pt x="1057" y="654"/>
                </a:lnTo>
                <a:lnTo>
                  <a:pt x="1073" y="628"/>
                </a:lnTo>
                <a:lnTo>
                  <a:pt x="1089" y="601"/>
                </a:lnTo>
                <a:lnTo>
                  <a:pt x="1104" y="574"/>
                </a:lnTo>
                <a:lnTo>
                  <a:pt x="1118" y="548"/>
                </a:lnTo>
                <a:lnTo>
                  <a:pt x="1131" y="520"/>
                </a:lnTo>
                <a:lnTo>
                  <a:pt x="1143" y="494"/>
                </a:lnTo>
                <a:lnTo>
                  <a:pt x="1153" y="468"/>
                </a:lnTo>
                <a:lnTo>
                  <a:pt x="1163" y="442"/>
                </a:lnTo>
                <a:lnTo>
                  <a:pt x="1171" y="415"/>
                </a:lnTo>
                <a:lnTo>
                  <a:pt x="1179" y="390"/>
                </a:lnTo>
                <a:lnTo>
                  <a:pt x="1184" y="364"/>
                </a:lnTo>
                <a:lnTo>
                  <a:pt x="1188" y="340"/>
                </a:lnTo>
                <a:lnTo>
                  <a:pt x="1191" y="315"/>
                </a:lnTo>
                <a:lnTo>
                  <a:pt x="1191" y="291"/>
                </a:lnTo>
                <a:lnTo>
                  <a:pt x="1191" y="267"/>
                </a:lnTo>
                <a:lnTo>
                  <a:pt x="1190" y="256"/>
                </a:lnTo>
                <a:lnTo>
                  <a:pt x="1188" y="244"/>
                </a:lnTo>
                <a:lnTo>
                  <a:pt x="1186" y="233"/>
                </a:lnTo>
                <a:lnTo>
                  <a:pt x="1184" y="222"/>
                </a:lnTo>
                <a:lnTo>
                  <a:pt x="1181" y="211"/>
                </a:lnTo>
                <a:lnTo>
                  <a:pt x="1177" y="200"/>
                </a:lnTo>
                <a:lnTo>
                  <a:pt x="1172" y="190"/>
                </a:lnTo>
                <a:lnTo>
                  <a:pt x="1168" y="179"/>
                </a:lnTo>
                <a:lnTo>
                  <a:pt x="1163" y="168"/>
                </a:lnTo>
                <a:lnTo>
                  <a:pt x="1156" y="159"/>
                </a:lnTo>
                <a:lnTo>
                  <a:pt x="1150" y="149"/>
                </a:lnTo>
                <a:lnTo>
                  <a:pt x="1144" y="140"/>
                </a:lnTo>
                <a:lnTo>
                  <a:pt x="1135" y="130"/>
                </a:lnTo>
                <a:lnTo>
                  <a:pt x="1128" y="121"/>
                </a:lnTo>
                <a:lnTo>
                  <a:pt x="1118" y="112"/>
                </a:lnTo>
                <a:lnTo>
                  <a:pt x="1110" y="104"/>
                </a:lnTo>
                <a:lnTo>
                  <a:pt x="1099" y="95"/>
                </a:lnTo>
                <a:lnTo>
                  <a:pt x="1088" y="87"/>
                </a:lnTo>
                <a:lnTo>
                  <a:pt x="1077" y="78"/>
                </a:lnTo>
                <a:lnTo>
                  <a:pt x="1065" y="71"/>
                </a:lnTo>
                <a:lnTo>
                  <a:pt x="1050" y="62"/>
                </a:lnTo>
                <a:lnTo>
                  <a:pt x="1035" y="55"/>
                </a:lnTo>
                <a:lnTo>
                  <a:pt x="1020" y="47"/>
                </a:lnTo>
                <a:lnTo>
                  <a:pt x="1005" y="40"/>
                </a:lnTo>
                <a:lnTo>
                  <a:pt x="989" y="33"/>
                </a:lnTo>
                <a:lnTo>
                  <a:pt x="974" y="28"/>
                </a:lnTo>
                <a:lnTo>
                  <a:pt x="958" y="23"/>
                </a:lnTo>
                <a:lnTo>
                  <a:pt x="941" y="19"/>
                </a:lnTo>
                <a:lnTo>
                  <a:pt x="925" y="14"/>
                </a:lnTo>
                <a:lnTo>
                  <a:pt x="908" y="10"/>
                </a:lnTo>
                <a:lnTo>
                  <a:pt x="890" y="7"/>
                </a:lnTo>
                <a:lnTo>
                  <a:pt x="873" y="5"/>
                </a:lnTo>
                <a:lnTo>
                  <a:pt x="855" y="3"/>
                </a:lnTo>
                <a:lnTo>
                  <a:pt x="836" y="2"/>
                </a:lnTo>
                <a:lnTo>
                  <a:pt x="818" y="0"/>
                </a:lnTo>
                <a:lnTo>
                  <a:pt x="800" y="0"/>
                </a:lnTo>
                <a:close/>
              </a:path>
            </a:pathLst>
          </a:custGeom>
          <a:solidFill>
            <a:srgbClr val="F1F1F1"/>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1916833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1_Title Slid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3" name="Freeform 6"/>
          <p:cNvSpPr>
            <a:spLocks/>
          </p:cNvSpPr>
          <p:nvPr/>
        </p:nvSpPr>
        <p:spPr bwMode="auto">
          <a:xfrm>
            <a:off x="0" y="3976688"/>
            <a:ext cx="1890713" cy="2881313"/>
          </a:xfrm>
          <a:custGeom>
            <a:avLst/>
            <a:gdLst>
              <a:gd name="T0" fmla="*/ 778 w 1191"/>
              <a:gd name="T1" fmla="*/ 0 h 1815"/>
              <a:gd name="T2" fmla="*/ 732 w 1191"/>
              <a:gd name="T3" fmla="*/ 4 h 1815"/>
              <a:gd name="T4" fmla="*/ 686 w 1191"/>
              <a:gd name="T5" fmla="*/ 11 h 1815"/>
              <a:gd name="T6" fmla="*/ 638 w 1191"/>
              <a:gd name="T7" fmla="*/ 21 h 1815"/>
              <a:gd name="T8" fmla="*/ 589 w 1191"/>
              <a:gd name="T9" fmla="*/ 33 h 1815"/>
              <a:gd name="T10" fmla="*/ 540 w 1191"/>
              <a:gd name="T11" fmla="*/ 50 h 1815"/>
              <a:gd name="T12" fmla="*/ 490 w 1191"/>
              <a:gd name="T13" fmla="*/ 71 h 1815"/>
              <a:gd name="T14" fmla="*/ 439 w 1191"/>
              <a:gd name="T15" fmla="*/ 94 h 1815"/>
              <a:gd name="T16" fmla="*/ 388 w 1191"/>
              <a:gd name="T17" fmla="*/ 122 h 1815"/>
              <a:gd name="T18" fmla="*/ 337 w 1191"/>
              <a:gd name="T19" fmla="*/ 152 h 1815"/>
              <a:gd name="T20" fmla="*/ 285 w 1191"/>
              <a:gd name="T21" fmla="*/ 186 h 1815"/>
              <a:gd name="T22" fmla="*/ 234 w 1191"/>
              <a:gd name="T23" fmla="*/ 225 h 1815"/>
              <a:gd name="T24" fmla="*/ 182 w 1191"/>
              <a:gd name="T25" fmla="*/ 266 h 1815"/>
              <a:gd name="T26" fmla="*/ 130 w 1191"/>
              <a:gd name="T27" fmla="*/ 311 h 1815"/>
              <a:gd name="T28" fmla="*/ 78 w 1191"/>
              <a:gd name="T29" fmla="*/ 361 h 1815"/>
              <a:gd name="T30" fmla="*/ 26 w 1191"/>
              <a:gd name="T31" fmla="*/ 413 h 1815"/>
              <a:gd name="T32" fmla="*/ 0 w 1191"/>
              <a:gd name="T33" fmla="*/ 1128 h 1815"/>
              <a:gd name="T34" fmla="*/ 33 w 1191"/>
              <a:gd name="T35" fmla="*/ 1815 h 1815"/>
              <a:gd name="T36" fmla="*/ 97 w 1191"/>
              <a:gd name="T37" fmla="*/ 1765 h 1815"/>
              <a:gd name="T38" fmla="*/ 135 w 1191"/>
              <a:gd name="T39" fmla="*/ 1733 h 1815"/>
              <a:gd name="T40" fmla="*/ 177 w 1191"/>
              <a:gd name="T41" fmla="*/ 1694 h 1815"/>
              <a:gd name="T42" fmla="*/ 226 w 1191"/>
              <a:gd name="T43" fmla="*/ 1647 h 1815"/>
              <a:gd name="T44" fmla="*/ 278 w 1191"/>
              <a:gd name="T45" fmla="*/ 1595 h 1815"/>
              <a:gd name="T46" fmla="*/ 392 w 1191"/>
              <a:gd name="T47" fmla="*/ 1476 h 1815"/>
              <a:gd name="T48" fmla="*/ 513 w 1191"/>
              <a:gd name="T49" fmla="*/ 1343 h 1815"/>
              <a:gd name="T50" fmla="*/ 634 w 1191"/>
              <a:gd name="T51" fmla="*/ 1206 h 1815"/>
              <a:gd name="T52" fmla="*/ 750 w 1191"/>
              <a:gd name="T53" fmla="*/ 1070 h 1815"/>
              <a:gd name="T54" fmla="*/ 852 w 1191"/>
              <a:gd name="T55" fmla="*/ 944 h 1815"/>
              <a:gd name="T56" fmla="*/ 897 w 1191"/>
              <a:gd name="T57" fmla="*/ 887 h 1815"/>
              <a:gd name="T58" fmla="*/ 971 w 1191"/>
              <a:gd name="T59" fmla="*/ 785 h 1815"/>
              <a:gd name="T60" fmla="*/ 1025 w 1191"/>
              <a:gd name="T61" fmla="*/ 707 h 1815"/>
              <a:gd name="T62" fmla="*/ 1057 w 1191"/>
              <a:gd name="T63" fmla="*/ 654 h 1815"/>
              <a:gd name="T64" fmla="*/ 1089 w 1191"/>
              <a:gd name="T65" fmla="*/ 601 h 1815"/>
              <a:gd name="T66" fmla="*/ 1118 w 1191"/>
              <a:gd name="T67" fmla="*/ 548 h 1815"/>
              <a:gd name="T68" fmla="*/ 1143 w 1191"/>
              <a:gd name="T69" fmla="*/ 494 h 1815"/>
              <a:gd name="T70" fmla="*/ 1163 w 1191"/>
              <a:gd name="T71" fmla="*/ 442 h 1815"/>
              <a:gd name="T72" fmla="*/ 1179 w 1191"/>
              <a:gd name="T73" fmla="*/ 390 h 1815"/>
              <a:gd name="T74" fmla="*/ 1188 w 1191"/>
              <a:gd name="T75" fmla="*/ 340 h 1815"/>
              <a:gd name="T76" fmla="*/ 1191 w 1191"/>
              <a:gd name="T77" fmla="*/ 291 h 1815"/>
              <a:gd name="T78" fmla="*/ 1190 w 1191"/>
              <a:gd name="T79" fmla="*/ 256 h 1815"/>
              <a:gd name="T80" fmla="*/ 1186 w 1191"/>
              <a:gd name="T81" fmla="*/ 233 h 1815"/>
              <a:gd name="T82" fmla="*/ 1181 w 1191"/>
              <a:gd name="T83" fmla="*/ 211 h 1815"/>
              <a:gd name="T84" fmla="*/ 1172 w 1191"/>
              <a:gd name="T85" fmla="*/ 190 h 1815"/>
              <a:gd name="T86" fmla="*/ 1163 w 1191"/>
              <a:gd name="T87" fmla="*/ 168 h 1815"/>
              <a:gd name="T88" fmla="*/ 1150 w 1191"/>
              <a:gd name="T89" fmla="*/ 149 h 1815"/>
              <a:gd name="T90" fmla="*/ 1135 w 1191"/>
              <a:gd name="T91" fmla="*/ 130 h 1815"/>
              <a:gd name="T92" fmla="*/ 1118 w 1191"/>
              <a:gd name="T93" fmla="*/ 112 h 1815"/>
              <a:gd name="T94" fmla="*/ 1099 w 1191"/>
              <a:gd name="T95" fmla="*/ 95 h 1815"/>
              <a:gd name="T96" fmla="*/ 1077 w 1191"/>
              <a:gd name="T97" fmla="*/ 78 h 1815"/>
              <a:gd name="T98" fmla="*/ 1050 w 1191"/>
              <a:gd name="T99" fmla="*/ 62 h 1815"/>
              <a:gd name="T100" fmla="*/ 1020 w 1191"/>
              <a:gd name="T101" fmla="*/ 47 h 1815"/>
              <a:gd name="T102" fmla="*/ 989 w 1191"/>
              <a:gd name="T103" fmla="*/ 33 h 1815"/>
              <a:gd name="T104" fmla="*/ 958 w 1191"/>
              <a:gd name="T105" fmla="*/ 23 h 1815"/>
              <a:gd name="T106" fmla="*/ 925 w 1191"/>
              <a:gd name="T107" fmla="*/ 14 h 1815"/>
              <a:gd name="T108" fmla="*/ 890 w 1191"/>
              <a:gd name="T109" fmla="*/ 7 h 1815"/>
              <a:gd name="T110" fmla="*/ 855 w 1191"/>
              <a:gd name="T111" fmla="*/ 3 h 1815"/>
              <a:gd name="T112" fmla="*/ 818 w 1191"/>
              <a:gd name="T113" fmla="*/ 0 h 1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91" h="1815">
                <a:moveTo>
                  <a:pt x="800" y="0"/>
                </a:moveTo>
                <a:lnTo>
                  <a:pt x="778" y="0"/>
                </a:lnTo>
                <a:lnTo>
                  <a:pt x="755" y="2"/>
                </a:lnTo>
                <a:lnTo>
                  <a:pt x="732" y="4"/>
                </a:lnTo>
                <a:lnTo>
                  <a:pt x="709" y="7"/>
                </a:lnTo>
                <a:lnTo>
                  <a:pt x="686" y="11"/>
                </a:lnTo>
                <a:lnTo>
                  <a:pt x="662" y="15"/>
                </a:lnTo>
                <a:lnTo>
                  <a:pt x="638" y="21"/>
                </a:lnTo>
                <a:lnTo>
                  <a:pt x="613" y="27"/>
                </a:lnTo>
                <a:lnTo>
                  <a:pt x="589" y="33"/>
                </a:lnTo>
                <a:lnTo>
                  <a:pt x="564" y="42"/>
                </a:lnTo>
                <a:lnTo>
                  <a:pt x="540" y="50"/>
                </a:lnTo>
                <a:lnTo>
                  <a:pt x="515" y="60"/>
                </a:lnTo>
                <a:lnTo>
                  <a:pt x="490" y="71"/>
                </a:lnTo>
                <a:lnTo>
                  <a:pt x="464" y="82"/>
                </a:lnTo>
                <a:lnTo>
                  <a:pt x="439" y="94"/>
                </a:lnTo>
                <a:lnTo>
                  <a:pt x="413" y="108"/>
                </a:lnTo>
                <a:lnTo>
                  <a:pt x="388" y="122"/>
                </a:lnTo>
                <a:lnTo>
                  <a:pt x="362" y="137"/>
                </a:lnTo>
                <a:lnTo>
                  <a:pt x="337" y="152"/>
                </a:lnTo>
                <a:lnTo>
                  <a:pt x="311" y="168"/>
                </a:lnTo>
                <a:lnTo>
                  <a:pt x="285" y="186"/>
                </a:lnTo>
                <a:lnTo>
                  <a:pt x="259" y="205"/>
                </a:lnTo>
                <a:lnTo>
                  <a:pt x="234" y="225"/>
                </a:lnTo>
                <a:lnTo>
                  <a:pt x="207" y="245"/>
                </a:lnTo>
                <a:lnTo>
                  <a:pt x="182" y="266"/>
                </a:lnTo>
                <a:lnTo>
                  <a:pt x="155" y="289"/>
                </a:lnTo>
                <a:lnTo>
                  <a:pt x="130" y="311"/>
                </a:lnTo>
                <a:lnTo>
                  <a:pt x="103" y="335"/>
                </a:lnTo>
                <a:lnTo>
                  <a:pt x="78" y="361"/>
                </a:lnTo>
                <a:lnTo>
                  <a:pt x="52" y="386"/>
                </a:lnTo>
                <a:lnTo>
                  <a:pt x="26" y="413"/>
                </a:lnTo>
                <a:lnTo>
                  <a:pt x="0" y="442"/>
                </a:lnTo>
                <a:lnTo>
                  <a:pt x="0" y="1128"/>
                </a:lnTo>
                <a:lnTo>
                  <a:pt x="0" y="1815"/>
                </a:lnTo>
                <a:lnTo>
                  <a:pt x="33" y="1815"/>
                </a:lnTo>
                <a:lnTo>
                  <a:pt x="66" y="1791"/>
                </a:lnTo>
                <a:lnTo>
                  <a:pt x="97" y="1765"/>
                </a:lnTo>
                <a:lnTo>
                  <a:pt x="115" y="1750"/>
                </a:lnTo>
                <a:lnTo>
                  <a:pt x="135" y="1733"/>
                </a:lnTo>
                <a:lnTo>
                  <a:pt x="155" y="1715"/>
                </a:lnTo>
                <a:lnTo>
                  <a:pt x="177" y="1694"/>
                </a:lnTo>
                <a:lnTo>
                  <a:pt x="202" y="1671"/>
                </a:lnTo>
                <a:lnTo>
                  <a:pt x="226" y="1647"/>
                </a:lnTo>
                <a:lnTo>
                  <a:pt x="252" y="1622"/>
                </a:lnTo>
                <a:lnTo>
                  <a:pt x="278" y="1595"/>
                </a:lnTo>
                <a:lnTo>
                  <a:pt x="335" y="1538"/>
                </a:lnTo>
                <a:lnTo>
                  <a:pt x="392" y="1476"/>
                </a:lnTo>
                <a:lnTo>
                  <a:pt x="453" y="1410"/>
                </a:lnTo>
                <a:lnTo>
                  <a:pt x="513" y="1343"/>
                </a:lnTo>
                <a:lnTo>
                  <a:pt x="575" y="1275"/>
                </a:lnTo>
                <a:lnTo>
                  <a:pt x="634" y="1206"/>
                </a:lnTo>
                <a:lnTo>
                  <a:pt x="694" y="1137"/>
                </a:lnTo>
                <a:lnTo>
                  <a:pt x="750" y="1070"/>
                </a:lnTo>
                <a:lnTo>
                  <a:pt x="803" y="1005"/>
                </a:lnTo>
                <a:lnTo>
                  <a:pt x="852" y="944"/>
                </a:lnTo>
                <a:lnTo>
                  <a:pt x="876" y="915"/>
                </a:lnTo>
                <a:lnTo>
                  <a:pt x="897" y="887"/>
                </a:lnTo>
                <a:lnTo>
                  <a:pt x="936" y="835"/>
                </a:lnTo>
                <a:lnTo>
                  <a:pt x="971" y="785"/>
                </a:lnTo>
                <a:lnTo>
                  <a:pt x="1008" y="734"/>
                </a:lnTo>
                <a:lnTo>
                  <a:pt x="1025" y="707"/>
                </a:lnTo>
                <a:lnTo>
                  <a:pt x="1042" y="681"/>
                </a:lnTo>
                <a:lnTo>
                  <a:pt x="1057" y="654"/>
                </a:lnTo>
                <a:lnTo>
                  <a:pt x="1073" y="628"/>
                </a:lnTo>
                <a:lnTo>
                  <a:pt x="1089" y="601"/>
                </a:lnTo>
                <a:lnTo>
                  <a:pt x="1104" y="574"/>
                </a:lnTo>
                <a:lnTo>
                  <a:pt x="1118" y="548"/>
                </a:lnTo>
                <a:lnTo>
                  <a:pt x="1131" y="520"/>
                </a:lnTo>
                <a:lnTo>
                  <a:pt x="1143" y="494"/>
                </a:lnTo>
                <a:lnTo>
                  <a:pt x="1153" y="468"/>
                </a:lnTo>
                <a:lnTo>
                  <a:pt x="1163" y="442"/>
                </a:lnTo>
                <a:lnTo>
                  <a:pt x="1171" y="415"/>
                </a:lnTo>
                <a:lnTo>
                  <a:pt x="1179" y="390"/>
                </a:lnTo>
                <a:lnTo>
                  <a:pt x="1184" y="364"/>
                </a:lnTo>
                <a:lnTo>
                  <a:pt x="1188" y="340"/>
                </a:lnTo>
                <a:lnTo>
                  <a:pt x="1191" y="315"/>
                </a:lnTo>
                <a:lnTo>
                  <a:pt x="1191" y="291"/>
                </a:lnTo>
                <a:lnTo>
                  <a:pt x="1191" y="267"/>
                </a:lnTo>
                <a:lnTo>
                  <a:pt x="1190" y="256"/>
                </a:lnTo>
                <a:lnTo>
                  <a:pt x="1188" y="244"/>
                </a:lnTo>
                <a:lnTo>
                  <a:pt x="1186" y="233"/>
                </a:lnTo>
                <a:lnTo>
                  <a:pt x="1184" y="222"/>
                </a:lnTo>
                <a:lnTo>
                  <a:pt x="1181" y="211"/>
                </a:lnTo>
                <a:lnTo>
                  <a:pt x="1177" y="200"/>
                </a:lnTo>
                <a:lnTo>
                  <a:pt x="1172" y="190"/>
                </a:lnTo>
                <a:lnTo>
                  <a:pt x="1168" y="179"/>
                </a:lnTo>
                <a:lnTo>
                  <a:pt x="1163" y="168"/>
                </a:lnTo>
                <a:lnTo>
                  <a:pt x="1156" y="159"/>
                </a:lnTo>
                <a:lnTo>
                  <a:pt x="1150" y="149"/>
                </a:lnTo>
                <a:lnTo>
                  <a:pt x="1144" y="140"/>
                </a:lnTo>
                <a:lnTo>
                  <a:pt x="1135" y="130"/>
                </a:lnTo>
                <a:lnTo>
                  <a:pt x="1128" y="121"/>
                </a:lnTo>
                <a:lnTo>
                  <a:pt x="1118" y="112"/>
                </a:lnTo>
                <a:lnTo>
                  <a:pt x="1110" y="104"/>
                </a:lnTo>
                <a:lnTo>
                  <a:pt x="1099" y="95"/>
                </a:lnTo>
                <a:lnTo>
                  <a:pt x="1088" y="87"/>
                </a:lnTo>
                <a:lnTo>
                  <a:pt x="1077" y="78"/>
                </a:lnTo>
                <a:lnTo>
                  <a:pt x="1065" y="71"/>
                </a:lnTo>
                <a:lnTo>
                  <a:pt x="1050" y="62"/>
                </a:lnTo>
                <a:lnTo>
                  <a:pt x="1035" y="55"/>
                </a:lnTo>
                <a:lnTo>
                  <a:pt x="1020" y="47"/>
                </a:lnTo>
                <a:lnTo>
                  <a:pt x="1005" y="40"/>
                </a:lnTo>
                <a:lnTo>
                  <a:pt x="989" y="33"/>
                </a:lnTo>
                <a:lnTo>
                  <a:pt x="974" y="28"/>
                </a:lnTo>
                <a:lnTo>
                  <a:pt x="958" y="23"/>
                </a:lnTo>
                <a:lnTo>
                  <a:pt x="941" y="19"/>
                </a:lnTo>
                <a:lnTo>
                  <a:pt x="925" y="14"/>
                </a:lnTo>
                <a:lnTo>
                  <a:pt x="908" y="10"/>
                </a:lnTo>
                <a:lnTo>
                  <a:pt x="890" y="7"/>
                </a:lnTo>
                <a:lnTo>
                  <a:pt x="873" y="5"/>
                </a:lnTo>
                <a:lnTo>
                  <a:pt x="855" y="3"/>
                </a:lnTo>
                <a:lnTo>
                  <a:pt x="836" y="2"/>
                </a:lnTo>
                <a:lnTo>
                  <a:pt x="818" y="0"/>
                </a:lnTo>
                <a:lnTo>
                  <a:pt x="800" y="0"/>
                </a:lnTo>
                <a:close/>
              </a:path>
            </a:pathLst>
          </a:custGeom>
          <a:solidFill>
            <a:srgbClr val="F1F1F1"/>
          </a:solidFill>
          <a:ln>
            <a:noFill/>
          </a:ln>
        </p:spPr>
        <p:txBody>
          <a:bodyPr vert="horz" wrap="square" lIns="91440" tIns="45720" rIns="91440" bIns="45720" numCol="1" anchor="t" anchorCtr="0" compatLnSpc="1">
            <a:prstTxWarp prst="textNoShape">
              <a:avLst/>
            </a:prstTxWarp>
          </a:bodyPr>
          <a:lstStyle/>
          <a:p>
            <a:endParaRPr lang="fi-FI"/>
          </a:p>
        </p:txBody>
      </p:sp>
      <p:sp>
        <p:nvSpPr>
          <p:cNvPr id="5" name="Freeform 6">
            <a:extLst>
              <a:ext uri="{FF2B5EF4-FFF2-40B4-BE49-F238E27FC236}">
                <a16:creationId xmlns:a16="http://schemas.microsoft.com/office/drawing/2014/main" id="{5D634A6D-7992-4FEB-A156-FEE099664294}"/>
              </a:ext>
            </a:extLst>
          </p:cNvPr>
          <p:cNvSpPr>
            <a:spLocks/>
          </p:cNvSpPr>
          <p:nvPr userDrawn="1"/>
        </p:nvSpPr>
        <p:spPr bwMode="auto">
          <a:xfrm>
            <a:off x="0" y="3976688"/>
            <a:ext cx="1890713" cy="2881313"/>
          </a:xfrm>
          <a:custGeom>
            <a:avLst/>
            <a:gdLst>
              <a:gd name="T0" fmla="*/ 778 w 1191"/>
              <a:gd name="T1" fmla="*/ 0 h 1815"/>
              <a:gd name="T2" fmla="*/ 732 w 1191"/>
              <a:gd name="T3" fmla="*/ 4 h 1815"/>
              <a:gd name="T4" fmla="*/ 686 w 1191"/>
              <a:gd name="T5" fmla="*/ 11 h 1815"/>
              <a:gd name="T6" fmla="*/ 638 w 1191"/>
              <a:gd name="T7" fmla="*/ 21 h 1815"/>
              <a:gd name="T8" fmla="*/ 589 w 1191"/>
              <a:gd name="T9" fmla="*/ 33 h 1815"/>
              <a:gd name="T10" fmla="*/ 540 w 1191"/>
              <a:gd name="T11" fmla="*/ 50 h 1815"/>
              <a:gd name="T12" fmla="*/ 490 w 1191"/>
              <a:gd name="T13" fmla="*/ 71 h 1815"/>
              <a:gd name="T14" fmla="*/ 439 w 1191"/>
              <a:gd name="T15" fmla="*/ 94 h 1815"/>
              <a:gd name="T16" fmla="*/ 388 w 1191"/>
              <a:gd name="T17" fmla="*/ 122 h 1815"/>
              <a:gd name="T18" fmla="*/ 337 w 1191"/>
              <a:gd name="T19" fmla="*/ 152 h 1815"/>
              <a:gd name="T20" fmla="*/ 285 w 1191"/>
              <a:gd name="T21" fmla="*/ 186 h 1815"/>
              <a:gd name="T22" fmla="*/ 234 w 1191"/>
              <a:gd name="T23" fmla="*/ 225 h 1815"/>
              <a:gd name="T24" fmla="*/ 182 w 1191"/>
              <a:gd name="T25" fmla="*/ 266 h 1815"/>
              <a:gd name="T26" fmla="*/ 130 w 1191"/>
              <a:gd name="T27" fmla="*/ 311 h 1815"/>
              <a:gd name="T28" fmla="*/ 78 w 1191"/>
              <a:gd name="T29" fmla="*/ 361 h 1815"/>
              <a:gd name="T30" fmla="*/ 26 w 1191"/>
              <a:gd name="T31" fmla="*/ 413 h 1815"/>
              <a:gd name="T32" fmla="*/ 0 w 1191"/>
              <a:gd name="T33" fmla="*/ 1128 h 1815"/>
              <a:gd name="T34" fmla="*/ 33 w 1191"/>
              <a:gd name="T35" fmla="*/ 1815 h 1815"/>
              <a:gd name="T36" fmla="*/ 97 w 1191"/>
              <a:gd name="T37" fmla="*/ 1765 h 1815"/>
              <a:gd name="T38" fmla="*/ 135 w 1191"/>
              <a:gd name="T39" fmla="*/ 1733 h 1815"/>
              <a:gd name="T40" fmla="*/ 177 w 1191"/>
              <a:gd name="T41" fmla="*/ 1694 h 1815"/>
              <a:gd name="T42" fmla="*/ 226 w 1191"/>
              <a:gd name="T43" fmla="*/ 1647 h 1815"/>
              <a:gd name="T44" fmla="*/ 278 w 1191"/>
              <a:gd name="T45" fmla="*/ 1595 h 1815"/>
              <a:gd name="T46" fmla="*/ 392 w 1191"/>
              <a:gd name="T47" fmla="*/ 1476 h 1815"/>
              <a:gd name="T48" fmla="*/ 513 w 1191"/>
              <a:gd name="T49" fmla="*/ 1343 h 1815"/>
              <a:gd name="T50" fmla="*/ 634 w 1191"/>
              <a:gd name="T51" fmla="*/ 1206 h 1815"/>
              <a:gd name="T52" fmla="*/ 750 w 1191"/>
              <a:gd name="T53" fmla="*/ 1070 h 1815"/>
              <a:gd name="T54" fmla="*/ 852 w 1191"/>
              <a:gd name="T55" fmla="*/ 944 h 1815"/>
              <a:gd name="T56" fmla="*/ 897 w 1191"/>
              <a:gd name="T57" fmla="*/ 887 h 1815"/>
              <a:gd name="T58" fmla="*/ 971 w 1191"/>
              <a:gd name="T59" fmla="*/ 785 h 1815"/>
              <a:gd name="T60" fmla="*/ 1025 w 1191"/>
              <a:gd name="T61" fmla="*/ 707 h 1815"/>
              <a:gd name="T62" fmla="*/ 1057 w 1191"/>
              <a:gd name="T63" fmla="*/ 654 h 1815"/>
              <a:gd name="T64" fmla="*/ 1089 w 1191"/>
              <a:gd name="T65" fmla="*/ 601 h 1815"/>
              <a:gd name="T66" fmla="*/ 1118 w 1191"/>
              <a:gd name="T67" fmla="*/ 548 h 1815"/>
              <a:gd name="T68" fmla="*/ 1143 w 1191"/>
              <a:gd name="T69" fmla="*/ 494 h 1815"/>
              <a:gd name="T70" fmla="*/ 1163 w 1191"/>
              <a:gd name="T71" fmla="*/ 442 h 1815"/>
              <a:gd name="T72" fmla="*/ 1179 w 1191"/>
              <a:gd name="T73" fmla="*/ 390 h 1815"/>
              <a:gd name="T74" fmla="*/ 1188 w 1191"/>
              <a:gd name="T75" fmla="*/ 340 h 1815"/>
              <a:gd name="T76" fmla="*/ 1191 w 1191"/>
              <a:gd name="T77" fmla="*/ 291 h 1815"/>
              <a:gd name="T78" fmla="*/ 1190 w 1191"/>
              <a:gd name="T79" fmla="*/ 256 h 1815"/>
              <a:gd name="T80" fmla="*/ 1186 w 1191"/>
              <a:gd name="T81" fmla="*/ 233 h 1815"/>
              <a:gd name="T82" fmla="*/ 1181 w 1191"/>
              <a:gd name="T83" fmla="*/ 211 h 1815"/>
              <a:gd name="T84" fmla="*/ 1172 w 1191"/>
              <a:gd name="T85" fmla="*/ 190 h 1815"/>
              <a:gd name="T86" fmla="*/ 1163 w 1191"/>
              <a:gd name="T87" fmla="*/ 168 h 1815"/>
              <a:gd name="T88" fmla="*/ 1150 w 1191"/>
              <a:gd name="T89" fmla="*/ 149 h 1815"/>
              <a:gd name="T90" fmla="*/ 1135 w 1191"/>
              <a:gd name="T91" fmla="*/ 130 h 1815"/>
              <a:gd name="T92" fmla="*/ 1118 w 1191"/>
              <a:gd name="T93" fmla="*/ 112 h 1815"/>
              <a:gd name="T94" fmla="*/ 1099 w 1191"/>
              <a:gd name="T95" fmla="*/ 95 h 1815"/>
              <a:gd name="T96" fmla="*/ 1077 w 1191"/>
              <a:gd name="T97" fmla="*/ 78 h 1815"/>
              <a:gd name="T98" fmla="*/ 1050 w 1191"/>
              <a:gd name="T99" fmla="*/ 62 h 1815"/>
              <a:gd name="T100" fmla="*/ 1020 w 1191"/>
              <a:gd name="T101" fmla="*/ 47 h 1815"/>
              <a:gd name="T102" fmla="*/ 989 w 1191"/>
              <a:gd name="T103" fmla="*/ 33 h 1815"/>
              <a:gd name="T104" fmla="*/ 958 w 1191"/>
              <a:gd name="T105" fmla="*/ 23 h 1815"/>
              <a:gd name="T106" fmla="*/ 925 w 1191"/>
              <a:gd name="T107" fmla="*/ 14 h 1815"/>
              <a:gd name="T108" fmla="*/ 890 w 1191"/>
              <a:gd name="T109" fmla="*/ 7 h 1815"/>
              <a:gd name="T110" fmla="*/ 855 w 1191"/>
              <a:gd name="T111" fmla="*/ 3 h 1815"/>
              <a:gd name="T112" fmla="*/ 818 w 1191"/>
              <a:gd name="T113" fmla="*/ 0 h 1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91" h="1815">
                <a:moveTo>
                  <a:pt x="800" y="0"/>
                </a:moveTo>
                <a:lnTo>
                  <a:pt x="778" y="0"/>
                </a:lnTo>
                <a:lnTo>
                  <a:pt x="755" y="2"/>
                </a:lnTo>
                <a:lnTo>
                  <a:pt x="732" y="4"/>
                </a:lnTo>
                <a:lnTo>
                  <a:pt x="709" y="7"/>
                </a:lnTo>
                <a:lnTo>
                  <a:pt x="686" y="11"/>
                </a:lnTo>
                <a:lnTo>
                  <a:pt x="662" y="15"/>
                </a:lnTo>
                <a:lnTo>
                  <a:pt x="638" y="21"/>
                </a:lnTo>
                <a:lnTo>
                  <a:pt x="613" y="27"/>
                </a:lnTo>
                <a:lnTo>
                  <a:pt x="589" y="33"/>
                </a:lnTo>
                <a:lnTo>
                  <a:pt x="564" y="42"/>
                </a:lnTo>
                <a:lnTo>
                  <a:pt x="540" y="50"/>
                </a:lnTo>
                <a:lnTo>
                  <a:pt x="515" y="60"/>
                </a:lnTo>
                <a:lnTo>
                  <a:pt x="490" y="71"/>
                </a:lnTo>
                <a:lnTo>
                  <a:pt x="464" y="82"/>
                </a:lnTo>
                <a:lnTo>
                  <a:pt x="439" y="94"/>
                </a:lnTo>
                <a:lnTo>
                  <a:pt x="413" y="108"/>
                </a:lnTo>
                <a:lnTo>
                  <a:pt x="388" y="122"/>
                </a:lnTo>
                <a:lnTo>
                  <a:pt x="362" y="137"/>
                </a:lnTo>
                <a:lnTo>
                  <a:pt x="337" y="152"/>
                </a:lnTo>
                <a:lnTo>
                  <a:pt x="311" y="168"/>
                </a:lnTo>
                <a:lnTo>
                  <a:pt x="285" y="186"/>
                </a:lnTo>
                <a:lnTo>
                  <a:pt x="259" y="205"/>
                </a:lnTo>
                <a:lnTo>
                  <a:pt x="234" y="225"/>
                </a:lnTo>
                <a:lnTo>
                  <a:pt x="207" y="245"/>
                </a:lnTo>
                <a:lnTo>
                  <a:pt x="182" y="266"/>
                </a:lnTo>
                <a:lnTo>
                  <a:pt x="155" y="289"/>
                </a:lnTo>
                <a:lnTo>
                  <a:pt x="130" y="311"/>
                </a:lnTo>
                <a:lnTo>
                  <a:pt x="103" y="335"/>
                </a:lnTo>
                <a:lnTo>
                  <a:pt x="78" y="361"/>
                </a:lnTo>
                <a:lnTo>
                  <a:pt x="52" y="386"/>
                </a:lnTo>
                <a:lnTo>
                  <a:pt x="26" y="413"/>
                </a:lnTo>
                <a:lnTo>
                  <a:pt x="0" y="442"/>
                </a:lnTo>
                <a:lnTo>
                  <a:pt x="0" y="1128"/>
                </a:lnTo>
                <a:lnTo>
                  <a:pt x="0" y="1815"/>
                </a:lnTo>
                <a:lnTo>
                  <a:pt x="33" y="1815"/>
                </a:lnTo>
                <a:lnTo>
                  <a:pt x="66" y="1791"/>
                </a:lnTo>
                <a:lnTo>
                  <a:pt x="97" y="1765"/>
                </a:lnTo>
                <a:lnTo>
                  <a:pt x="115" y="1750"/>
                </a:lnTo>
                <a:lnTo>
                  <a:pt x="135" y="1733"/>
                </a:lnTo>
                <a:lnTo>
                  <a:pt x="155" y="1715"/>
                </a:lnTo>
                <a:lnTo>
                  <a:pt x="177" y="1694"/>
                </a:lnTo>
                <a:lnTo>
                  <a:pt x="202" y="1671"/>
                </a:lnTo>
                <a:lnTo>
                  <a:pt x="226" y="1647"/>
                </a:lnTo>
                <a:lnTo>
                  <a:pt x="252" y="1622"/>
                </a:lnTo>
                <a:lnTo>
                  <a:pt x="278" y="1595"/>
                </a:lnTo>
                <a:lnTo>
                  <a:pt x="335" y="1538"/>
                </a:lnTo>
                <a:lnTo>
                  <a:pt x="392" y="1476"/>
                </a:lnTo>
                <a:lnTo>
                  <a:pt x="453" y="1410"/>
                </a:lnTo>
                <a:lnTo>
                  <a:pt x="513" y="1343"/>
                </a:lnTo>
                <a:lnTo>
                  <a:pt x="575" y="1275"/>
                </a:lnTo>
                <a:lnTo>
                  <a:pt x="634" y="1206"/>
                </a:lnTo>
                <a:lnTo>
                  <a:pt x="694" y="1137"/>
                </a:lnTo>
                <a:lnTo>
                  <a:pt x="750" y="1070"/>
                </a:lnTo>
                <a:lnTo>
                  <a:pt x="803" y="1005"/>
                </a:lnTo>
                <a:lnTo>
                  <a:pt x="852" y="944"/>
                </a:lnTo>
                <a:lnTo>
                  <a:pt x="876" y="915"/>
                </a:lnTo>
                <a:lnTo>
                  <a:pt x="897" y="887"/>
                </a:lnTo>
                <a:lnTo>
                  <a:pt x="936" y="835"/>
                </a:lnTo>
                <a:lnTo>
                  <a:pt x="971" y="785"/>
                </a:lnTo>
                <a:lnTo>
                  <a:pt x="1008" y="734"/>
                </a:lnTo>
                <a:lnTo>
                  <a:pt x="1025" y="707"/>
                </a:lnTo>
                <a:lnTo>
                  <a:pt x="1042" y="681"/>
                </a:lnTo>
                <a:lnTo>
                  <a:pt x="1057" y="654"/>
                </a:lnTo>
                <a:lnTo>
                  <a:pt x="1073" y="628"/>
                </a:lnTo>
                <a:lnTo>
                  <a:pt x="1089" y="601"/>
                </a:lnTo>
                <a:lnTo>
                  <a:pt x="1104" y="574"/>
                </a:lnTo>
                <a:lnTo>
                  <a:pt x="1118" y="548"/>
                </a:lnTo>
                <a:lnTo>
                  <a:pt x="1131" y="520"/>
                </a:lnTo>
                <a:lnTo>
                  <a:pt x="1143" y="494"/>
                </a:lnTo>
                <a:lnTo>
                  <a:pt x="1153" y="468"/>
                </a:lnTo>
                <a:lnTo>
                  <a:pt x="1163" y="442"/>
                </a:lnTo>
                <a:lnTo>
                  <a:pt x="1171" y="415"/>
                </a:lnTo>
                <a:lnTo>
                  <a:pt x="1179" y="390"/>
                </a:lnTo>
                <a:lnTo>
                  <a:pt x="1184" y="364"/>
                </a:lnTo>
                <a:lnTo>
                  <a:pt x="1188" y="340"/>
                </a:lnTo>
                <a:lnTo>
                  <a:pt x="1191" y="315"/>
                </a:lnTo>
                <a:lnTo>
                  <a:pt x="1191" y="291"/>
                </a:lnTo>
                <a:lnTo>
                  <a:pt x="1191" y="267"/>
                </a:lnTo>
                <a:lnTo>
                  <a:pt x="1190" y="256"/>
                </a:lnTo>
                <a:lnTo>
                  <a:pt x="1188" y="244"/>
                </a:lnTo>
                <a:lnTo>
                  <a:pt x="1186" y="233"/>
                </a:lnTo>
                <a:lnTo>
                  <a:pt x="1184" y="222"/>
                </a:lnTo>
                <a:lnTo>
                  <a:pt x="1181" y="211"/>
                </a:lnTo>
                <a:lnTo>
                  <a:pt x="1177" y="200"/>
                </a:lnTo>
                <a:lnTo>
                  <a:pt x="1172" y="190"/>
                </a:lnTo>
                <a:lnTo>
                  <a:pt x="1168" y="179"/>
                </a:lnTo>
                <a:lnTo>
                  <a:pt x="1163" y="168"/>
                </a:lnTo>
                <a:lnTo>
                  <a:pt x="1156" y="159"/>
                </a:lnTo>
                <a:lnTo>
                  <a:pt x="1150" y="149"/>
                </a:lnTo>
                <a:lnTo>
                  <a:pt x="1144" y="140"/>
                </a:lnTo>
                <a:lnTo>
                  <a:pt x="1135" y="130"/>
                </a:lnTo>
                <a:lnTo>
                  <a:pt x="1128" y="121"/>
                </a:lnTo>
                <a:lnTo>
                  <a:pt x="1118" y="112"/>
                </a:lnTo>
                <a:lnTo>
                  <a:pt x="1110" y="104"/>
                </a:lnTo>
                <a:lnTo>
                  <a:pt x="1099" y="95"/>
                </a:lnTo>
                <a:lnTo>
                  <a:pt x="1088" y="87"/>
                </a:lnTo>
                <a:lnTo>
                  <a:pt x="1077" y="78"/>
                </a:lnTo>
                <a:lnTo>
                  <a:pt x="1065" y="71"/>
                </a:lnTo>
                <a:lnTo>
                  <a:pt x="1050" y="62"/>
                </a:lnTo>
                <a:lnTo>
                  <a:pt x="1035" y="55"/>
                </a:lnTo>
                <a:lnTo>
                  <a:pt x="1020" y="47"/>
                </a:lnTo>
                <a:lnTo>
                  <a:pt x="1005" y="40"/>
                </a:lnTo>
                <a:lnTo>
                  <a:pt x="989" y="33"/>
                </a:lnTo>
                <a:lnTo>
                  <a:pt x="974" y="28"/>
                </a:lnTo>
                <a:lnTo>
                  <a:pt x="958" y="23"/>
                </a:lnTo>
                <a:lnTo>
                  <a:pt x="941" y="19"/>
                </a:lnTo>
                <a:lnTo>
                  <a:pt x="925" y="14"/>
                </a:lnTo>
                <a:lnTo>
                  <a:pt x="908" y="10"/>
                </a:lnTo>
                <a:lnTo>
                  <a:pt x="890" y="7"/>
                </a:lnTo>
                <a:lnTo>
                  <a:pt x="873" y="5"/>
                </a:lnTo>
                <a:lnTo>
                  <a:pt x="855" y="3"/>
                </a:lnTo>
                <a:lnTo>
                  <a:pt x="836" y="2"/>
                </a:lnTo>
                <a:lnTo>
                  <a:pt x="818" y="0"/>
                </a:lnTo>
                <a:lnTo>
                  <a:pt x="800" y="0"/>
                </a:lnTo>
                <a:close/>
              </a:path>
            </a:pathLst>
          </a:custGeom>
          <a:solidFill>
            <a:srgbClr val="F1F1F1"/>
          </a:solidFill>
          <a:ln>
            <a:noFill/>
          </a:ln>
        </p:spPr>
        <p:txBody>
          <a:bodyPr vert="horz" wrap="square" lIns="91440" tIns="45720" rIns="91440" bIns="45720" numCol="1" anchor="t" anchorCtr="0" compatLnSpc="1">
            <a:prstTxWarp prst="textNoShape">
              <a:avLst/>
            </a:prstTxWarp>
          </a:bodyPr>
          <a:lstStyle/>
          <a:p>
            <a:endParaRPr lang="fi-FI"/>
          </a:p>
        </p:txBody>
      </p:sp>
      <p:pic>
        <p:nvPicPr>
          <p:cNvPr id="6" name="Picture 5">
            <a:extLst>
              <a:ext uri="{FF2B5EF4-FFF2-40B4-BE49-F238E27FC236}">
                <a16:creationId xmlns:a16="http://schemas.microsoft.com/office/drawing/2014/main" id="{306B45A7-5C78-4EE4-A0E6-A4287172E8C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53332" y="6165304"/>
            <a:ext cx="2622356" cy="504000"/>
          </a:xfrm>
          <a:prstGeom prst="rect">
            <a:avLst/>
          </a:prstGeom>
        </p:spPr>
      </p:pic>
      <p:sp>
        <p:nvSpPr>
          <p:cNvPr id="2" name="Title 1"/>
          <p:cNvSpPr>
            <a:spLocks noGrp="1"/>
          </p:cNvSpPr>
          <p:nvPr>
            <p:ph type="ctrTitle"/>
          </p:nvPr>
        </p:nvSpPr>
        <p:spPr>
          <a:xfrm>
            <a:off x="468313" y="3573016"/>
            <a:ext cx="8207375" cy="1656184"/>
          </a:xfrm>
        </p:spPr>
        <p:txBody>
          <a:bodyPr anchor="ctr"/>
          <a:lstStyle>
            <a:lvl1pPr algn="ctr">
              <a:defRPr/>
            </a:lvl1pPr>
          </a:lstStyle>
          <a:p>
            <a:r>
              <a:rPr lang="en-US"/>
              <a:t>Click to edit Master title style</a:t>
            </a:r>
            <a:endParaRPr lang="fi-FI" dirty="0"/>
          </a:p>
        </p:txBody>
      </p:sp>
    </p:spTree>
    <p:extLst>
      <p:ext uri="{BB962C8B-B14F-4D97-AF65-F5344CB8AC3E}">
        <p14:creationId xmlns:p14="http://schemas.microsoft.com/office/powerpoint/2010/main" val="24296429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Date Placeholder 3">
            <a:extLst>
              <a:ext uri="{FF2B5EF4-FFF2-40B4-BE49-F238E27FC236}">
                <a16:creationId xmlns:a16="http://schemas.microsoft.com/office/drawing/2014/main" id="{216453A7-EA22-44AE-8A22-336F192AEAA8}"/>
              </a:ext>
            </a:extLst>
          </p:cNvPr>
          <p:cNvSpPr>
            <a:spLocks noGrp="1"/>
          </p:cNvSpPr>
          <p:nvPr>
            <p:ph type="dt" sz="half" idx="2"/>
          </p:nvPr>
        </p:nvSpPr>
        <p:spPr>
          <a:xfrm>
            <a:off x="827584" y="6381750"/>
            <a:ext cx="864096" cy="140450"/>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2019</a:t>
            </a:r>
            <a:endParaRPr lang="fi-FI" dirty="0"/>
          </a:p>
        </p:txBody>
      </p:sp>
      <p:sp>
        <p:nvSpPr>
          <p:cNvPr id="6" name="Footer Placeholder 4">
            <a:extLst>
              <a:ext uri="{FF2B5EF4-FFF2-40B4-BE49-F238E27FC236}">
                <a16:creationId xmlns:a16="http://schemas.microsoft.com/office/drawing/2014/main" id="{E7A4A1D1-8494-43E1-9F72-46FA982F5089}"/>
              </a:ext>
            </a:extLst>
          </p:cNvPr>
          <p:cNvSpPr>
            <a:spLocks noGrp="1"/>
          </p:cNvSpPr>
          <p:nvPr>
            <p:ph type="ftr" sz="quarter" idx="3"/>
          </p:nvPr>
        </p:nvSpPr>
        <p:spPr>
          <a:xfrm>
            <a:off x="1691680" y="6381750"/>
            <a:ext cx="3672408" cy="142875"/>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Energiatehokas rakentaminen - sääsuojaus ja olosuhdehallinta</a:t>
            </a:r>
            <a:endParaRPr lang="fi-FI" dirty="0"/>
          </a:p>
        </p:txBody>
      </p:sp>
      <p:sp>
        <p:nvSpPr>
          <p:cNvPr id="7" name="Slide Number Placeholder 5">
            <a:extLst>
              <a:ext uri="{FF2B5EF4-FFF2-40B4-BE49-F238E27FC236}">
                <a16:creationId xmlns:a16="http://schemas.microsoft.com/office/drawing/2014/main" id="{DBCEAED3-40E3-4F9A-BD09-E32AB3DC73D7}"/>
              </a:ext>
            </a:extLst>
          </p:cNvPr>
          <p:cNvSpPr>
            <a:spLocks noGrp="1"/>
          </p:cNvSpPr>
          <p:nvPr>
            <p:ph type="sldNum" sz="quarter" idx="4"/>
          </p:nvPr>
        </p:nvSpPr>
        <p:spPr>
          <a:xfrm>
            <a:off x="468313" y="6378903"/>
            <a:ext cx="359271" cy="143297"/>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fld id="{0168ACF4-E7A5-495E-8C31-8E9E3D5B0BFC}" type="slidenum">
              <a:rPr lang="fi-FI" smtClean="0"/>
              <a:pPr/>
              <a:t>‹#›</a:t>
            </a:fld>
            <a:endParaRPr lang="fi-FI" dirty="0"/>
          </a:p>
        </p:txBody>
      </p:sp>
    </p:spTree>
    <p:extLst>
      <p:ext uri="{BB962C8B-B14F-4D97-AF65-F5344CB8AC3E}">
        <p14:creationId xmlns:p14="http://schemas.microsoft.com/office/powerpoint/2010/main" val="11978564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Section Header">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48E252FA-163D-4E16-AC54-7869E350AE05}"/>
              </a:ext>
            </a:extLst>
          </p:cNvPr>
          <p:cNvGrpSpPr/>
          <p:nvPr userDrawn="1"/>
        </p:nvGrpSpPr>
        <p:grpSpPr>
          <a:xfrm>
            <a:off x="0" y="-3175"/>
            <a:ext cx="2711450" cy="6861176"/>
            <a:chOff x="0" y="-3175"/>
            <a:chExt cx="2711450" cy="6861176"/>
          </a:xfrm>
        </p:grpSpPr>
        <p:sp>
          <p:nvSpPr>
            <p:cNvPr id="23" name="Freeform 6">
              <a:extLst>
                <a:ext uri="{FF2B5EF4-FFF2-40B4-BE49-F238E27FC236}">
                  <a16:creationId xmlns:a16="http://schemas.microsoft.com/office/drawing/2014/main" id="{827621CC-CD25-4E53-B707-557BC366B61D}"/>
                </a:ext>
              </a:extLst>
            </p:cNvPr>
            <p:cNvSpPr>
              <a:spLocks/>
            </p:cNvSpPr>
            <p:nvPr/>
          </p:nvSpPr>
          <p:spPr bwMode="auto">
            <a:xfrm>
              <a:off x="0" y="3976688"/>
              <a:ext cx="1890713" cy="2881313"/>
            </a:xfrm>
            <a:custGeom>
              <a:avLst/>
              <a:gdLst>
                <a:gd name="T0" fmla="*/ 778 w 1191"/>
                <a:gd name="T1" fmla="*/ 0 h 1815"/>
                <a:gd name="T2" fmla="*/ 732 w 1191"/>
                <a:gd name="T3" fmla="*/ 4 h 1815"/>
                <a:gd name="T4" fmla="*/ 686 w 1191"/>
                <a:gd name="T5" fmla="*/ 11 h 1815"/>
                <a:gd name="T6" fmla="*/ 638 w 1191"/>
                <a:gd name="T7" fmla="*/ 21 h 1815"/>
                <a:gd name="T8" fmla="*/ 589 w 1191"/>
                <a:gd name="T9" fmla="*/ 33 h 1815"/>
                <a:gd name="T10" fmla="*/ 540 w 1191"/>
                <a:gd name="T11" fmla="*/ 50 h 1815"/>
                <a:gd name="T12" fmla="*/ 490 w 1191"/>
                <a:gd name="T13" fmla="*/ 71 h 1815"/>
                <a:gd name="T14" fmla="*/ 439 w 1191"/>
                <a:gd name="T15" fmla="*/ 94 h 1815"/>
                <a:gd name="T16" fmla="*/ 388 w 1191"/>
                <a:gd name="T17" fmla="*/ 122 h 1815"/>
                <a:gd name="T18" fmla="*/ 337 w 1191"/>
                <a:gd name="T19" fmla="*/ 152 h 1815"/>
                <a:gd name="T20" fmla="*/ 285 w 1191"/>
                <a:gd name="T21" fmla="*/ 186 h 1815"/>
                <a:gd name="T22" fmla="*/ 234 w 1191"/>
                <a:gd name="T23" fmla="*/ 225 h 1815"/>
                <a:gd name="T24" fmla="*/ 182 w 1191"/>
                <a:gd name="T25" fmla="*/ 266 h 1815"/>
                <a:gd name="T26" fmla="*/ 130 w 1191"/>
                <a:gd name="T27" fmla="*/ 311 h 1815"/>
                <a:gd name="T28" fmla="*/ 78 w 1191"/>
                <a:gd name="T29" fmla="*/ 361 h 1815"/>
                <a:gd name="T30" fmla="*/ 26 w 1191"/>
                <a:gd name="T31" fmla="*/ 413 h 1815"/>
                <a:gd name="T32" fmla="*/ 0 w 1191"/>
                <a:gd name="T33" fmla="*/ 1128 h 1815"/>
                <a:gd name="T34" fmla="*/ 33 w 1191"/>
                <a:gd name="T35" fmla="*/ 1815 h 1815"/>
                <a:gd name="T36" fmla="*/ 97 w 1191"/>
                <a:gd name="T37" fmla="*/ 1765 h 1815"/>
                <a:gd name="T38" fmla="*/ 135 w 1191"/>
                <a:gd name="T39" fmla="*/ 1733 h 1815"/>
                <a:gd name="T40" fmla="*/ 177 w 1191"/>
                <a:gd name="T41" fmla="*/ 1694 h 1815"/>
                <a:gd name="T42" fmla="*/ 226 w 1191"/>
                <a:gd name="T43" fmla="*/ 1647 h 1815"/>
                <a:gd name="T44" fmla="*/ 278 w 1191"/>
                <a:gd name="T45" fmla="*/ 1595 h 1815"/>
                <a:gd name="T46" fmla="*/ 392 w 1191"/>
                <a:gd name="T47" fmla="*/ 1476 h 1815"/>
                <a:gd name="T48" fmla="*/ 513 w 1191"/>
                <a:gd name="T49" fmla="*/ 1343 h 1815"/>
                <a:gd name="T50" fmla="*/ 634 w 1191"/>
                <a:gd name="T51" fmla="*/ 1206 h 1815"/>
                <a:gd name="T52" fmla="*/ 750 w 1191"/>
                <a:gd name="T53" fmla="*/ 1070 h 1815"/>
                <a:gd name="T54" fmla="*/ 852 w 1191"/>
                <a:gd name="T55" fmla="*/ 944 h 1815"/>
                <a:gd name="T56" fmla="*/ 897 w 1191"/>
                <a:gd name="T57" fmla="*/ 887 h 1815"/>
                <a:gd name="T58" fmla="*/ 971 w 1191"/>
                <a:gd name="T59" fmla="*/ 785 h 1815"/>
                <a:gd name="T60" fmla="*/ 1025 w 1191"/>
                <a:gd name="T61" fmla="*/ 707 h 1815"/>
                <a:gd name="T62" fmla="*/ 1057 w 1191"/>
                <a:gd name="T63" fmla="*/ 654 h 1815"/>
                <a:gd name="T64" fmla="*/ 1089 w 1191"/>
                <a:gd name="T65" fmla="*/ 601 h 1815"/>
                <a:gd name="T66" fmla="*/ 1118 w 1191"/>
                <a:gd name="T67" fmla="*/ 548 h 1815"/>
                <a:gd name="T68" fmla="*/ 1143 w 1191"/>
                <a:gd name="T69" fmla="*/ 494 h 1815"/>
                <a:gd name="T70" fmla="*/ 1163 w 1191"/>
                <a:gd name="T71" fmla="*/ 442 h 1815"/>
                <a:gd name="T72" fmla="*/ 1179 w 1191"/>
                <a:gd name="T73" fmla="*/ 390 h 1815"/>
                <a:gd name="T74" fmla="*/ 1188 w 1191"/>
                <a:gd name="T75" fmla="*/ 340 h 1815"/>
                <a:gd name="T76" fmla="*/ 1191 w 1191"/>
                <a:gd name="T77" fmla="*/ 291 h 1815"/>
                <a:gd name="T78" fmla="*/ 1190 w 1191"/>
                <a:gd name="T79" fmla="*/ 256 h 1815"/>
                <a:gd name="T80" fmla="*/ 1186 w 1191"/>
                <a:gd name="T81" fmla="*/ 233 h 1815"/>
                <a:gd name="T82" fmla="*/ 1181 w 1191"/>
                <a:gd name="T83" fmla="*/ 211 h 1815"/>
                <a:gd name="T84" fmla="*/ 1172 w 1191"/>
                <a:gd name="T85" fmla="*/ 190 h 1815"/>
                <a:gd name="T86" fmla="*/ 1163 w 1191"/>
                <a:gd name="T87" fmla="*/ 168 h 1815"/>
                <a:gd name="T88" fmla="*/ 1150 w 1191"/>
                <a:gd name="T89" fmla="*/ 149 h 1815"/>
                <a:gd name="T90" fmla="*/ 1135 w 1191"/>
                <a:gd name="T91" fmla="*/ 130 h 1815"/>
                <a:gd name="T92" fmla="*/ 1118 w 1191"/>
                <a:gd name="T93" fmla="*/ 112 h 1815"/>
                <a:gd name="T94" fmla="*/ 1099 w 1191"/>
                <a:gd name="T95" fmla="*/ 95 h 1815"/>
                <a:gd name="T96" fmla="*/ 1077 w 1191"/>
                <a:gd name="T97" fmla="*/ 78 h 1815"/>
                <a:gd name="T98" fmla="*/ 1050 w 1191"/>
                <a:gd name="T99" fmla="*/ 62 h 1815"/>
                <a:gd name="T100" fmla="*/ 1020 w 1191"/>
                <a:gd name="T101" fmla="*/ 47 h 1815"/>
                <a:gd name="T102" fmla="*/ 989 w 1191"/>
                <a:gd name="T103" fmla="*/ 33 h 1815"/>
                <a:gd name="T104" fmla="*/ 958 w 1191"/>
                <a:gd name="T105" fmla="*/ 23 h 1815"/>
                <a:gd name="T106" fmla="*/ 925 w 1191"/>
                <a:gd name="T107" fmla="*/ 14 h 1815"/>
                <a:gd name="T108" fmla="*/ 890 w 1191"/>
                <a:gd name="T109" fmla="*/ 7 h 1815"/>
                <a:gd name="T110" fmla="*/ 855 w 1191"/>
                <a:gd name="T111" fmla="*/ 3 h 1815"/>
                <a:gd name="T112" fmla="*/ 818 w 1191"/>
                <a:gd name="T113" fmla="*/ 0 h 1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91" h="1815">
                  <a:moveTo>
                    <a:pt x="800" y="0"/>
                  </a:moveTo>
                  <a:lnTo>
                    <a:pt x="778" y="0"/>
                  </a:lnTo>
                  <a:lnTo>
                    <a:pt x="755" y="2"/>
                  </a:lnTo>
                  <a:lnTo>
                    <a:pt x="732" y="4"/>
                  </a:lnTo>
                  <a:lnTo>
                    <a:pt x="709" y="7"/>
                  </a:lnTo>
                  <a:lnTo>
                    <a:pt x="686" y="11"/>
                  </a:lnTo>
                  <a:lnTo>
                    <a:pt x="662" y="15"/>
                  </a:lnTo>
                  <a:lnTo>
                    <a:pt x="638" y="21"/>
                  </a:lnTo>
                  <a:lnTo>
                    <a:pt x="613" y="27"/>
                  </a:lnTo>
                  <a:lnTo>
                    <a:pt x="589" y="33"/>
                  </a:lnTo>
                  <a:lnTo>
                    <a:pt x="564" y="42"/>
                  </a:lnTo>
                  <a:lnTo>
                    <a:pt x="540" y="50"/>
                  </a:lnTo>
                  <a:lnTo>
                    <a:pt x="515" y="60"/>
                  </a:lnTo>
                  <a:lnTo>
                    <a:pt x="490" y="71"/>
                  </a:lnTo>
                  <a:lnTo>
                    <a:pt x="464" y="82"/>
                  </a:lnTo>
                  <a:lnTo>
                    <a:pt x="439" y="94"/>
                  </a:lnTo>
                  <a:lnTo>
                    <a:pt x="413" y="108"/>
                  </a:lnTo>
                  <a:lnTo>
                    <a:pt x="388" y="122"/>
                  </a:lnTo>
                  <a:lnTo>
                    <a:pt x="362" y="137"/>
                  </a:lnTo>
                  <a:lnTo>
                    <a:pt x="337" y="152"/>
                  </a:lnTo>
                  <a:lnTo>
                    <a:pt x="311" y="168"/>
                  </a:lnTo>
                  <a:lnTo>
                    <a:pt x="285" y="186"/>
                  </a:lnTo>
                  <a:lnTo>
                    <a:pt x="259" y="205"/>
                  </a:lnTo>
                  <a:lnTo>
                    <a:pt x="234" y="225"/>
                  </a:lnTo>
                  <a:lnTo>
                    <a:pt x="207" y="245"/>
                  </a:lnTo>
                  <a:lnTo>
                    <a:pt x="182" y="266"/>
                  </a:lnTo>
                  <a:lnTo>
                    <a:pt x="155" y="289"/>
                  </a:lnTo>
                  <a:lnTo>
                    <a:pt x="130" y="311"/>
                  </a:lnTo>
                  <a:lnTo>
                    <a:pt x="103" y="335"/>
                  </a:lnTo>
                  <a:lnTo>
                    <a:pt x="78" y="361"/>
                  </a:lnTo>
                  <a:lnTo>
                    <a:pt x="52" y="386"/>
                  </a:lnTo>
                  <a:lnTo>
                    <a:pt x="26" y="413"/>
                  </a:lnTo>
                  <a:lnTo>
                    <a:pt x="0" y="442"/>
                  </a:lnTo>
                  <a:lnTo>
                    <a:pt x="0" y="1128"/>
                  </a:lnTo>
                  <a:lnTo>
                    <a:pt x="0" y="1815"/>
                  </a:lnTo>
                  <a:lnTo>
                    <a:pt x="33" y="1815"/>
                  </a:lnTo>
                  <a:lnTo>
                    <a:pt x="66" y="1791"/>
                  </a:lnTo>
                  <a:lnTo>
                    <a:pt x="97" y="1765"/>
                  </a:lnTo>
                  <a:lnTo>
                    <a:pt x="115" y="1750"/>
                  </a:lnTo>
                  <a:lnTo>
                    <a:pt x="135" y="1733"/>
                  </a:lnTo>
                  <a:lnTo>
                    <a:pt x="155" y="1715"/>
                  </a:lnTo>
                  <a:lnTo>
                    <a:pt x="177" y="1694"/>
                  </a:lnTo>
                  <a:lnTo>
                    <a:pt x="202" y="1671"/>
                  </a:lnTo>
                  <a:lnTo>
                    <a:pt x="226" y="1647"/>
                  </a:lnTo>
                  <a:lnTo>
                    <a:pt x="252" y="1622"/>
                  </a:lnTo>
                  <a:lnTo>
                    <a:pt x="278" y="1595"/>
                  </a:lnTo>
                  <a:lnTo>
                    <a:pt x="335" y="1538"/>
                  </a:lnTo>
                  <a:lnTo>
                    <a:pt x="392" y="1476"/>
                  </a:lnTo>
                  <a:lnTo>
                    <a:pt x="453" y="1410"/>
                  </a:lnTo>
                  <a:lnTo>
                    <a:pt x="513" y="1343"/>
                  </a:lnTo>
                  <a:lnTo>
                    <a:pt x="575" y="1275"/>
                  </a:lnTo>
                  <a:lnTo>
                    <a:pt x="634" y="1206"/>
                  </a:lnTo>
                  <a:lnTo>
                    <a:pt x="694" y="1137"/>
                  </a:lnTo>
                  <a:lnTo>
                    <a:pt x="750" y="1070"/>
                  </a:lnTo>
                  <a:lnTo>
                    <a:pt x="803" y="1005"/>
                  </a:lnTo>
                  <a:lnTo>
                    <a:pt x="852" y="944"/>
                  </a:lnTo>
                  <a:lnTo>
                    <a:pt x="876" y="915"/>
                  </a:lnTo>
                  <a:lnTo>
                    <a:pt x="897" y="887"/>
                  </a:lnTo>
                  <a:lnTo>
                    <a:pt x="936" y="835"/>
                  </a:lnTo>
                  <a:lnTo>
                    <a:pt x="971" y="785"/>
                  </a:lnTo>
                  <a:lnTo>
                    <a:pt x="1008" y="734"/>
                  </a:lnTo>
                  <a:lnTo>
                    <a:pt x="1025" y="707"/>
                  </a:lnTo>
                  <a:lnTo>
                    <a:pt x="1042" y="681"/>
                  </a:lnTo>
                  <a:lnTo>
                    <a:pt x="1057" y="654"/>
                  </a:lnTo>
                  <a:lnTo>
                    <a:pt x="1073" y="628"/>
                  </a:lnTo>
                  <a:lnTo>
                    <a:pt x="1089" y="601"/>
                  </a:lnTo>
                  <a:lnTo>
                    <a:pt x="1104" y="574"/>
                  </a:lnTo>
                  <a:lnTo>
                    <a:pt x="1118" y="548"/>
                  </a:lnTo>
                  <a:lnTo>
                    <a:pt x="1131" y="520"/>
                  </a:lnTo>
                  <a:lnTo>
                    <a:pt x="1143" y="494"/>
                  </a:lnTo>
                  <a:lnTo>
                    <a:pt x="1153" y="468"/>
                  </a:lnTo>
                  <a:lnTo>
                    <a:pt x="1163" y="442"/>
                  </a:lnTo>
                  <a:lnTo>
                    <a:pt x="1171" y="415"/>
                  </a:lnTo>
                  <a:lnTo>
                    <a:pt x="1179" y="390"/>
                  </a:lnTo>
                  <a:lnTo>
                    <a:pt x="1184" y="364"/>
                  </a:lnTo>
                  <a:lnTo>
                    <a:pt x="1188" y="340"/>
                  </a:lnTo>
                  <a:lnTo>
                    <a:pt x="1191" y="315"/>
                  </a:lnTo>
                  <a:lnTo>
                    <a:pt x="1191" y="291"/>
                  </a:lnTo>
                  <a:lnTo>
                    <a:pt x="1191" y="267"/>
                  </a:lnTo>
                  <a:lnTo>
                    <a:pt x="1190" y="256"/>
                  </a:lnTo>
                  <a:lnTo>
                    <a:pt x="1188" y="244"/>
                  </a:lnTo>
                  <a:lnTo>
                    <a:pt x="1186" y="233"/>
                  </a:lnTo>
                  <a:lnTo>
                    <a:pt x="1184" y="222"/>
                  </a:lnTo>
                  <a:lnTo>
                    <a:pt x="1181" y="211"/>
                  </a:lnTo>
                  <a:lnTo>
                    <a:pt x="1177" y="200"/>
                  </a:lnTo>
                  <a:lnTo>
                    <a:pt x="1172" y="190"/>
                  </a:lnTo>
                  <a:lnTo>
                    <a:pt x="1168" y="179"/>
                  </a:lnTo>
                  <a:lnTo>
                    <a:pt x="1163" y="168"/>
                  </a:lnTo>
                  <a:lnTo>
                    <a:pt x="1156" y="159"/>
                  </a:lnTo>
                  <a:lnTo>
                    <a:pt x="1150" y="149"/>
                  </a:lnTo>
                  <a:lnTo>
                    <a:pt x="1144" y="140"/>
                  </a:lnTo>
                  <a:lnTo>
                    <a:pt x="1135" y="130"/>
                  </a:lnTo>
                  <a:lnTo>
                    <a:pt x="1128" y="121"/>
                  </a:lnTo>
                  <a:lnTo>
                    <a:pt x="1118" y="112"/>
                  </a:lnTo>
                  <a:lnTo>
                    <a:pt x="1110" y="104"/>
                  </a:lnTo>
                  <a:lnTo>
                    <a:pt x="1099" y="95"/>
                  </a:lnTo>
                  <a:lnTo>
                    <a:pt x="1088" y="87"/>
                  </a:lnTo>
                  <a:lnTo>
                    <a:pt x="1077" y="78"/>
                  </a:lnTo>
                  <a:lnTo>
                    <a:pt x="1065" y="71"/>
                  </a:lnTo>
                  <a:lnTo>
                    <a:pt x="1050" y="62"/>
                  </a:lnTo>
                  <a:lnTo>
                    <a:pt x="1035" y="55"/>
                  </a:lnTo>
                  <a:lnTo>
                    <a:pt x="1020" y="47"/>
                  </a:lnTo>
                  <a:lnTo>
                    <a:pt x="1005" y="40"/>
                  </a:lnTo>
                  <a:lnTo>
                    <a:pt x="989" y="33"/>
                  </a:lnTo>
                  <a:lnTo>
                    <a:pt x="974" y="28"/>
                  </a:lnTo>
                  <a:lnTo>
                    <a:pt x="958" y="23"/>
                  </a:lnTo>
                  <a:lnTo>
                    <a:pt x="941" y="19"/>
                  </a:lnTo>
                  <a:lnTo>
                    <a:pt x="925" y="14"/>
                  </a:lnTo>
                  <a:lnTo>
                    <a:pt x="908" y="10"/>
                  </a:lnTo>
                  <a:lnTo>
                    <a:pt x="890" y="7"/>
                  </a:lnTo>
                  <a:lnTo>
                    <a:pt x="873" y="5"/>
                  </a:lnTo>
                  <a:lnTo>
                    <a:pt x="855" y="3"/>
                  </a:lnTo>
                  <a:lnTo>
                    <a:pt x="836" y="2"/>
                  </a:lnTo>
                  <a:lnTo>
                    <a:pt x="818" y="0"/>
                  </a:lnTo>
                  <a:lnTo>
                    <a:pt x="800" y="0"/>
                  </a:lnTo>
                  <a:close/>
                </a:path>
              </a:pathLst>
            </a:custGeom>
            <a:solidFill>
              <a:srgbClr val="FEF9F7"/>
            </a:solidFill>
            <a:ln>
              <a:noFill/>
            </a:ln>
          </p:spPr>
          <p:txBody>
            <a:bodyPr vert="horz" wrap="square" lIns="91440" tIns="45720" rIns="91440" bIns="45720" numCol="1" anchor="t" anchorCtr="0" compatLnSpc="1">
              <a:prstTxWarp prst="textNoShape">
                <a:avLst/>
              </a:prstTxWarp>
            </a:bodyPr>
            <a:lstStyle/>
            <a:p>
              <a:endParaRPr lang="fi-FI"/>
            </a:p>
          </p:txBody>
        </p:sp>
        <p:sp>
          <p:nvSpPr>
            <p:cNvPr id="24" name="Freeform 7">
              <a:extLst>
                <a:ext uri="{FF2B5EF4-FFF2-40B4-BE49-F238E27FC236}">
                  <a16:creationId xmlns:a16="http://schemas.microsoft.com/office/drawing/2014/main" id="{35472717-C820-426B-AD8F-7A4ACBA9C829}"/>
                </a:ext>
              </a:extLst>
            </p:cNvPr>
            <p:cNvSpPr>
              <a:spLocks/>
            </p:cNvSpPr>
            <p:nvPr/>
          </p:nvSpPr>
          <p:spPr bwMode="auto">
            <a:xfrm>
              <a:off x="0" y="2297113"/>
              <a:ext cx="2711450" cy="1649413"/>
            </a:xfrm>
            <a:custGeom>
              <a:avLst/>
              <a:gdLst>
                <a:gd name="T0" fmla="*/ 1618 w 1708"/>
                <a:gd name="T1" fmla="*/ 23 h 1039"/>
                <a:gd name="T2" fmla="*/ 1589 w 1708"/>
                <a:gd name="T3" fmla="*/ 71 h 1039"/>
                <a:gd name="T4" fmla="*/ 1566 w 1708"/>
                <a:gd name="T5" fmla="*/ 105 h 1039"/>
                <a:gd name="T6" fmla="*/ 1541 w 1708"/>
                <a:gd name="T7" fmla="*/ 138 h 1039"/>
                <a:gd name="T8" fmla="*/ 1505 w 1708"/>
                <a:gd name="T9" fmla="*/ 179 h 1039"/>
                <a:gd name="T10" fmla="*/ 1486 w 1708"/>
                <a:gd name="T11" fmla="*/ 200 h 1039"/>
                <a:gd name="T12" fmla="*/ 1456 w 1708"/>
                <a:gd name="T13" fmla="*/ 228 h 1039"/>
                <a:gd name="T14" fmla="*/ 1424 w 1708"/>
                <a:gd name="T15" fmla="*/ 255 h 1039"/>
                <a:gd name="T16" fmla="*/ 1381 w 1708"/>
                <a:gd name="T17" fmla="*/ 288 h 1039"/>
                <a:gd name="T18" fmla="*/ 1335 w 1708"/>
                <a:gd name="T19" fmla="*/ 319 h 1039"/>
                <a:gd name="T20" fmla="*/ 1288 w 1708"/>
                <a:gd name="T21" fmla="*/ 345 h 1039"/>
                <a:gd name="T22" fmla="*/ 1239 w 1708"/>
                <a:gd name="T23" fmla="*/ 370 h 1039"/>
                <a:gd name="T24" fmla="*/ 1188 w 1708"/>
                <a:gd name="T25" fmla="*/ 391 h 1039"/>
                <a:gd name="T26" fmla="*/ 1137 w 1708"/>
                <a:gd name="T27" fmla="*/ 409 h 1039"/>
                <a:gd name="T28" fmla="*/ 1084 w 1708"/>
                <a:gd name="T29" fmla="*/ 423 h 1039"/>
                <a:gd name="T30" fmla="*/ 1031 w 1708"/>
                <a:gd name="T31" fmla="*/ 433 h 1039"/>
                <a:gd name="T32" fmla="*/ 977 w 1708"/>
                <a:gd name="T33" fmla="*/ 441 h 1039"/>
                <a:gd name="T34" fmla="*/ 924 w 1708"/>
                <a:gd name="T35" fmla="*/ 445 h 1039"/>
                <a:gd name="T36" fmla="*/ 863 w 1708"/>
                <a:gd name="T37" fmla="*/ 445 h 1039"/>
                <a:gd name="T38" fmla="*/ 793 w 1708"/>
                <a:gd name="T39" fmla="*/ 439 h 1039"/>
                <a:gd name="T40" fmla="*/ 713 w 1708"/>
                <a:gd name="T41" fmla="*/ 429 h 1039"/>
                <a:gd name="T42" fmla="*/ 624 w 1708"/>
                <a:gd name="T43" fmla="*/ 416 h 1039"/>
                <a:gd name="T44" fmla="*/ 526 w 1708"/>
                <a:gd name="T45" fmla="*/ 399 h 1039"/>
                <a:gd name="T46" fmla="*/ 421 w 1708"/>
                <a:gd name="T47" fmla="*/ 379 h 1039"/>
                <a:gd name="T48" fmla="*/ 308 w 1708"/>
                <a:gd name="T49" fmla="*/ 354 h 1039"/>
                <a:gd name="T50" fmla="*/ 189 w 1708"/>
                <a:gd name="T51" fmla="*/ 324 h 1039"/>
                <a:gd name="T52" fmla="*/ 65 w 1708"/>
                <a:gd name="T53" fmla="*/ 290 h 1039"/>
                <a:gd name="T54" fmla="*/ 0 w 1708"/>
                <a:gd name="T55" fmla="*/ 1039 h 1039"/>
                <a:gd name="T56" fmla="*/ 231 w 1708"/>
                <a:gd name="T57" fmla="*/ 993 h 1039"/>
                <a:gd name="T58" fmla="*/ 434 w 1708"/>
                <a:gd name="T59" fmla="*/ 947 h 1039"/>
                <a:gd name="T60" fmla="*/ 597 w 1708"/>
                <a:gd name="T61" fmla="*/ 909 h 1039"/>
                <a:gd name="T62" fmla="*/ 660 w 1708"/>
                <a:gd name="T63" fmla="*/ 893 h 1039"/>
                <a:gd name="T64" fmla="*/ 739 w 1708"/>
                <a:gd name="T65" fmla="*/ 870 h 1039"/>
                <a:gd name="T66" fmla="*/ 799 w 1708"/>
                <a:gd name="T67" fmla="*/ 852 h 1039"/>
                <a:gd name="T68" fmla="*/ 860 w 1708"/>
                <a:gd name="T69" fmla="*/ 833 h 1039"/>
                <a:gd name="T70" fmla="*/ 947 w 1708"/>
                <a:gd name="T71" fmla="*/ 801 h 1039"/>
                <a:gd name="T72" fmla="*/ 1059 w 1708"/>
                <a:gd name="T73" fmla="*/ 758 h 1039"/>
                <a:gd name="T74" fmla="*/ 1138 w 1708"/>
                <a:gd name="T75" fmla="*/ 722 h 1039"/>
                <a:gd name="T76" fmla="*/ 1214 w 1708"/>
                <a:gd name="T77" fmla="*/ 685 h 1039"/>
                <a:gd name="T78" fmla="*/ 1262 w 1708"/>
                <a:gd name="T79" fmla="*/ 660 h 1039"/>
                <a:gd name="T80" fmla="*/ 1307 w 1708"/>
                <a:gd name="T81" fmla="*/ 633 h 1039"/>
                <a:gd name="T82" fmla="*/ 1351 w 1708"/>
                <a:gd name="T83" fmla="*/ 608 h 1039"/>
                <a:gd name="T84" fmla="*/ 1393 w 1708"/>
                <a:gd name="T85" fmla="*/ 580 h 1039"/>
                <a:gd name="T86" fmla="*/ 1433 w 1708"/>
                <a:gd name="T87" fmla="*/ 554 h 1039"/>
                <a:gd name="T88" fmla="*/ 1505 w 1708"/>
                <a:gd name="T89" fmla="*/ 497 h 1039"/>
                <a:gd name="T90" fmla="*/ 1538 w 1708"/>
                <a:gd name="T91" fmla="*/ 470 h 1039"/>
                <a:gd name="T92" fmla="*/ 1568 w 1708"/>
                <a:gd name="T93" fmla="*/ 441 h 1039"/>
                <a:gd name="T94" fmla="*/ 1595 w 1708"/>
                <a:gd name="T95" fmla="*/ 412 h 1039"/>
                <a:gd name="T96" fmla="*/ 1620 w 1708"/>
                <a:gd name="T97" fmla="*/ 383 h 1039"/>
                <a:gd name="T98" fmla="*/ 1641 w 1708"/>
                <a:gd name="T99" fmla="*/ 355 h 1039"/>
                <a:gd name="T100" fmla="*/ 1660 w 1708"/>
                <a:gd name="T101" fmla="*/ 326 h 1039"/>
                <a:gd name="T102" fmla="*/ 1676 w 1708"/>
                <a:gd name="T103" fmla="*/ 297 h 1039"/>
                <a:gd name="T104" fmla="*/ 1689 w 1708"/>
                <a:gd name="T105" fmla="*/ 269 h 1039"/>
                <a:gd name="T106" fmla="*/ 1698 w 1708"/>
                <a:gd name="T107" fmla="*/ 240 h 1039"/>
                <a:gd name="T108" fmla="*/ 1705 w 1708"/>
                <a:gd name="T109" fmla="*/ 212 h 1039"/>
                <a:gd name="T110" fmla="*/ 1708 w 1708"/>
                <a:gd name="T111" fmla="*/ 184 h 1039"/>
                <a:gd name="T112" fmla="*/ 1707 w 1708"/>
                <a:gd name="T113" fmla="*/ 156 h 1039"/>
                <a:gd name="T114" fmla="*/ 1703 w 1708"/>
                <a:gd name="T115" fmla="*/ 129 h 1039"/>
                <a:gd name="T116" fmla="*/ 1695 w 1708"/>
                <a:gd name="T117" fmla="*/ 102 h 1039"/>
                <a:gd name="T118" fmla="*/ 1685 w 1708"/>
                <a:gd name="T119" fmla="*/ 75 h 1039"/>
                <a:gd name="T120" fmla="*/ 1670 w 1708"/>
                <a:gd name="T121" fmla="*/ 50 h 1039"/>
                <a:gd name="T122" fmla="*/ 1651 w 1708"/>
                <a:gd name="T123" fmla="*/ 24 h 1039"/>
                <a:gd name="T124" fmla="*/ 1629 w 1708"/>
                <a:gd name="T125" fmla="*/ 0 h 10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08" h="1039">
                  <a:moveTo>
                    <a:pt x="1629" y="0"/>
                  </a:moveTo>
                  <a:lnTo>
                    <a:pt x="1618" y="23"/>
                  </a:lnTo>
                  <a:lnTo>
                    <a:pt x="1604" y="48"/>
                  </a:lnTo>
                  <a:lnTo>
                    <a:pt x="1589" y="71"/>
                  </a:lnTo>
                  <a:lnTo>
                    <a:pt x="1574" y="94"/>
                  </a:lnTo>
                  <a:lnTo>
                    <a:pt x="1566" y="105"/>
                  </a:lnTo>
                  <a:lnTo>
                    <a:pt x="1557" y="117"/>
                  </a:lnTo>
                  <a:lnTo>
                    <a:pt x="1541" y="138"/>
                  </a:lnTo>
                  <a:lnTo>
                    <a:pt x="1523" y="159"/>
                  </a:lnTo>
                  <a:lnTo>
                    <a:pt x="1505" y="179"/>
                  </a:lnTo>
                  <a:lnTo>
                    <a:pt x="1495" y="190"/>
                  </a:lnTo>
                  <a:lnTo>
                    <a:pt x="1486" y="200"/>
                  </a:lnTo>
                  <a:lnTo>
                    <a:pt x="1466" y="219"/>
                  </a:lnTo>
                  <a:lnTo>
                    <a:pt x="1456" y="228"/>
                  </a:lnTo>
                  <a:lnTo>
                    <a:pt x="1445" y="237"/>
                  </a:lnTo>
                  <a:lnTo>
                    <a:pt x="1424" y="255"/>
                  </a:lnTo>
                  <a:lnTo>
                    <a:pt x="1403" y="272"/>
                  </a:lnTo>
                  <a:lnTo>
                    <a:pt x="1381" y="288"/>
                  </a:lnTo>
                  <a:lnTo>
                    <a:pt x="1358" y="304"/>
                  </a:lnTo>
                  <a:lnTo>
                    <a:pt x="1335" y="319"/>
                  </a:lnTo>
                  <a:lnTo>
                    <a:pt x="1312" y="332"/>
                  </a:lnTo>
                  <a:lnTo>
                    <a:pt x="1288" y="345"/>
                  </a:lnTo>
                  <a:lnTo>
                    <a:pt x="1264" y="358"/>
                  </a:lnTo>
                  <a:lnTo>
                    <a:pt x="1239" y="370"/>
                  </a:lnTo>
                  <a:lnTo>
                    <a:pt x="1214" y="380"/>
                  </a:lnTo>
                  <a:lnTo>
                    <a:pt x="1188" y="391"/>
                  </a:lnTo>
                  <a:lnTo>
                    <a:pt x="1163" y="400"/>
                  </a:lnTo>
                  <a:lnTo>
                    <a:pt x="1137" y="409"/>
                  </a:lnTo>
                  <a:lnTo>
                    <a:pt x="1111" y="416"/>
                  </a:lnTo>
                  <a:lnTo>
                    <a:pt x="1084" y="423"/>
                  </a:lnTo>
                  <a:lnTo>
                    <a:pt x="1057" y="429"/>
                  </a:lnTo>
                  <a:lnTo>
                    <a:pt x="1031" y="433"/>
                  </a:lnTo>
                  <a:lnTo>
                    <a:pt x="1004" y="438"/>
                  </a:lnTo>
                  <a:lnTo>
                    <a:pt x="977" y="441"/>
                  </a:lnTo>
                  <a:lnTo>
                    <a:pt x="950" y="443"/>
                  </a:lnTo>
                  <a:lnTo>
                    <a:pt x="924" y="445"/>
                  </a:lnTo>
                  <a:lnTo>
                    <a:pt x="896" y="445"/>
                  </a:lnTo>
                  <a:lnTo>
                    <a:pt x="863" y="445"/>
                  </a:lnTo>
                  <a:lnTo>
                    <a:pt x="829" y="443"/>
                  </a:lnTo>
                  <a:lnTo>
                    <a:pt x="793" y="439"/>
                  </a:lnTo>
                  <a:lnTo>
                    <a:pt x="755" y="434"/>
                  </a:lnTo>
                  <a:lnTo>
                    <a:pt x="713" y="429"/>
                  </a:lnTo>
                  <a:lnTo>
                    <a:pt x="670" y="424"/>
                  </a:lnTo>
                  <a:lnTo>
                    <a:pt x="624" y="416"/>
                  </a:lnTo>
                  <a:lnTo>
                    <a:pt x="576" y="409"/>
                  </a:lnTo>
                  <a:lnTo>
                    <a:pt x="526" y="399"/>
                  </a:lnTo>
                  <a:lnTo>
                    <a:pt x="475" y="390"/>
                  </a:lnTo>
                  <a:lnTo>
                    <a:pt x="421" y="379"/>
                  </a:lnTo>
                  <a:lnTo>
                    <a:pt x="366" y="366"/>
                  </a:lnTo>
                  <a:lnTo>
                    <a:pt x="308" y="354"/>
                  </a:lnTo>
                  <a:lnTo>
                    <a:pt x="250" y="340"/>
                  </a:lnTo>
                  <a:lnTo>
                    <a:pt x="189" y="324"/>
                  </a:lnTo>
                  <a:lnTo>
                    <a:pt x="128" y="308"/>
                  </a:lnTo>
                  <a:lnTo>
                    <a:pt x="65" y="290"/>
                  </a:lnTo>
                  <a:lnTo>
                    <a:pt x="0" y="271"/>
                  </a:lnTo>
                  <a:lnTo>
                    <a:pt x="0" y="1039"/>
                  </a:lnTo>
                  <a:lnTo>
                    <a:pt x="118" y="1016"/>
                  </a:lnTo>
                  <a:lnTo>
                    <a:pt x="231" y="993"/>
                  </a:lnTo>
                  <a:lnTo>
                    <a:pt x="337" y="969"/>
                  </a:lnTo>
                  <a:lnTo>
                    <a:pt x="434" y="947"/>
                  </a:lnTo>
                  <a:lnTo>
                    <a:pt x="522" y="927"/>
                  </a:lnTo>
                  <a:lnTo>
                    <a:pt x="597" y="909"/>
                  </a:lnTo>
                  <a:lnTo>
                    <a:pt x="630" y="900"/>
                  </a:lnTo>
                  <a:lnTo>
                    <a:pt x="660" y="893"/>
                  </a:lnTo>
                  <a:lnTo>
                    <a:pt x="708" y="880"/>
                  </a:lnTo>
                  <a:lnTo>
                    <a:pt x="739" y="870"/>
                  </a:lnTo>
                  <a:lnTo>
                    <a:pt x="769" y="862"/>
                  </a:lnTo>
                  <a:lnTo>
                    <a:pt x="799" y="852"/>
                  </a:lnTo>
                  <a:lnTo>
                    <a:pt x="830" y="843"/>
                  </a:lnTo>
                  <a:lnTo>
                    <a:pt x="860" y="833"/>
                  </a:lnTo>
                  <a:lnTo>
                    <a:pt x="890" y="822"/>
                  </a:lnTo>
                  <a:lnTo>
                    <a:pt x="947" y="801"/>
                  </a:lnTo>
                  <a:lnTo>
                    <a:pt x="1003" y="780"/>
                  </a:lnTo>
                  <a:lnTo>
                    <a:pt x="1059" y="758"/>
                  </a:lnTo>
                  <a:lnTo>
                    <a:pt x="1112" y="734"/>
                  </a:lnTo>
                  <a:lnTo>
                    <a:pt x="1138" y="722"/>
                  </a:lnTo>
                  <a:lnTo>
                    <a:pt x="1164" y="710"/>
                  </a:lnTo>
                  <a:lnTo>
                    <a:pt x="1214" y="685"/>
                  </a:lnTo>
                  <a:lnTo>
                    <a:pt x="1237" y="673"/>
                  </a:lnTo>
                  <a:lnTo>
                    <a:pt x="1262" y="660"/>
                  </a:lnTo>
                  <a:lnTo>
                    <a:pt x="1285" y="647"/>
                  </a:lnTo>
                  <a:lnTo>
                    <a:pt x="1307" y="633"/>
                  </a:lnTo>
                  <a:lnTo>
                    <a:pt x="1330" y="621"/>
                  </a:lnTo>
                  <a:lnTo>
                    <a:pt x="1351" y="608"/>
                  </a:lnTo>
                  <a:lnTo>
                    <a:pt x="1372" y="594"/>
                  </a:lnTo>
                  <a:lnTo>
                    <a:pt x="1393" y="580"/>
                  </a:lnTo>
                  <a:lnTo>
                    <a:pt x="1414" y="566"/>
                  </a:lnTo>
                  <a:lnTo>
                    <a:pt x="1433" y="554"/>
                  </a:lnTo>
                  <a:lnTo>
                    <a:pt x="1470" y="525"/>
                  </a:lnTo>
                  <a:lnTo>
                    <a:pt x="1505" y="497"/>
                  </a:lnTo>
                  <a:lnTo>
                    <a:pt x="1522" y="483"/>
                  </a:lnTo>
                  <a:lnTo>
                    <a:pt x="1538" y="470"/>
                  </a:lnTo>
                  <a:lnTo>
                    <a:pt x="1553" y="455"/>
                  </a:lnTo>
                  <a:lnTo>
                    <a:pt x="1568" y="441"/>
                  </a:lnTo>
                  <a:lnTo>
                    <a:pt x="1581" y="426"/>
                  </a:lnTo>
                  <a:lnTo>
                    <a:pt x="1595" y="412"/>
                  </a:lnTo>
                  <a:lnTo>
                    <a:pt x="1607" y="397"/>
                  </a:lnTo>
                  <a:lnTo>
                    <a:pt x="1620" y="383"/>
                  </a:lnTo>
                  <a:lnTo>
                    <a:pt x="1630" y="369"/>
                  </a:lnTo>
                  <a:lnTo>
                    <a:pt x="1641" y="355"/>
                  </a:lnTo>
                  <a:lnTo>
                    <a:pt x="1651" y="340"/>
                  </a:lnTo>
                  <a:lnTo>
                    <a:pt x="1660" y="326"/>
                  </a:lnTo>
                  <a:lnTo>
                    <a:pt x="1669" y="311"/>
                  </a:lnTo>
                  <a:lnTo>
                    <a:pt x="1676" y="297"/>
                  </a:lnTo>
                  <a:lnTo>
                    <a:pt x="1682" y="282"/>
                  </a:lnTo>
                  <a:lnTo>
                    <a:pt x="1689" y="269"/>
                  </a:lnTo>
                  <a:lnTo>
                    <a:pt x="1694" y="254"/>
                  </a:lnTo>
                  <a:lnTo>
                    <a:pt x="1698" y="240"/>
                  </a:lnTo>
                  <a:lnTo>
                    <a:pt x="1702" y="226"/>
                  </a:lnTo>
                  <a:lnTo>
                    <a:pt x="1705" y="212"/>
                  </a:lnTo>
                  <a:lnTo>
                    <a:pt x="1706" y="197"/>
                  </a:lnTo>
                  <a:lnTo>
                    <a:pt x="1708" y="184"/>
                  </a:lnTo>
                  <a:lnTo>
                    <a:pt x="1708" y="170"/>
                  </a:lnTo>
                  <a:lnTo>
                    <a:pt x="1707" y="156"/>
                  </a:lnTo>
                  <a:lnTo>
                    <a:pt x="1706" y="142"/>
                  </a:lnTo>
                  <a:lnTo>
                    <a:pt x="1703" y="129"/>
                  </a:lnTo>
                  <a:lnTo>
                    <a:pt x="1699" y="116"/>
                  </a:lnTo>
                  <a:lnTo>
                    <a:pt x="1695" y="102"/>
                  </a:lnTo>
                  <a:lnTo>
                    <a:pt x="1691" y="89"/>
                  </a:lnTo>
                  <a:lnTo>
                    <a:pt x="1685" y="75"/>
                  </a:lnTo>
                  <a:lnTo>
                    <a:pt x="1677" y="62"/>
                  </a:lnTo>
                  <a:lnTo>
                    <a:pt x="1670" y="50"/>
                  </a:lnTo>
                  <a:lnTo>
                    <a:pt x="1660" y="37"/>
                  </a:lnTo>
                  <a:lnTo>
                    <a:pt x="1651" y="24"/>
                  </a:lnTo>
                  <a:lnTo>
                    <a:pt x="1640" y="11"/>
                  </a:lnTo>
                  <a:lnTo>
                    <a:pt x="1629" y="0"/>
                  </a:lnTo>
                  <a:close/>
                </a:path>
              </a:pathLst>
            </a:custGeom>
            <a:solidFill>
              <a:srgbClr val="F3F9E3"/>
            </a:solidFill>
            <a:ln>
              <a:noFill/>
            </a:ln>
          </p:spPr>
          <p:txBody>
            <a:bodyPr vert="horz" wrap="square" lIns="91440" tIns="45720" rIns="91440" bIns="45720" numCol="1" anchor="t" anchorCtr="0" compatLnSpc="1">
              <a:prstTxWarp prst="textNoShape">
                <a:avLst/>
              </a:prstTxWarp>
            </a:bodyPr>
            <a:lstStyle/>
            <a:p>
              <a:endParaRPr lang="fi-FI"/>
            </a:p>
          </p:txBody>
        </p:sp>
        <p:sp>
          <p:nvSpPr>
            <p:cNvPr id="25" name="Freeform 8">
              <a:extLst>
                <a:ext uri="{FF2B5EF4-FFF2-40B4-BE49-F238E27FC236}">
                  <a16:creationId xmlns:a16="http://schemas.microsoft.com/office/drawing/2014/main" id="{0C55BF30-4FCA-4314-8B5A-F466CA0AA6A7}"/>
                </a:ext>
              </a:extLst>
            </p:cNvPr>
            <p:cNvSpPr>
              <a:spLocks/>
            </p:cNvSpPr>
            <p:nvPr/>
          </p:nvSpPr>
          <p:spPr bwMode="auto">
            <a:xfrm>
              <a:off x="0" y="-3175"/>
              <a:ext cx="2709863" cy="2300288"/>
            </a:xfrm>
            <a:custGeom>
              <a:avLst/>
              <a:gdLst>
                <a:gd name="T0" fmla="*/ 0 w 1707"/>
                <a:gd name="T1" fmla="*/ 720 h 1449"/>
                <a:gd name="T2" fmla="*/ 219 w 1707"/>
                <a:gd name="T3" fmla="*/ 1382 h 1449"/>
                <a:gd name="T4" fmla="*/ 376 w 1707"/>
                <a:gd name="T5" fmla="*/ 1345 h 1449"/>
                <a:gd name="T6" fmla="*/ 539 w 1707"/>
                <a:gd name="T7" fmla="*/ 1314 h 1449"/>
                <a:gd name="T8" fmla="*/ 703 w 1707"/>
                <a:gd name="T9" fmla="*/ 1289 h 1449"/>
                <a:gd name="T10" fmla="*/ 865 w 1707"/>
                <a:gd name="T11" fmla="*/ 1273 h 1449"/>
                <a:gd name="T12" fmla="*/ 971 w 1707"/>
                <a:gd name="T13" fmla="*/ 1268 h 1449"/>
                <a:gd name="T14" fmla="*/ 1064 w 1707"/>
                <a:gd name="T15" fmla="*/ 1268 h 1449"/>
                <a:gd name="T16" fmla="*/ 1180 w 1707"/>
                <a:gd name="T17" fmla="*/ 1274 h 1449"/>
                <a:gd name="T18" fmla="*/ 1289 w 1707"/>
                <a:gd name="T19" fmla="*/ 1289 h 1449"/>
                <a:gd name="T20" fmla="*/ 1371 w 1707"/>
                <a:gd name="T21" fmla="*/ 1307 h 1449"/>
                <a:gd name="T22" fmla="*/ 1437 w 1707"/>
                <a:gd name="T23" fmla="*/ 1328 h 1449"/>
                <a:gd name="T24" fmla="*/ 1498 w 1707"/>
                <a:gd name="T25" fmla="*/ 1354 h 1449"/>
                <a:gd name="T26" fmla="*/ 1552 w 1707"/>
                <a:gd name="T27" fmla="*/ 1385 h 1449"/>
                <a:gd name="T28" fmla="*/ 1601 w 1707"/>
                <a:gd name="T29" fmla="*/ 1421 h 1449"/>
                <a:gd name="T30" fmla="*/ 1629 w 1707"/>
                <a:gd name="T31" fmla="*/ 1449 h 1449"/>
                <a:gd name="T32" fmla="*/ 1661 w 1707"/>
                <a:gd name="T33" fmla="*/ 1374 h 1449"/>
                <a:gd name="T34" fmla="*/ 1677 w 1707"/>
                <a:gd name="T35" fmla="*/ 1329 h 1449"/>
                <a:gd name="T36" fmla="*/ 1689 w 1707"/>
                <a:gd name="T37" fmla="*/ 1280 h 1449"/>
                <a:gd name="T38" fmla="*/ 1700 w 1707"/>
                <a:gd name="T39" fmla="*/ 1214 h 1449"/>
                <a:gd name="T40" fmla="*/ 1707 w 1707"/>
                <a:gd name="T41" fmla="*/ 1145 h 1449"/>
                <a:gd name="T42" fmla="*/ 1707 w 1707"/>
                <a:gd name="T43" fmla="*/ 1091 h 1449"/>
                <a:gd name="T44" fmla="*/ 1703 w 1707"/>
                <a:gd name="T45" fmla="*/ 1036 h 1449"/>
                <a:gd name="T46" fmla="*/ 1695 w 1707"/>
                <a:gd name="T47" fmla="*/ 980 h 1449"/>
                <a:gd name="T48" fmla="*/ 1673 w 1707"/>
                <a:gd name="T49" fmla="*/ 876 h 1449"/>
                <a:gd name="T50" fmla="*/ 1647 w 1707"/>
                <a:gd name="T51" fmla="*/ 795 h 1449"/>
                <a:gd name="T52" fmla="*/ 1619 w 1707"/>
                <a:gd name="T53" fmla="*/ 721 h 1449"/>
                <a:gd name="T54" fmla="*/ 1587 w 1707"/>
                <a:gd name="T55" fmla="*/ 653 h 1449"/>
                <a:gd name="T56" fmla="*/ 1552 w 1707"/>
                <a:gd name="T57" fmla="*/ 589 h 1449"/>
                <a:gd name="T58" fmla="*/ 1513 w 1707"/>
                <a:gd name="T59" fmla="*/ 531 h 1449"/>
                <a:gd name="T60" fmla="*/ 1473 w 1707"/>
                <a:gd name="T61" fmla="*/ 478 h 1449"/>
                <a:gd name="T62" fmla="*/ 1416 w 1707"/>
                <a:gd name="T63" fmla="*/ 414 h 1449"/>
                <a:gd name="T64" fmla="*/ 1370 w 1707"/>
                <a:gd name="T65" fmla="*/ 372 h 1449"/>
                <a:gd name="T66" fmla="*/ 1307 w 1707"/>
                <a:gd name="T67" fmla="*/ 321 h 1449"/>
                <a:gd name="T68" fmla="*/ 1258 w 1707"/>
                <a:gd name="T69" fmla="*/ 287 h 1449"/>
                <a:gd name="T70" fmla="*/ 1209 w 1707"/>
                <a:gd name="T71" fmla="*/ 257 h 1449"/>
                <a:gd name="T72" fmla="*/ 1126 w 1707"/>
                <a:gd name="T73" fmla="*/ 214 h 1449"/>
                <a:gd name="T74" fmla="*/ 1043 w 1707"/>
                <a:gd name="T75" fmla="*/ 178 h 1449"/>
                <a:gd name="T76" fmla="*/ 944 w 1707"/>
                <a:gd name="T77" fmla="*/ 143 h 1449"/>
                <a:gd name="T78" fmla="*/ 849 w 1707"/>
                <a:gd name="T79" fmla="*/ 116 h 1449"/>
                <a:gd name="T80" fmla="*/ 705 w 1707"/>
                <a:gd name="T81" fmla="*/ 81 h 1449"/>
                <a:gd name="T82" fmla="*/ 544 w 1707"/>
                <a:gd name="T83" fmla="*/ 48 h 1449"/>
                <a:gd name="T84" fmla="*/ 433 w 1707"/>
                <a:gd name="T85" fmla="*/ 30 h 1449"/>
                <a:gd name="T86" fmla="*/ 308 w 1707"/>
                <a:gd name="T87" fmla="*/ 13 h 1449"/>
                <a:gd name="T88" fmla="*/ 170 w 1707"/>
                <a:gd name="T89" fmla="*/ 0 h 1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707" h="1449">
                  <a:moveTo>
                    <a:pt x="170" y="0"/>
                  </a:moveTo>
                  <a:lnTo>
                    <a:pt x="0" y="0"/>
                  </a:lnTo>
                  <a:lnTo>
                    <a:pt x="0" y="720"/>
                  </a:lnTo>
                  <a:lnTo>
                    <a:pt x="0" y="1440"/>
                  </a:lnTo>
                  <a:lnTo>
                    <a:pt x="168" y="1395"/>
                  </a:lnTo>
                  <a:lnTo>
                    <a:pt x="219" y="1382"/>
                  </a:lnTo>
                  <a:lnTo>
                    <a:pt x="270" y="1369"/>
                  </a:lnTo>
                  <a:lnTo>
                    <a:pt x="323" y="1356"/>
                  </a:lnTo>
                  <a:lnTo>
                    <a:pt x="376" y="1345"/>
                  </a:lnTo>
                  <a:lnTo>
                    <a:pt x="430" y="1334"/>
                  </a:lnTo>
                  <a:lnTo>
                    <a:pt x="485" y="1323"/>
                  </a:lnTo>
                  <a:lnTo>
                    <a:pt x="539" y="1314"/>
                  </a:lnTo>
                  <a:lnTo>
                    <a:pt x="593" y="1304"/>
                  </a:lnTo>
                  <a:lnTo>
                    <a:pt x="648" y="1297"/>
                  </a:lnTo>
                  <a:lnTo>
                    <a:pt x="703" y="1289"/>
                  </a:lnTo>
                  <a:lnTo>
                    <a:pt x="758" y="1283"/>
                  </a:lnTo>
                  <a:lnTo>
                    <a:pt x="812" y="1278"/>
                  </a:lnTo>
                  <a:lnTo>
                    <a:pt x="865" y="1273"/>
                  </a:lnTo>
                  <a:lnTo>
                    <a:pt x="919" y="1270"/>
                  </a:lnTo>
                  <a:lnTo>
                    <a:pt x="946" y="1269"/>
                  </a:lnTo>
                  <a:lnTo>
                    <a:pt x="971" y="1268"/>
                  </a:lnTo>
                  <a:lnTo>
                    <a:pt x="998" y="1268"/>
                  </a:lnTo>
                  <a:lnTo>
                    <a:pt x="1023" y="1267"/>
                  </a:lnTo>
                  <a:lnTo>
                    <a:pt x="1064" y="1268"/>
                  </a:lnTo>
                  <a:lnTo>
                    <a:pt x="1103" y="1269"/>
                  </a:lnTo>
                  <a:lnTo>
                    <a:pt x="1141" y="1271"/>
                  </a:lnTo>
                  <a:lnTo>
                    <a:pt x="1180" y="1274"/>
                  </a:lnTo>
                  <a:lnTo>
                    <a:pt x="1217" y="1278"/>
                  </a:lnTo>
                  <a:lnTo>
                    <a:pt x="1254" y="1283"/>
                  </a:lnTo>
                  <a:lnTo>
                    <a:pt x="1289" y="1289"/>
                  </a:lnTo>
                  <a:lnTo>
                    <a:pt x="1324" y="1296"/>
                  </a:lnTo>
                  <a:lnTo>
                    <a:pt x="1348" y="1301"/>
                  </a:lnTo>
                  <a:lnTo>
                    <a:pt x="1371" y="1307"/>
                  </a:lnTo>
                  <a:lnTo>
                    <a:pt x="1393" y="1314"/>
                  </a:lnTo>
                  <a:lnTo>
                    <a:pt x="1416" y="1320"/>
                  </a:lnTo>
                  <a:lnTo>
                    <a:pt x="1437" y="1328"/>
                  </a:lnTo>
                  <a:lnTo>
                    <a:pt x="1457" y="1336"/>
                  </a:lnTo>
                  <a:lnTo>
                    <a:pt x="1477" y="1345"/>
                  </a:lnTo>
                  <a:lnTo>
                    <a:pt x="1498" y="1354"/>
                  </a:lnTo>
                  <a:lnTo>
                    <a:pt x="1517" y="1364"/>
                  </a:lnTo>
                  <a:lnTo>
                    <a:pt x="1535" y="1374"/>
                  </a:lnTo>
                  <a:lnTo>
                    <a:pt x="1552" y="1385"/>
                  </a:lnTo>
                  <a:lnTo>
                    <a:pt x="1569" y="1397"/>
                  </a:lnTo>
                  <a:lnTo>
                    <a:pt x="1586" y="1408"/>
                  </a:lnTo>
                  <a:lnTo>
                    <a:pt x="1601" y="1421"/>
                  </a:lnTo>
                  <a:lnTo>
                    <a:pt x="1608" y="1427"/>
                  </a:lnTo>
                  <a:lnTo>
                    <a:pt x="1615" y="1435"/>
                  </a:lnTo>
                  <a:lnTo>
                    <a:pt x="1629" y="1449"/>
                  </a:lnTo>
                  <a:lnTo>
                    <a:pt x="1643" y="1420"/>
                  </a:lnTo>
                  <a:lnTo>
                    <a:pt x="1656" y="1390"/>
                  </a:lnTo>
                  <a:lnTo>
                    <a:pt x="1661" y="1374"/>
                  </a:lnTo>
                  <a:lnTo>
                    <a:pt x="1666" y="1359"/>
                  </a:lnTo>
                  <a:lnTo>
                    <a:pt x="1672" y="1343"/>
                  </a:lnTo>
                  <a:lnTo>
                    <a:pt x="1677" y="1329"/>
                  </a:lnTo>
                  <a:lnTo>
                    <a:pt x="1681" y="1313"/>
                  </a:lnTo>
                  <a:lnTo>
                    <a:pt x="1686" y="1297"/>
                  </a:lnTo>
                  <a:lnTo>
                    <a:pt x="1689" y="1280"/>
                  </a:lnTo>
                  <a:lnTo>
                    <a:pt x="1693" y="1264"/>
                  </a:lnTo>
                  <a:lnTo>
                    <a:pt x="1698" y="1231"/>
                  </a:lnTo>
                  <a:lnTo>
                    <a:pt x="1700" y="1214"/>
                  </a:lnTo>
                  <a:lnTo>
                    <a:pt x="1703" y="1197"/>
                  </a:lnTo>
                  <a:lnTo>
                    <a:pt x="1706" y="1162"/>
                  </a:lnTo>
                  <a:lnTo>
                    <a:pt x="1707" y="1145"/>
                  </a:lnTo>
                  <a:lnTo>
                    <a:pt x="1707" y="1127"/>
                  </a:lnTo>
                  <a:lnTo>
                    <a:pt x="1707" y="1109"/>
                  </a:lnTo>
                  <a:lnTo>
                    <a:pt x="1707" y="1091"/>
                  </a:lnTo>
                  <a:lnTo>
                    <a:pt x="1706" y="1072"/>
                  </a:lnTo>
                  <a:lnTo>
                    <a:pt x="1705" y="1054"/>
                  </a:lnTo>
                  <a:lnTo>
                    <a:pt x="1703" y="1036"/>
                  </a:lnTo>
                  <a:lnTo>
                    <a:pt x="1700" y="1017"/>
                  </a:lnTo>
                  <a:lnTo>
                    <a:pt x="1698" y="999"/>
                  </a:lnTo>
                  <a:lnTo>
                    <a:pt x="1695" y="980"/>
                  </a:lnTo>
                  <a:lnTo>
                    <a:pt x="1689" y="942"/>
                  </a:lnTo>
                  <a:lnTo>
                    <a:pt x="1679" y="903"/>
                  </a:lnTo>
                  <a:lnTo>
                    <a:pt x="1673" y="876"/>
                  </a:lnTo>
                  <a:lnTo>
                    <a:pt x="1664" y="848"/>
                  </a:lnTo>
                  <a:lnTo>
                    <a:pt x="1656" y="822"/>
                  </a:lnTo>
                  <a:lnTo>
                    <a:pt x="1647" y="795"/>
                  </a:lnTo>
                  <a:lnTo>
                    <a:pt x="1639" y="769"/>
                  </a:lnTo>
                  <a:lnTo>
                    <a:pt x="1629" y="745"/>
                  </a:lnTo>
                  <a:lnTo>
                    <a:pt x="1619" y="721"/>
                  </a:lnTo>
                  <a:lnTo>
                    <a:pt x="1609" y="697"/>
                  </a:lnTo>
                  <a:lnTo>
                    <a:pt x="1598" y="675"/>
                  </a:lnTo>
                  <a:lnTo>
                    <a:pt x="1587" y="653"/>
                  </a:lnTo>
                  <a:lnTo>
                    <a:pt x="1575" y="630"/>
                  </a:lnTo>
                  <a:lnTo>
                    <a:pt x="1563" y="610"/>
                  </a:lnTo>
                  <a:lnTo>
                    <a:pt x="1552" y="589"/>
                  </a:lnTo>
                  <a:lnTo>
                    <a:pt x="1539" y="570"/>
                  </a:lnTo>
                  <a:lnTo>
                    <a:pt x="1527" y="549"/>
                  </a:lnTo>
                  <a:lnTo>
                    <a:pt x="1513" y="531"/>
                  </a:lnTo>
                  <a:lnTo>
                    <a:pt x="1501" y="513"/>
                  </a:lnTo>
                  <a:lnTo>
                    <a:pt x="1487" y="495"/>
                  </a:lnTo>
                  <a:lnTo>
                    <a:pt x="1473" y="478"/>
                  </a:lnTo>
                  <a:lnTo>
                    <a:pt x="1459" y="461"/>
                  </a:lnTo>
                  <a:lnTo>
                    <a:pt x="1431" y="429"/>
                  </a:lnTo>
                  <a:lnTo>
                    <a:pt x="1416" y="414"/>
                  </a:lnTo>
                  <a:lnTo>
                    <a:pt x="1401" y="400"/>
                  </a:lnTo>
                  <a:lnTo>
                    <a:pt x="1386" y="386"/>
                  </a:lnTo>
                  <a:lnTo>
                    <a:pt x="1370" y="372"/>
                  </a:lnTo>
                  <a:lnTo>
                    <a:pt x="1339" y="345"/>
                  </a:lnTo>
                  <a:lnTo>
                    <a:pt x="1323" y="333"/>
                  </a:lnTo>
                  <a:lnTo>
                    <a:pt x="1307" y="321"/>
                  </a:lnTo>
                  <a:lnTo>
                    <a:pt x="1291" y="309"/>
                  </a:lnTo>
                  <a:lnTo>
                    <a:pt x="1275" y="299"/>
                  </a:lnTo>
                  <a:lnTo>
                    <a:pt x="1258" y="287"/>
                  </a:lnTo>
                  <a:lnTo>
                    <a:pt x="1242" y="277"/>
                  </a:lnTo>
                  <a:lnTo>
                    <a:pt x="1226" y="267"/>
                  </a:lnTo>
                  <a:lnTo>
                    <a:pt x="1209" y="257"/>
                  </a:lnTo>
                  <a:lnTo>
                    <a:pt x="1177" y="239"/>
                  </a:lnTo>
                  <a:lnTo>
                    <a:pt x="1143" y="222"/>
                  </a:lnTo>
                  <a:lnTo>
                    <a:pt x="1126" y="214"/>
                  </a:lnTo>
                  <a:lnTo>
                    <a:pt x="1110" y="206"/>
                  </a:lnTo>
                  <a:lnTo>
                    <a:pt x="1076" y="191"/>
                  </a:lnTo>
                  <a:lnTo>
                    <a:pt x="1043" y="178"/>
                  </a:lnTo>
                  <a:lnTo>
                    <a:pt x="1009" y="166"/>
                  </a:lnTo>
                  <a:lnTo>
                    <a:pt x="976" y="154"/>
                  </a:lnTo>
                  <a:lnTo>
                    <a:pt x="944" y="143"/>
                  </a:lnTo>
                  <a:lnTo>
                    <a:pt x="911" y="134"/>
                  </a:lnTo>
                  <a:lnTo>
                    <a:pt x="880" y="124"/>
                  </a:lnTo>
                  <a:lnTo>
                    <a:pt x="849" y="116"/>
                  </a:lnTo>
                  <a:lnTo>
                    <a:pt x="818" y="108"/>
                  </a:lnTo>
                  <a:lnTo>
                    <a:pt x="761" y="94"/>
                  </a:lnTo>
                  <a:lnTo>
                    <a:pt x="705" y="81"/>
                  </a:lnTo>
                  <a:lnTo>
                    <a:pt x="644" y="68"/>
                  </a:lnTo>
                  <a:lnTo>
                    <a:pt x="579" y="54"/>
                  </a:lnTo>
                  <a:lnTo>
                    <a:pt x="544" y="48"/>
                  </a:lnTo>
                  <a:lnTo>
                    <a:pt x="508" y="41"/>
                  </a:lnTo>
                  <a:lnTo>
                    <a:pt x="471" y="35"/>
                  </a:lnTo>
                  <a:lnTo>
                    <a:pt x="433" y="30"/>
                  </a:lnTo>
                  <a:lnTo>
                    <a:pt x="392" y="23"/>
                  </a:lnTo>
                  <a:lnTo>
                    <a:pt x="351" y="18"/>
                  </a:lnTo>
                  <a:lnTo>
                    <a:pt x="308" y="13"/>
                  </a:lnTo>
                  <a:lnTo>
                    <a:pt x="264" y="8"/>
                  </a:lnTo>
                  <a:lnTo>
                    <a:pt x="218" y="4"/>
                  </a:lnTo>
                  <a:lnTo>
                    <a:pt x="170" y="0"/>
                  </a:lnTo>
                  <a:close/>
                </a:path>
              </a:pathLst>
            </a:custGeom>
            <a:solidFill>
              <a:srgbClr val="D6E1F0"/>
            </a:solidFill>
            <a:ln>
              <a:noFill/>
            </a:ln>
          </p:spPr>
          <p:txBody>
            <a:bodyPr vert="horz" wrap="square" lIns="91440" tIns="45720" rIns="91440" bIns="45720" numCol="1" anchor="t" anchorCtr="0" compatLnSpc="1">
              <a:prstTxWarp prst="textNoShape">
                <a:avLst/>
              </a:prstTxWarp>
            </a:bodyPr>
            <a:lstStyle/>
            <a:p>
              <a:endParaRPr lang="fi-FI"/>
            </a:p>
          </p:txBody>
        </p:sp>
        <p:sp>
          <p:nvSpPr>
            <p:cNvPr id="26" name="Freeform 9">
              <a:extLst>
                <a:ext uri="{FF2B5EF4-FFF2-40B4-BE49-F238E27FC236}">
                  <a16:creationId xmlns:a16="http://schemas.microsoft.com/office/drawing/2014/main" id="{058FDEC6-DA06-4AF3-AC98-46F1D59ED9D5}"/>
                </a:ext>
              </a:extLst>
            </p:cNvPr>
            <p:cNvSpPr>
              <a:spLocks/>
            </p:cNvSpPr>
            <p:nvPr/>
          </p:nvSpPr>
          <p:spPr bwMode="auto">
            <a:xfrm>
              <a:off x="0" y="2008188"/>
              <a:ext cx="2586038" cy="995363"/>
            </a:xfrm>
            <a:custGeom>
              <a:avLst/>
              <a:gdLst>
                <a:gd name="T0" fmla="*/ 1064 w 1629"/>
                <a:gd name="T1" fmla="*/ 1 h 627"/>
                <a:gd name="T2" fmla="*/ 1141 w 1629"/>
                <a:gd name="T3" fmla="*/ 4 h 627"/>
                <a:gd name="T4" fmla="*/ 1217 w 1629"/>
                <a:gd name="T5" fmla="*/ 11 h 627"/>
                <a:gd name="T6" fmla="*/ 1289 w 1629"/>
                <a:gd name="T7" fmla="*/ 22 h 627"/>
                <a:gd name="T8" fmla="*/ 1348 w 1629"/>
                <a:gd name="T9" fmla="*/ 34 h 627"/>
                <a:gd name="T10" fmla="*/ 1393 w 1629"/>
                <a:gd name="T11" fmla="*/ 47 h 627"/>
                <a:gd name="T12" fmla="*/ 1437 w 1629"/>
                <a:gd name="T13" fmla="*/ 61 h 627"/>
                <a:gd name="T14" fmla="*/ 1477 w 1629"/>
                <a:gd name="T15" fmla="*/ 78 h 627"/>
                <a:gd name="T16" fmla="*/ 1517 w 1629"/>
                <a:gd name="T17" fmla="*/ 97 h 627"/>
                <a:gd name="T18" fmla="*/ 1552 w 1629"/>
                <a:gd name="T19" fmla="*/ 118 h 627"/>
                <a:gd name="T20" fmla="*/ 1586 w 1629"/>
                <a:gd name="T21" fmla="*/ 141 h 627"/>
                <a:gd name="T22" fmla="*/ 1608 w 1629"/>
                <a:gd name="T23" fmla="*/ 160 h 627"/>
                <a:gd name="T24" fmla="*/ 1629 w 1629"/>
                <a:gd name="T25" fmla="*/ 182 h 627"/>
                <a:gd name="T26" fmla="*/ 1604 w 1629"/>
                <a:gd name="T27" fmla="*/ 230 h 627"/>
                <a:gd name="T28" fmla="*/ 1574 w 1629"/>
                <a:gd name="T29" fmla="*/ 276 h 627"/>
                <a:gd name="T30" fmla="*/ 1557 w 1629"/>
                <a:gd name="T31" fmla="*/ 299 h 627"/>
                <a:gd name="T32" fmla="*/ 1523 w 1629"/>
                <a:gd name="T33" fmla="*/ 341 h 627"/>
                <a:gd name="T34" fmla="*/ 1495 w 1629"/>
                <a:gd name="T35" fmla="*/ 372 h 627"/>
                <a:gd name="T36" fmla="*/ 1466 w 1629"/>
                <a:gd name="T37" fmla="*/ 401 h 627"/>
                <a:gd name="T38" fmla="*/ 1445 w 1629"/>
                <a:gd name="T39" fmla="*/ 419 h 627"/>
                <a:gd name="T40" fmla="*/ 1403 w 1629"/>
                <a:gd name="T41" fmla="*/ 454 h 627"/>
                <a:gd name="T42" fmla="*/ 1358 w 1629"/>
                <a:gd name="T43" fmla="*/ 486 h 627"/>
                <a:gd name="T44" fmla="*/ 1312 w 1629"/>
                <a:gd name="T45" fmla="*/ 514 h 627"/>
                <a:gd name="T46" fmla="*/ 1264 w 1629"/>
                <a:gd name="T47" fmla="*/ 540 h 627"/>
                <a:gd name="T48" fmla="*/ 1214 w 1629"/>
                <a:gd name="T49" fmla="*/ 562 h 627"/>
                <a:gd name="T50" fmla="*/ 1163 w 1629"/>
                <a:gd name="T51" fmla="*/ 582 h 627"/>
                <a:gd name="T52" fmla="*/ 1111 w 1629"/>
                <a:gd name="T53" fmla="*/ 598 h 627"/>
                <a:gd name="T54" fmla="*/ 1057 w 1629"/>
                <a:gd name="T55" fmla="*/ 611 h 627"/>
                <a:gd name="T56" fmla="*/ 1004 w 1629"/>
                <a:gd name="T57" fmla="*/ 620 h 627"/>
                <a:gd name="T58" fmla="*/ 950 w 1629"/>
                <a:gd name="T59" fmla="*/ 625 h 627"/>
                <a:gd name="T60" fmla="*/ 896 w 1629"/>
                <a:gd name="T61" fmla="*/ 627 h 627"/>
                <a:gd name="T62" fmla="*/ 829 w 1629"/>
                <a:gd name="T63" fmla="*/ 625 h 627"/>
                <a:gd name="T64" fmla="*/ 755 w 1629"/>
                <a:gd name="T65" fmla="*/ 616 h 627"/>
                <a:gd name="T66" fmla="*/ 670 w 1629"/>
                <a:gd name="T67" fmla="*/ 606 h 627"/>
                <a:gd name="T68" fmla="*/ 576 w 1629"/>
                <a:gd name="T69" fmla="*/ 591 h 627"/>
                <a:gd name="T70" fmla="*/ 475 w 1629"/>
                <a:gd name="T71" fmla="*/ 572 h 627"/>
                <a:gd name="T72" fmla="*/ 366 w 1629"/>
                <a:gd name="T73" fmla="*/ 548 h 627"/>
                <a:gd name="T74" fmla="*/ 250 w 1629"/>
                <a:gd name="T75" fmla="*/ 522 h 627"/>
                <a:gd name="T76" fmla="*/ 128 w 1629"/>
                <a:gd name="T77" fmla="*/ 490 h 627"/>
                <a:gd name="T78" fmla="*/ 0 w 1629"/>
                <a:gd name="T79" fmla="*/ 453 h 627"/>
                <a:gd name="T80" fmla="*/ 0 w 1629"/>
                <a:gd name="T81" fmla="*/ 173 h 627"/>
                <a:gd name="T82" fmla="*/ 219 w 1629"/>
                <a:gd name="T83" fmla="*/ 115 h 627"/>
                <a:gd name="T84" fmla="*/ 323 w 1629"/>
                <a:gd name="T85" fmla="*/ 89 h 627"/>
                <a:gd name="T86" fmla="*/ 430 w 1629"/>
                <a:gd name="T87" fmla="*/ 67 h 627"/>
                <a:gd name="T88" fmla="*/ 539 w 1629"/>
                <a:gd name="T89" fmla="*/ 47 h 627"/>
                <a:gd name="T90" fmla="*/ 648 w 1629"/>
                <a:gd name="T91" fmla="*/ 30 h 627"/>
                <a:gd name="T92" fmla="*/ 758 w 1629"/>
                <a:gd name="T93" fmla="*/ 16 h 627"/>
                <a:gd name="T94" fmla="*/ 865 w 1629"/>
                <a:gd name="T95" fmla="*/ 6 h 627"/>
                <a:gd name="T96" fmla="*/ 946 w 1629"/>
                <a:gd name="T97" fmla="*/ 2 h 627"/>
                <a:gd name="T98" fmla="*/ 998 w 1629"/>
                <a:gd name="T99" fmla="*/ 1 h 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629" h="627">
                  <a:moveTo>
                    <a:pt x="1023" y="0"/>
                  </a:moveTo>
                  <a:lnTo>
                    <a:pt x="1064" y="1"/>
                  </a:lnTo>
                  <a:lnTo>
                    <a:pt x="1103" y="2"/>
                  </a:lnTo>
                  <a:lnTo>
                    <a:pt x="1141" y="4"/>
                  </a:lnTo>
                  <a:lnTo>
                    <a:pt x="1180" y="7"/>
                  </a:lnTo>
                  <a:lnTo>
                    <a:pt x="1217" y="11"/>
                  </a:lnTo>
                  <a:lnTo>
                    <a:pt x="1254" y="16"/>
                  </a:lnTo>
                  <a:lnTo>
                    <a:pt x="1289" y="22"/>
                  </a:lnTo>
                  <a:lnTo>
                    <a:pt x="1324" y="29"/>
                  </a:lnTo>
                  <a:lnTo>
                    <a:pt x="1348" y="34"/>
                  </a:lnTo>
                  <a:lnTo>
                    <a:pt x="1371" y="40"/>
                  </a:lnTo>
                  <a:lnTo>
                    <a:pt x="1393" y="47"/>
                  </a:lnTo>
                  <a:lnTo>
                    <a:pt x="1416" y="53"/>
                  </a:lnTo>
                  <a:lnTo>
                    <a:pt x="1437" y="61"/>
                  </a:lnTo>
                  <a:lnTo>
                    <a:pt x="1457" y="69"/>
                  </a:lnTo>
                  <a:lnTo>
                    <a:pt x="1477" y="78"/>
                  </a:lnTo>
                  <a:lnTo>
                    <a:pt x="1498" y="87"/>
                  </a:lnTo>
                  <a:lnTo>
                    <a:pt x="1517" y="97"/>
                  </a:lnTo>
                  <a:lnTo>
                    <a:pt x="1535" y="107"/>
                  </a:lnTo>
                  <a:lnTo>
                    <a:pt x="1552" y="118"/>
                  </a:lnTo>
                  <a:lnTo>
                    <a:pt x="1569" y="130"/>
                  </a:lnTo>
                  <a:lnTo>
                    <a:pt x="1586" y="141"/>
                  </a:lnTo>
                  <a:lnTo>
                    <a:pt x="1601" y="154"/>
                  </a:lnTo>
                  <a:lnTo>
                    <a:pt x="1608" y="160"/>
                  </a:lnTo>
                  <a:lnTo>
                    <a:pt x="1615" y="168"/>
                  </a:lnTo>
                  <a:lnTo>
                    <a:pt x="1629" y="182"/>
                  </a:lnTo>
                  <a:lnTo>
                    <a:pt x="1618" y="205"/>
                  </a:lnTo>
                  <a:lnTo>
                    <a:pt x="1604" y="230"/>
                  </a:lnTo>
                  <a:lnTo>
                    <a:pt x="1589" y="253"/>
                  </a:lnTo>
                  <a:lnTo>
                    <a:pt x="1574" y="276"/>
                  </a:lnTo>
                  <a:lnTo>
                    <a:pt x="1566" y="287"/>
                  </a:lnTo>
                  <a:lnTo>
                    <a:pt x="1557" y="299"/>
                  </a:lnTo>
                  <a:lnTo>
                    <a:pt x="1541" y="320"/>
                  </a:lnTo>
                  <a:lnTo>
                    <a:pt x="1523" y="341"/>
                  </a:lnTo>
                  <a:lnTo>
                    <a:pt x="1505" y="361"/>
                  </a:lnTo>
                  <a:lnTo>
                    <a:pt x="1495" y="372"/>
                  </a:lnTo>
                  <a:lnTo>
                    <a:pt x="1486" y="382"/>
                  </a:lnTo>
                  <a:lnTo>
                    <a:pt x="1466" y="401"/>
                  </a:lnTo>
                  <a:lnTo>
                    <a:pt x="1456" y="410"/>
                  </a:lnTo>
                  <a:lnTo>
                    <a:pt x="1445" y="419"/>
                  </a:lnTo>
                  <a:lnTo>
                    <a:pt x="1424" y="437"/>
                  </a:lnTo>
                  <a:lnTo>
                    <a:pt x="1403" y="454"/>
                  </a:lnTo>
                  <a:lnTo>
                    <a:pt x="1381" y="470"/>
                  </a:lnTo>
                  <a:lnTo>
                    <a:pt x="1358" y="486"/>
                  </a:lnTo>
                  <a:lnTo>
                    <a:pt x="1335" y="501"/>
                  </a:lnTo>
                  <a:lnTo>
                    <a:pt x="1312" y="514"/>
                  </a:lnTo>
                  <a:lnTo>
                    <a:pt x="1288" y="527"/>
                  </a:lnTo>
                  <a:lnTo>
                    <a:pt x="1264" y="540"/>
                  </a:lnTo>
                  <a:lnTo>
                    <a:pt x="1239" y="552"/>
                  </a:lnTo>
                  <a:lnTo>
                    <a:pt x="1214" y="562"/>
                  </a:lnTo>
                  <a:lnTo>
                    <a:pt x="1188" y="573"/>
                  </a:lnTo>
                  <a:lnTo>
                    <a:pt x="1163" y="582"/>
                  </a:lnTo>
                  <a:lnTo>
                    <a:pt x="1137" y="591"/>
                  </a:lnTo>
                  <a:lnTo>
                    <a:pt x="1111" y="598"/>
                  </a:lnTo>
                  <a:lnTo>
                    <a:pt x="1084" y="605"/>
                  </a:lnTo>
                  <a:lnTo>
                    <a:pt x="1057" y="611"/>
                  </a:lnTo>
                  <a:lnTo>
                    <a:pt x="1031" y="615"/>
                  </a:lnTo>
                  <a:lnTo>
                    <a:pt x="1004" y="620"/>
                  </a:lnTo>
                  <a:lnTo>
                    <a:pt x="977" y="623"/>
                  </a:lnTo>
                  <a:lnTo>
                    <a:pt x="950" y="625"/>
                  </a:lnTo>
                  <a:lnTo>
                    <a:pt x="924" y="627"/>
                  </a:lnTo>
                  <a:lnTo>
                    <a:pt x="896" y="627"/>
                  </a:lnTo>
                  <a:lnTo>
                    <a:pt x="863" y="627"/>
                  </a:lnTo>
                  <a:lnTo>
                    <a:pt x="829" y="625"/>
                  </a:lnTo>
                  <a:lnTo>
                    <a:pt x="793" y="621"/>
                  </a:lnTo>
                  <a:lnTo>
                    <a:pt x="755" y="616"/>
                  </a:lnTo>
                  <a:lnTo>
                    <a:pt x="713" y="611"/>
                  </a:lnTo>
                  <a:lnTo>
                    <a:pt x="670" y="606"/>
                  </a:lnTo>
                  <a:lnTo>
                    <a:pt x="624" y="598"/>
                  </a:lnTo>
                  <a:lnTo>
                    <a:pt x="576" y="591"/>
                  </a:lnTo>
                  <a:lnTo>
                    <a:pt x="526" y="581"/>
                  </a:lnTo>
                  <a:lnTo>
                    <a:pt x="475" y="572"/>
                  </a:lnTo>
                  <a:lnTo>
                    <a:pt x="421" y="561"/>
                  </a:lnTo>
                  <a:lnTo>
                    <a:pt x="366" y="548"/>
                  </a:lnTo>
                  <a:lnTo>
                    <a:pt x="308" y="536"/>
                  </a:lnTo>
                  <a:lnTo>
                    <a:pt x="250" y="522"/>
                  </a:lnTo>
                  <a:lnTo>
                    <a:pt x="189" y="506"/>
                  </a:lnTo>
                  <a:lnTo>
                    <a:pt x="128" y="490"/>
                  </a:lnTo>
                  <a:lnTo>
                    <a:pt x="65" y="472"/>
                  </a:lnTo>
                  <a:lnTo>
                    <a:pt x="0" y="453"/>
                  </a:lnTo>
                  <a:lnTo>
                    <a:pt x="0" y="273"/>
                  </a:lnTo>
                  <a:lnTo>
                    <a:pt x="0" y="173"/>
                  </a:lnTo>
                  <a:lnTo>
                    <a:pt x="168" y="128"/>
                  </a:lnTo>
                  <a:lnTo>
                    <a:pt x="219" y="115"/>
                  </a:lnTo>
                  <a:lnTo>
                    <a:pt x="270" y="102"/>
                  </a:lnTo>
                  <a:lnTo>
                    <a:pt x="323" y="89"/>
                  </a:lnTo>
                  <a:lnTo>
                    <a:pt x="376" y="78"/>
                  </a:lnTo>
                  <a:lnTo>
                    <a:pt x="430" y="67"/>
                  </a:lnTo>
                  <a:lnTo>
                    <a:pt x="485" y="56"/>
                  </a:lnTo>
                  <a:lnTo>
                    <a:pt x="539" y="47"/>
                  </a:lnTo>
                  <a:lnTo>
                    <a:pt x="593" y="37"/>
                  </a:lnTo>
                  <a:lnTo>
                    <a:pt x="648" y="30"/>
                  </a:lnTo>
                  <a:lnTo>
                    <a:pt x="703" y="22"/>
                  </a:lnTo>
                  <a:lnTo>
                    <a:pt x="758" y="16"/>
                  </a:lnTo>
                  <a:lnTo>
                    <a:pt x="812" y="11"/>
                  </a:lnTo>
                  <a:lnTo>
                    <a:pt x="865" y="6"/>
                  </a:lnTo>
                  <a:lnTo>
                    <a:pt x="919" y="3"/>
                  </a:lnTo>
                  <a:lnTo>
                    <a:pt x="946" y="2"/>
                  </a:lnTo>
                  <a:lnTo>
                    <a:pt x="971" y="1"/>
                  </a:lnTo>
                  <a:lnTo>
                    <a:pt x="998" y="1"/>
                  </a:lnTo>
                  <a:lnTo>
                    <a:pt x="1023" y="0"/>
                  </a:lnTo>
                  <a:close/>
                </a:path>
              </a:pathLst>
            </a:custGeom>
            <a:solidFill>
              <a:srgbClr val="F1F1F1"/>
            </a:solidFill>
            <a:ln>
              <a:noFill/>
            </a:ln>
          </p:spPr>
          <p:txBody>
            <a:bodyPr vert="horz" wrap="square" lIns="91440" tIns="45720" rIns="91440" bIns="45720" numCol="1" anchor="t" anchorCtr="0" compatLnSpc="1">
              <a:prstTxWarp prst="textNoShape">
                <a:avLst/>
              </a:prstTxWarp>
            </a:bodyPr>
            <a:lstStyle/>
            <a:p>
              <a:endParaRPr lang="fi-FI"/>
            </a:p>
          </p:txBody>
        </p:sp>
      </p:grpSp>
      <p:sp>
        <p:nvSpPr>
          <p:cNvPr id="2" name="Title 1"/>
          <p:cNvSpPr>
            <a:spLocks noGrp="1"/>
          </p:cNvSpPr>
          <p:nvPr>
            <p:ph type="title"/>
          </p:nvPr>
        </p:nvSpPr>
        <p:spPr>
          <a:xfrm>
            <a:off x="468313" y="2564904"/>
            <a:ext cx="8207375" cy="1728192"/>
          </a:xfrm>
        </p:spPr>
        <p:txBody>
          <a:bodyPr anchor="ctr" anchorCtr="0"/>
          <a:lstStyle>
            <a:lvl1pPr algn="ctr">
              <a:defRPr sz="4000" b="1" cap="none" baseline="0"/>
            </a:lvl1pPr>
          </a:lstStyle>
          <a:p>
            <a:r>
              <a:rPr lang="en-US"/>
              <a:t>Click to edit Master title style</a:t>
            </a:r>
            <a:endParaRPr lang="fi-FI" dirty="0"/>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05599" y="548680"/>
            <a:ext cx="4870089" cy="936000"/>
          </a:xfrm>
          <a:prstGeom prst="rect">
            <a:avLst/>
          </a:prstGeom>
        </p:spPr>
      </p:pic>
      <p:sp>
        <p:nvSpPr>
          <p:cNvPr id="27" name="Date Placeholder 3">
            <a:extLst>
              <a:ext uri="{FF2B5EF4-FFF2-40B4-BE49-F238E27FC236}">
                <a16:creationId xmlns:a16="http://schemas.microsoft.com/office/drawing/2014/main" id="{DC0E1EDF-FA5A-496C-B8DA-6365962399F9}"/>
              </a:ext>
            </a:extLst>
          </p:cNvPr>
          <p:cNvSpPr>
            <a:spLocks noGrp="1"/>
          </p:cNvSpPr>
          <p:nvPr>
            <p:ph type="dt" sz="half" idx="2"/>
          </p:nvPr>
        </p:nvSpPr>
        <p:spPr>
          <a:xfrm>
            <a:off x="827584" y="6381750"/>
            <a:ext cx="864096" cy="140450"/>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2019</a:t>
            </a:r>
            <a:endParaRPr lang="fi-FI" dirty="0"/>
          </a:p>
        </p:txBody>
      </p:sp>
      <p:sp>
        <p:nvSpPr>
          <p:cNvPr id="28" name="Footer Placeholder 4">
            <a:extLst>
              <a:ext uri="{FF2B5EF4-FFF2-40B4-BE49-F238E27FC236}">
                <a16:creationId xmlns:a16="http://schemas.microsoft.com/office/drawing/2014/main" id="{BD26D6E5-E51C-4E6C-9A19-6750E324244A}"/>
              </a:ext>
            </a:extLst>
          </p:cNvPr>
          <p:cNvSpPr>
            <a:spLocks noGrp="1"/>
          </p:cNvSpPr>
          <p:nvPr>
            <p:ph type="ftr" sz="quarter" idx="3"/>
          </p:nvPr>
        </p:nvSpPr>
        <p:spPr>
          <a:xfrm>
            <a:off x="1691680" y="6381750"/>
            <a:ext cx="3672408" cy="142875"/>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Energiatehokas rakentaminen - sääsuojaus ja olosuhdehallinta</a:t>
            </a:r>
            <a:endParaRPr lang="fi-FI" dirty="0"/>
          </a:p>
        </p:txBody>
      </p:sp>
      <p:sp>
        <p:nvSpPr>
          <p:cNvPr id="29" name="Slide Number Placeholder 5">
            <a:extLst>
              <a:ext uri="{FF2B5EF4-FFF2-40B4-BE49-F238E27FC236}">
                <a16:creationId xmlns:a16="http://schemas.microsoft.com/office/drawing/2014/main" id="{962B3CBE-DD10-4F7C-AF9B-D3762F158C5E}"/>
              </a:ext>
            </a:extLst>
          </p:cNvPr>
          <p:cNvSpPr>
            <a:spLocks noGrp="1"/>
          </p:cNvSpPr>
          <p:nvPr>
            <p:ph type="sldNum" sz="quarter" idx="4"/>
          </p:nvPr>
        </p:nvSpPr>
        <p:spPr>
          <a:xfrm>
            <a:off x="468313" y="6378903"/>
            <a:ext cx="359271" cy="143297"/>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fld id="{0168ACF4-E7A5-495E-8C31-8E9E3D5B0BFC}" type="slidenum">
              <a:rPr lang="fi-FI" smtClean="0"/>
              <a:pPr/>
              <a:t>‹#›</a:t>
            </a:fld>
            <a:endParaRPr lang="fi-FI" dirty="0"/>
          </a:p>
        </p:txBody>
      </p:sp>
    </p:spTree>
    <p:extLst>
      <p:ext uri="{BB962C8B-B14F-4D97-AF65-F5344CB8AC3E}">
        <p14:creationId xmlns:p14="http://schemas.microsoft.com/office/powerpoint/2010/main" val="12966774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a:p>
        </p:txBody>
      </p:sp>
      <p:sp>
        <p:nvSpPr>
          <p:cNvPr id="3" name="Content Placeholder 2"/>
          <p:cNvSpPr>
            <a:spLocks noGrp="1"/>
          </p:cNvSpPr>
          <p:nvPr>
            <p:ph sz="half" idx="1"/>
          </p:nvPr>
        </p:nvSpPr>
        <p:spPr>
          <a:xfrm>
            <a:off x="457200" y="1773239"/>
            <a:ext cx="4038600" cy="4032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4" name="Content Placeholder 3"/>
          <p:cNvSpPr>
            <a:spLocks noGrp="1"/>
          </p:cNvSpPr>
          <p:nvPr>
            <p:ph sz="half" idx="2"/>
          </p:nvPr>
        </p:nvSpPr>
        <p:spPr>
          <a:xfrm>
            <a:off x="4648200" y="1773239"/>
            <a:ext cx="4038600" cy="4032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6" name="Date Placeholder 3">
            <a:extLst>
              <a:ext uri="{FF2B5EF4-FFF2-40B4-BE49-F238E27FC236}">
                <a16:creationId xmlns:a16="http://schemas.microsoft.com/office/drawing/2014/main" id="{364181F4-908C-4E12-A8AE-CB1952FD11D4}"/>
              </a:ext>
            </a:extLst>
          </p:cNvPr>
          <p:cNvSpPr>
            <a:spLocks noGrp="1"/>
          </p:cNvSpPr>
          <p:nvPr>
            <p:ph type="dt" sz="half" idx="10"/>
          </p:nvPr>
        </p:nvSpPr>
        <p:spPr>
          <a:xfrm>
            <a:off x="827584" y="6381750"/>
            <a:ext cx="864096" cy="140450"/>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2019</a:t>
            </a:r>
            <a:endParaRPr lang="fi-FI" dirty="0"/>
          </a:p>
        </p:txBody>
      </p:sp>
      <p:sp>
        <p:nvSpPr>
          <p:cNvPr id="7" name="Footer Placeholder 4">
            <a:extLst>
              <a:ext uri="{FF2B5EF4-FFF2-40B4-BE49-F238E27FC236}">
                <a16:creationId xmlns:a16="http://schemas.microsoft.com/office/drawing/2014/main" id="{19CE9C56-984B-4A52-922F-3E1B7E375A21}"/>
              </a:ext>
            </a:extLst>
          </p:cNvPr>
          <p:cNvSpPr>
            <a:spLocks noGrp="1"/>
          </p:cNvSpPr>
          <p:nvPr>
            <p:ph type="ftr" sz="quarter" idx="3"/>
          </p:nvPr>
        </p:nvSpPr>
        <p:spPr>
          <a:xfrm>
            <a:off x="1691680" y="6381750"/>
            <a:ext cx="3672408" cy="142875"/>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Energiatehokas rakentaminen - sääsuojaus ja olosuhdehallinta</a:t>
            </a:r>
            <a:endParaRPr lang="fi-FI" dirty="0"/>
          </a:p>
        </p:txBody>
      </p:sp>
      <p:sp>
        <p:nvSpPr>
          <p:cNvPr id="8" name="Slide Number Placeholder 5">
            <a:extLst>
              <a:ext uri="{FF2B5EF4-FFF2-40B4-BE49-F238E27FC236}">
                <a16:creationId xmlns:a16="http://schemas.microsoft.com/office/drawing/2014/main" id="{2D87BC5F-FC6E-48AD-8140-ADA9AD7A84F5}"/>
              </a:ext>
            </a:extLst>
          </p:cNvPr>
          <p:cNvSpPr>
            <a:spLocks noGrp="1"/>
          </p:cNvSpPr>
          <p:nvPr>
            <p:ph type="sldNum" sz="quarter" idx="4"/>
          </p:nvPr>
        </p:nvSpPr>
        <p:spPr>
          <a:xfrm>
            <a:off x="468313" y="6378903"/>
            <a:ext cx="359271" cy="143297"/>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fld id="{0168ACF4-E7A5-495E-8C31-8E9E3D5B0BFC}" type="slidenum">
              <a:rPr lang="fi-FI" smtClean="0"/>
              <a:pPr/>
              <a:t>‹#›</a:t>
            </a:fld>
            <a:endParaRPr lang="fi-FI" dirty="0"/>
          </a:p>
        </p:txBody>
      </p:sp>
    </p:spTree>
    <p:extLst>
      <p:ext uri="{BB962C8B-B14F-4D97-AF65-F5344CB8AC3E}">
        <p14:creationId xmlns:p14="http://schemas.microsoft.com/office/powerpoint/2010/main" val="22663265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i-FI"/>
          </a:p>
        </p:txBody>
      </p:sp>
      <p:sp>
        <p:nvSpPr>
          <p:cNvPr id="3" name="Text Placeholder 2"/>
          <p:cNvSpPr>
            <a:spLocks noGrp="1"/>
          </p:cNvSpPr>
          <p:nvPr>
            <p:ph type="body" idx="1"/>
          </p:nvPr>
        </p:nvSpPr>
        <p:spPr>
          <a:xfrm>
            <a:off x="457200" y="1773237"/>
            <a:ext cx="4040188" cy="503238"/>
          </a:xfrm>
        </p:spPr>
        <p:txBody>
          <a:bodyPr anchor="t" anchorCtr="0"/>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276475"/>
            <a:ext cx="4040188" cy="352901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5" name="Text Placeholder 4"/>
          <p:cNvSpPr>
            <a:spLocks noGrp="1"/>
          </p:cNvSpPr>
          <p:nvPr>
            <p:ph type="body" sz="quarter" idx="3"/>
          </p:nvPr>
        </p:nvSpPr>
        <p:spPr>
          <a:xfrm>
            <a:off x="4645025" y="1773237"/>
            <a:ext cx="4041775" cy="503238"/>
          </a:xfrm>
        </p:spPr>
        <p:txBody>
          <a:bodyPr anchor="t" anchorCtr="0"/>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276475"/>
            <a:ext cx="4041775" cy="352901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8" name="Date Placeholder 3">
            <a:extLst>
              <a:ext uri="{FF2B5EF4-FFF2-40B4-BE49-F238E27FC236}">
                <a16:creationId xmlns:a16="http://schemas.microsoft.com/office/drawing/2014/main" id="{141CCB3E-0118-45FD-BB8A-A7B5321B584B}"/>
              </a:ext>
            </a:extLst>
          </p:cNvPr>
          <p:cNvSpPr>
            <a:spLocks noGrp="1"/>
          </p:cNvSpPr>
          <p:nvPr>
            <p:ph type="dt" sz="half" idx="10"/>
          </p:nvPr>
        </p:nvSpPr>
        <p:spPr>
          <a:xfrm>
            <a:off x="827584" y="6381750"/>
            <a:ext cx="864096" cy="140450"/>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2019</a:t>
            </a:r>
            <a:endParaRPr lang="fi-FI" dirty="0"/>
          </a:p>
        </p:txBody>
      </p:sp>
      <p:sp>
        <p:nvSpPr>
          <p:cNvPr id="9" name="Footer Placeholder 4">
            <a:extLst>
              <a:ext uri="{FF2B5EF4-FFF2-40B4-BE49-F238E27FC236}">
                <a16:creationId xmlns:a16="http://schemas.microsoft.com/office/drawing/2014/main" id="{68B583DD-1F7B-4873-8DD3-4A081F6E6F21}"/>
              </a:ext>
            </a:extLst>
          </p:cNvPr>
          <p:cNvSpPr>
            <a:spLocks noGrp="1"/>
          </p:cNvSpPr>
          <p:nvPr>
            <p:ph type="ftr" sz="quarter" idx="11"/>
          </p:nvPr>
        </p:nvSpPr>
        <p:spPr>
          <a:xfrm>
            <a:off x="1691680" y="6381750"/>
            <a:ext cx="3672408" cy="142875"/>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Energiatehokas rakentaminen - sääsuojaus ja olosuhdehallinta</a:t>
            </a:r>
            <a:endParaRPr lang="fi-FI" dirty="0"/>
          </a:p>
        </p:txBody>
      </p:sp>
      <p:sp>
        <p:nvSpPr>
          <p:cNvPr id="10" name="Slide Number Placeholder 5">
            <a:extLst>
              <a:ext uri="{FF2B5EF4-FFF2-40B4-BE49-F238E27FC236}">
                <a16:creationId xmlns:a16="http://schemas.microsoft.com/office/drawing/2014/main" id="{07CF9A67-7BD7-4836-AD0B-31F41116248A}"/>
              </a:ext>
            </a:extLst>
          </p:cNvPr>
          <p:cNvSpPr>
            <a:spLocks noGrp="1"/>
          </p:cNvSpPr>
          <p:nvPr>
            <p:ph type="sldNum" sz="quarter" idx="12"/>
          </p:nvPr>
        </p:nvSpPr>
        <p:spPr>
          <a:xfrm>
            <a:off x="468313" y="6378903"/>
            <a:ext cx="359271" cy="143297"/>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fld id="{0168ACF4-E7A5-495E-8C31-8E9E3D5B0BFC}" type="slidenum">
              <a:rPr lang="fi-FI" smtClean="0"/>
              <a:pPr/>
              <a:t>‹#›</a:t>
            </a:fld>
            <a:endParaRPr lang="fi-FI" dirty="0"/>
          </a:p>
        </p:txBody>
      </p:sp>
    </p:spTree>
    <p:extLst>
      <p:ext uri="{BB962C8B-B14F-4D97-AF65-F5344CB8AC3E}">
        <p14:creationId xmlns:p14="http://schemas.microsoft.com/office/powerpoint/2010/main" val="1985430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1_Title Slid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3" name="Freeform 6"/>
          <p:cNvSpPr>
            <a:spLocks/>
          </p:cNvSpPr>
          <p:nvPr/>
        </p:nvSpPr>
        <p:spPr bwMode="auto">
          <a:xfrm>
            <a:off x="0" y="3976688"/>
            <a:ext cx="1890713" cy="2881313"/>
          </a:xfrm>
          <a:custGeom>
            <a:avLst/>
            <a:gdLst>
              <a:gd name="T0" fmla="*/ 778 w 1191"/>
              <a:gd name="T1" fmla="*/ 0 h 1815"/>
              <a:gd name="T2" fmla="*/ 732 w 1191"/>
              <a:gd name="T3" fmla="*/ 4 h 1815"/>
              <a:gd name="T4" fmla="*/ 686 w 1191"/>
              <a:gd name="T5" fmla="*/ 11 h 1815"/>
              <a:gd name="T6" fmla="*/ 638 w 1191"/>
              <a:gd name="T7" fmla="*/ 21 h 1815"/>
              <a:gd name="T8" fmla="*/ 589 w 1191"/>
              <a:gd name="T9" fmla="*/ 33 h 1815"/>
              <a:gd name="T10" fmla="*/ 540 w 1191"/>
              <a:gd name="T11" fmla="*/ 50 h 1815"/>
              <a:gd name="T12" fmla="*/ 490 w 1191"/>
              <a:gd name="T13" fmla="*/ 71 h 1815"/>
              <a:gd name="T14" fmla="*/ 439 w 1191"/>
              <a:gd name="T15" fmla="*/ 94 h 1815"/>
              <a:gd name="T16" fmla="*/ 388 w 1191"/>
              <a:gd name="T17" fmla="*/ 122 h 1815"/>
              <a:gd name="T18" fmla="*/ 337 w 1191"/>
              <a:gd name="T19" fmla="*/ 152 h 1815"/>
              <a:gd name="T20" fmla="*/ 285 w 1191"/>
              <a:gd name="T21" fmla="*/ 186 h 1815"/>
              <a:gd name="T22" fmla="*/ 234 w 1191"/>
              <a:gd name="T23" fmla="*/ 225 h 1815"/>
              <a:gd name="T24" fmla="*/ 182 w 1191"/>
              <a:gd name="T25" fmla="*/ 266 h 1815"/>
              <a:gd name="T26" fmla="*/ 130 w 1191"/>
              <a:gd name="T27" fmla="*/ 311 h 1815"/>
              <a:gd name="T28" fmla="*/ 78 w 1191"/>
              <a:gd name="T29" fmla="*/ 361 h 1815"/>
              <a:gd name="T30" fmla="*/ 26 w 1191"/>
              <a:gd name="T31" fmla="*/ 413 h 1815"/>
              <a:gd name="T32" fmla="*/ 0 w 1191"/>
              <a:gd name="T33" fmla="*/ 1128 h 1815"/>
              <a:gd name="T34" fmla="*/ 33 w 1191"/>
              <a:gd name="T35" fmla="*/ 1815 h 1815"/>
              <a:gd name="T36" fmla="*/ 97 w 1191"/>
              <a:gd name="T37" fmla="*/ 1765 h 1815"/>
              <a:gd name="T38" fmla="*/ 135 w 1191"/>
              <a:gd name="T39" fmla="*/ 1733 h 1815"/>
              <a:gd name="T40" fmla="*/ 177 w 1191"/>
              <a:gd name="T41" fmla="*/ 1694 h 1815"/>
              <a:gd name="T42" fmla="*/ 226 w 1191"/>
              <a:gd name="T43" fmla="*/ 1647 h 1815"/>
              <a:gd name="T44" fmla="*/ 278 w 1191"/>
              <a:gd name="T45" fmla="*/ 1595 h 1815"/>
              <a:gd name="T46" fmla="*/ 392 w 1191"/>
              <a:gd name="T47" fmla="*/ 1476 h 1815"/>
              <a:gd name="T48" fmla="*/ 513 w 1191"/>
              <a:gd name="T49" fmla="*/ 1343 h 1815"/>
              <a:gd name="T50" fmla="*/ 634 w 1191"/>
              <a:gd name="T51" fmla="*/ 1206 h 1815"/>
              <a:gd name="T52" fmla="*/ 750 w 1191"/>
              <a:gd name="T53" fmla="*/ 1070 h 1815"/>
              <a:gd name="T54" fmla="*/ 852 w 1191"/>
              <a:gd name="T55" fmla="*/ 944 h 1815"/>
              <a:gd name="T56" fmla="*/ 897 w 1191"/>
              <a:gd name="T57" fmla="*/ 887 h 1815"/>
              <a:gd name="T58" fmla="*/ 971 w 1191"/>
              <a:gd name="T59" fmla="*/ 785 h 1815"/>
              <a:gd name="T60" fmla="*/ 1025 w 1191"/>
              <a:gd name="T61" fmla="*/ 707 h 1815"/>
              <a:gd name="T62" fmla="*/ 1057 w 1191"/>
              <a:gd name="T63" fmla="*/ 654 h 1815"/>
              <a:gd name="T64" fmla="*/ 1089 w 1191"/>
              <a:gd name="T65" fmla="*/ 601 h 1815"/>
              <a:gd name="T66" fmla="*/ 1118 w 1191"/>
              <a:gd name="T67" fmla="*/ 548 h 1815"/>
              <a:gd name="T68" fmla="*/ 1143 w 1191"/>
              <a:gd name="T69" fmla="*/ 494 h 1815"/>
              <a:gd name="T70" fmla="*/ 1163 w 1191"/>
              <a:gd name="T71" fmla="*/ 442 h 1815"/>
              <a:gd name="T72" fmla="*/ 1179 w 1191"/>
              <a:gd name="T73" fmla="*/ 390 h 1815"/>
              <a:gd name="T74" fmla="*/ 1188 w 1191"/>
              <a:gd name="T75" fmla="*/ 340 h 1815"/>
              <a:gd name="T76" fmla="*/ 1191 w 1191"/>
              <a:gd name="T77" fmla="*/ 291 h 1815"/>
              <a:gd name="T78" fmla="*/ 1190 w 1191"/>
              <a:gd name="T79" fmla="*/ 256 h 1815"/>
              <a:gd name="T80" fmla="*/ 1186 w 1191"/>
              <a:gd name="T81" fmla="*/ 233 h 1815"/>
              <a:gd name="T82" fmla="*/ 1181 w 1191"/>
              <a:gd name="T83" fmla="*/ 211 h 1815"/>
              <a:gd name="T84" fmla="*/ 1172 w 1191"/>
              <a:gd name="T85" fmla="*/ 190 h 1815"/>
              <a:gd name="T86" fmla="*/ 1163 w 1191"/>
              <a:gd name="T87" fmla="*/ 168 h 1815"/>
              <a:gd name="T88" fmla="*/ 1150 w 1191"/>
              <a:gd name="T89" fmla="*/ 149 h 1815"/>
              <a:gd name="T90" fmla="*/ 1135 w 1191"/>
              <a:gd name="T91" fmla="*/ 130 h 1815"/>
              <a:gd name="T92" fmla="*/ 1118 w 1191"/>
              <a:gd name="T93" fmla="*/ 112 h 1815"/>
              <a:gd name="T94" fmla="*/ 1099 w 1191"/>
              <a:gd name="T95" fmla="*/ 95 h 1815"/>
              <a:gd name="T96" fmla="*/ 1077 w 1191"/>
              <a:gd name="T97" fmla="*/ 78 h 1815"/>
              <a:gd name="T98" fmla="*/ 1050 w 1191"/>
              <a:gd name="T99" fmla="*/ 62 h 1815"/>
              <a:gd name="T100" fmla="*/ 1020 w 1191"/>
              <a:gd name="T101" fmla="*/ 47 h 1815"/>
              <a:gd name="T102" fmla="*/ 989 w 1191"/>
              <a:gd name="T103" fmla="*/ 33 h 1815"/>
              <a:gd name="T104" fmla="*/ 958 w 1191"/>
              <a:gd name="T105" fmla="*/ 23 h 1815"/>
              <a:gd name="T106" fmla="*/ 925 w 1191"/>
              <a:gd name="T107" fmla="*/ 14 h 1815"/>
              <a:gd name="T108" fmla="*/ 890 w 1191"/>
              <a:gd name="T109" fmla="*/ 7 h 1815"/>
              <a:gd name="T110" fmla="*/ 855 w 1191"/>
              <a:gd name="T111" fmla="*/ 3 h 1815"/>
              <a:gd name="T112" fmla="*/ 818 w 1191"/>
              <a:gd name="T113" fmla="*/ 0 h 1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91" h="1815">
                <a:moveTo>
                  <a:pt x="800" y="0"/>
                </a:moveTo>
                <a:lnTo>
                  <a:pt x="778" y="0"/>
                </a:lnTo>
                <a:lnTo>
                  <a:pt x="755" y="2"/>
                </a:lnTo>
                <a:lnTo>
                  <a:pt x="732" y="4"/>
                </a:lnTo>
                <a:lnTo>
                  <a:pt x="709" y="7"/>
                </a:lnTo>
                <a:lnTo>
                  <a:pt x="686" y="11"/>
                </a:lnTo>
                <a:lnTo>
                  <a:pt x="662" y="15"/>
                </a:lnTo>
                <a:lnTo>
                  <a:pt x="638" y="21"/>
                </a:lnTo>
                <a:lnTo>
                  <a:pt x="613" y="27"/>
                </a:lnTo>
                <a:lnTo>
                  <a:pt x="589" y="33"/>
                </a:lnTo>
                <a:lnTo>
                  <a:pt x="564" y="42"/>
                </a:lnTo>
                <a:lnTo>
                  <a:pt x="540" y="50"/>
                </a:lnTo>
                <a:lnTo>
                  <a:pt x="515" y="60"/>
                </a:lnTo>
                <a:lnTo>
                  <a:pt x="490" y="71"/>
                </a:lnTo>
                <a:lnTo>
                  <a:pt x="464" y="82"/>
                </a:lnTo>
                <a:lnTo>
                  <a:pt x="439" y="94"/>
                </a:lnTo>
                <a:lnTo>
                  <a:pt x="413" y="108"/>
                </a:lnTo>
                <a:lnTo>
                  <a:pt x="388" y="122"/>
                </a:lnTo>
                <a:lnTo>
                  <a:pt x="362" y="137"/>
                </a:lnTo>
                <a:lnTo>
                  <a:pt x="337" y="152"/>
                </a:lnTo>
                <a:lnTo>
                  <a:pt x="311" y="168"/>
                </a:lnTo>
                <a:lnTo>
                  <a:pt x="285" y="186"/>
                </a:lnTo>
                <a:lnTo>
                  <a:pt x="259" y="205"/>
                </a:lnTo>
                <a:lnTo>
                  <a:pt x="234" y="225"/>
                </a:lnTo>
                <a:lnTo>
                  <a:pt x="207" y="245"/>
                </a:lnTo>
                <a:lnTo>
                  <a:pt x="182" y="266"/>
                </a:lnTo>
                <a:lnTo>
                  <a:pt x="155" y="289"/>
                </a:lnTo>
                <a:lnTo>
                  <a:pt x="130" y="311"/>
                </a:lnTo>
                <a:lnTo>
                  <a:pt x="103" y="335"/>
                </a:lnTo>
                <a:lnTo>
                  <a:pt x="78" y="361"/>
                </a:lnTo>
                <a:lnTo>
                  <a:pt x="52" y="386"/>
                </a:lnTo>
                <a:lnTo>
                  <a:pt x="26" y="413"/>
                </a:lnTo>
                <a:lnTo>
                  <a:pt x="0" y="442"/>
                </a:lnTo>
                <a:lnTo>
                  <a:pt x="0" y="1128"/>
                </a:lnTo>
                <a:lnTo>
                  <a:pt x="0" y="1815"/>
                </a:lnTo>
                <a:lnTo>
                  <a:pt x="33" y="1815"/>
                </a:lnTo>
                <a:lnTo>
                  <a:pt x="66" y="1791"/>
                </a:lnTo>
                <a:lnTo>
                  <a:pt x="97" y="1765"/>
                </a:lnTo>
                <a:lnTo>
                  <a:pt x="115" y="1750"/>
                </a:lnTo>
                <a:lnTo>
                  <a:pt x="135" y="1733"/>
                </a:lnTo>
                <a:lnTo>
                  <a:pt x="155" y="1715"/>
                </a:lnTo>
                <a:lnTo>
                  <a:pt x="177" y="1694"/>
                </a:lnTo>
                <a:lnTo>
                  <a:pt x="202" y="1671"/>
                </a:lnTo>
                <a:lnTo>
                  <a:pt x="226" y="1647"/>
                </a:lnTo>
                <a:lnTo>
                  <a:pt x="252" y="1622"/>
                </a:lnTo>
                <a:lnTo>
                  <a:pt x="278" y="1595"/>
                </a:lnTo>
                <a:lnTo>
                  <a:pt x="335" y="1538"/>
                </a:lnTo>
                <a:lnTo>
                  <a:pt x="392" y="1476"/>
                </a:lnTo>
                <a:lnTo>
                  <a:pt x="453" y="1410"/>
                </a:lnTo>
                <a:lnTo>
                  <a:pt x="513" y="1343"/>
                </a:lnTo>
                <a:lnTo>
                  <a:pt x="575" y="1275"/>
                </a:lnTo>
                <a:lnTo>
                  <a:pt x="634" y="1206"/>
                </a:lnTo>
                <a:lnTo>
                  <a:pt x="694" y="1137"/>
                </a:lnTo>
                <a:lnTo>
                  <a:pt x="750" y="1070"/>
                </a:lnTo>
                <a:lnTo>
                  <a:pt x="803" y="1005"/>
                </a:lnTo>
                <a:lnTo>
                  <a:pt x="852" y="944"/>
                </a:lnTo>
                <a:lnTo>
                  <a:pt x="876" y="915"/>
                </a:lnTo>
                <a:lnTo>
                  <a:pt x="897" y="887"/>
                </a:lnTo>
                <a:lnTo>
                  <a:pt x="936" y="835"/>
                </a:lnTo>
                <a:lnTo>
                  <a:pt x="971" y="785"/>
                </a:lnTo>
                <a:lnTo>
                  <a:pt x="1008" y="734"/>
                </a:lnTo>
                <a:lnTo>
                  <a:pt x="1025" y="707"/>
                </a:lnTo>
                <a:lnTo>
                  <a:pt x="1042" y="681"/>
                </a:lnTo>
                <a:lnTo>
                  <a:pt x="1057" y="654"/>
                </a:lnTo>
                <a:lnTo>
                  <a:pt x="1073" y="628"/>
                </a:lnTo>
                <a:lnTo>
                  <a:pt x="1089" y="601"/>
                </a:lnTo>
                <a:lnTo>
                  <a:pt x="1104" y="574"/>
                </a:lnTo>
                <a:lnTo>
                  <a:pt x="1118" y="548"/>
                </a:lnTo>
                <a:lnTo>
                  <a:pt x="1131" y="520"/>
                </a:lnTo>
                <a:lnTo>
                  <a:pt x="1143" y="494"/>
                </a:lnTo>
                <a:lnTo>
                  <a:pt x="1153" y="468"/>
                </a:lnTo>
                <a:lnTo>
                  <a:pt x="1163" y="442"/>
                </a:lnTo>
                <a:lnTo>
                  <a:pt x="1171" y="415"/>
                </a:lnTo>
                <a:lnTo>
                  <a:pt x="1179" y="390"/>
                </a:lnTo>
                <a:lnTo>
                  <a:pt x="1184" y="364"/>
                </a:lnTo>
                <a:lnTo>
                  <a:pt x="1188" y="340"/>
                </a:lnTo>
                <a:lnTo>
                  <a:pt x="1191" y="315"/>
                </a:lnTo>
                <a:lnTo>
                  <a:pt x="1191" y="291"/>
                </a:lnTo>
                <a:lnTo>
                  <a:pt x="1191" y="267"/>
                </a:lnTo>
                <a:lnTo>
                  <a:pt x="1190" y="256"/>
                </a:lnTo>
                <a:lnTo>
                  <a:pt x="1188" y="244"/>
                </a:lnTo>
                <a:lnTo>
                  <a:pt x="1186" y="233"/>
                </a:lnTo>
                <a:lnTo>
                  <a:pt x="1184" y="222"/>
                </a:lnTo>
                <a:lnTo>
                  <a:pt x="1181" y="211"/>
                </a:lnTo>
                <a:lnTo>
                  <a:pt x="1177" y="200"/>
                </a:lnTo>
                <a:lnTo>
                  <a:pt x="1172" y="190"/>
                </a:lnTo>
                <a:lnTo>
                  <a:pt x="1168" y="179"/>
                </a:lnTo>
                <a:lnTo>
                  <a:pt x="1163" y="168"/>
                </a:lnTo>
                <a:lnTo>
                  <a:pt x="1156" y="159"/>
                </a:lnTo>
                <a:lnTo>
                  <a:pt x="1150" y="149"/>
                </a:lnTo>
                <a:lnTo>
                  <a:pt x="1144" y="140"/>
                </a:lnTo>
                <a:lnTo>
                  <a:pt x="1135" y="130"/>
                </a:lnTo>
                <a:lnTo>
                  <a:pt x="1128" y="121"/>
                </a:lnTo>
                <a:lnTo>
                  <a:pt x="1118" y="112"/>
                </a:lnTo>
                <a:lnTo>
                  <a:pt x="1110" y="104"/>
                </a:lnTo>
                <a:lnTo>
                  <a:pt x="1099" y="95"/>
                </a:lnTo>
                <a:lnTo>
                  <a:pt x="1088" y="87"/>
                </a:lnTo>
                <a:lnTo>
                  <a:pt x="1077" y="78"/>
                </a:lnTo>
                <a:lnTo>
                  <a:pt x="1065" y="71"/>
                </a:lnTo>
                <a:lnTo>
                  <a:pt x="1050" y="62"/>
                </a:lnTo>
                <a:lnTo>
                  <a:pt x="1035" y="55"/>
                </a:lnTo>
                <a:lnTo>
                  <a:pt x="1020" y="47"/>
                </a:lnTo>
                <a:lnTo>
                  <a:pt x="1005" y="40"/>
                </a:lnTo>
                <a:lnTo>
                  <a:pt x="989" y="33"/>
                </a:lnTo>
                <a:lnTo>
                  <a:pt x="974" y="28"/>
                </a:lnTo>
                <a:lnTo>
                  <a:pt x="958" y="23"/>
                </a:lnTo>
                <a:lnTo>
                  <a:pt x="941" y="19"/>
                </a:lnTo>
                <a:lnTo>
                  <a:pt x="925" y="14"/>
                </a:lnTo>
                <a:lnTo>
                  <a:pt x="908" y="10"/>
                </a:lnTo>
                <a:lnTo>
                  <a:pt x="890" y="7"/>
                </a:lnTo>
                <a:lnTo>
                  <a:pt x="873" y="5"/>
                </a:lnTo>
                <a:lnTo>
                  <a:pt x="855" y="3"/>
                </a:lnTo>
                <a:lnTo>
                  <a:pt x="836" y="2"/>
                </a:lnTo>
                <a:lnTo>
                  <a:pt x="818" y="0"/>
                </a:lnTo>
                <a:lnTo>
                  <a:pt x="800" y="0"/>
                </a:lnTo>
                <a:close/>
              </a:path>
            </a:pathLst>
          </a:custGeom>
          <a:solidFill>
            <a:srgbClr val="F1F1F1"/>
          </a:solidFill>
          <a:ln>
            <a:noFill/>
          </a:ln>
        </p:spPr>
        <p:txBody>
          <a:bodyPr vert="horz" wrap="square" lIns="91440" tIns="45720" rIns="91440" bIns="45720" numCol="1" anchor="t" anchorCtr="0" compatLnSpc="1">
            <a:prstTxWarp prst="textNoShape">
              <a:avLst/>
            </a:prstTxWarp>
          </a:bodyPr>
          <a:lstStyle/>
          <a:p>
            <a:endParaRPr lang="fi-FI"/>
          </a:p>
        </p:txBody>
      </p:sp>
      <p:sp>
        <p:nvSpPr>
          <p:cNvPr id="2" name="Title 1"/>
          <p:cNvSpPr>
            <a:spLocks noGrp="1"/>
          </p:cNvSpPr>
          <p:nvPr>
            <p:ph type="ctrTitle"/>
          </p:nvPr>
        </p:nvSpPr>
        <p:spPr>
          <a:xfrm>
            <a:off x="468313" y="3573016"/>
            <a:ext cx="8207375" cy="1656184"/>
          </a:xfrm>
        </p:spPr>
        <p:txBody>
          <a:bodyPr/>
          <a:lstStyle>
            <a:lvl1pPr algn="ctr">
              <a:defRPr/>
            </a:lvl1pPr>
          </a:lstStyle>
          <a:p>
            <a:r>
              <a:rPr lang="en-US"/>
              <a:t>Click to edit Master title style</a:t>
            </a:r>
            <a:endParaRPr lang="fi-FI" dirty="0"/>
          </a:p>
        </p:txBody>
      </p:sp>
      <p:sp>
        <p:nvSpPr>
          <p:cNvPr id="5" name="Freeform 6">
            <a:extLst>
              <a:ext uri="{FF2B5EF4-FFF2-40B4-BE49-F238E27FC236}">
                <a16:creationId xmlns:a16="http://schemas.microsoft.com/office/drawing/2014/main" id="{5D634A6D-7992-4FEB-A156-FEE099664294}"/>
              </a:ext>
            </a:extLst>
          </p:cNvPr>
          <p:cNvSpPr>
            <a:spLocks/>
          </p:cNvSpPr>
          <p:nvPr/>
        </p:nvSpPr>
        <p:spPr bwMode="auto">
          <a:xfrm>
            <a:off x="0" y="3976688"/>
            <a:ext cx="1890713" cy="2881313"/>
          </a:xfrm>
          <a:custGeom>
            <a:avLst/>
            <a:gdLst>
              <a:gd name="T0" fmla="*/ 778 w 1191"/>
              <a:gd name="T1" fmla="*/ 0 h 1815"/>
              <a:gd name="T2" fmla="*/ 732 w 1191"/>
              <a:gd name="T3" fmla="*/ 4 h 1815"/>
              <a:gd name="T4" fmla="*/ 686 w 1191"/>
              <a:gd name="T5" fmla="*/ 11 h 1815"/>
              <a:gd name="T6" fmla="*/ 638 w 1191"/>
              <a:gd name="T7" fmla="*/ 21 h 1815"/>
              <a:gd name="T8" fmla="*/ 589 w 1191"/>
              <a:gd name="T9" fmla="*/ 33 h 1815"/>
              <a:gd name="T10" fmla="*/ 540 w 1191"/>
              <a:gd name="T11" fmla="*/ 50 h 1815"/>
              <a:gd name="T12" fmla="*/ 490 w 1191"/>
              <a:gd name="T13" fmla="*/ 71 h 1815"/>
              <a:gd name="T14" fmla="*/ 439 w 1191"/>
              <a:gd name="T15" fmla="*/ 94 h 1815"/>
              <a:gd name="T16" fmla="*/ 388 w 1191"/>
              <a:gd name="T17" fmla="*/ 122 h 1815"/>
              <a:gd name="T18" fmla="*/ 337 w 1191"/>
              <a:gd name="T19" fmla="*/ 152 h 1815"/>
              <a:gd name="T20" fmla="*/ 285 w 1191"/>
              <a:gd name="T21" fmla="*/ 186 h 1815"/>
              <a:gd name="T22" fmla="*/ 234 w 1191"/>
              <a:gd name="T23" fmla="*/ 225 h 1815"/>
              <a:gd name="T24" fmla="*/ 182 w 1191"/>
              <a:gd name="T25" fmla="*/ 266 h 1815"/>
              <a:gd name="T26" fmla="*/ 130 w 1191"/>
              <a:gd name="T27" fmla="*/ 311 h 1815"/>
              <a:gd name="T28" fmla="*/ 78 w 1191"/>
              <a:gd name="T29" fmla="*/ 361 h 1815"/>
              <a:gd name="T30" fmla="*/ 26 w 1191"/>
              <a:gd name="T31" fmla="*/ 413 h 1815"/>
              <a:gd name="T32" fmla="*/ 0 w 1191"/>
              <a:gd name="T33" fmla="*/ 1128 h 1815"/>
              <a:gd name="T34" fmla="*/ 33 w 1191"/>
              <a:gd name="T35" fmla="*/ 1815 h 1815"/>
              <a:gd name="T36" fmla="*/ 97 w 1191"/>
              <a:gd name="T37" fmla="*/ 1765 h 1815"/>
              <a:gd name="T38" fmla="*/ 135 w 1191"/>
              <a:gd name="T39" fmla="*/ 1733 h 1815"/>
              <a:gd name="T40" fmla="*/ 177 w 1191"/>
              <a:gd name="T41" fmla="*/ 1694 h 1815"/>
              <a:gd name="T42" fmla="*/ 226 w 1191"/>
              <a:gd name="T43" fmla="*/ 1647 h 1815"/>
              <a:gd name="T44" fmla="*/ 278 w 1191"/>
              <a:gd name="T45" fmla="*/ 1595 h 1815"/>
              <a:gd name="T46" fmla="*/ 392 w 1191"/>
              <a:gd name="T47" fmla="*/ 1476 h 1815"/>
              <a:gd name="T48" fmla="*/ 513 w 1191"/>
              <a:gd name="T49" fmla="*/ 1343 h 1815"/>
              <a:gd name="T50" fmla="*/ 634 w 1191"/>
              <a:gd name="T51" fmla="*/ 1206 h 1815"/>
              <a:gd name="T52" fmla="*/ 750 w 1191"/>
              <a:gd name="T53" fmla="*/ 1070 h 1815"/>
              <a:gd name="T54" fmla="*/ 852 w 1191"/>
              <a:gd name="T55" fmla="*/ 944 h 1815"/>
              <a:gd name="T56" fmla="*/ 897 w 1191"/>
              <a:gd name="T57" fmla="*/ 887 h 1815"/>
              <a:gd name="T58" fmla="*/ 971 w 1191"/>
              <a:gd name="T59" fmla="*/ 785 h 1815"/>
              <a:gd name="T60" fmla="*/ 1025 w 1191"/>
              <a:gd name="T61" fmla="*/ 707 h 1815"/>
              <a:gd name="T62" fmla="*/ 1057 w 1191"/>
              <a:gd name="T63" fmla="*/ 654 h 1815"/>
              <a:gd name="T64" fmla="*/ 1089 w 1191"/>
              <a:gd name="T65" fmla="*/ 601 h 1815"/>
              <a:gd name="T66" fmla="*/ 1118 w 1191"/>
              <a:gd name="T67" fmla="*/ 548 h 1815"/>
              <a:gd name="T68" fmla="*/ 1143 w 1191"/>
              <a:gd name="T69" fmla="*/ 494 h 1815"/>
              <a:gd name="T70" fmla="*/ 1163 w 1191"/>
              <a:gd name="T71" fmla="*/ 442 h 1815"/>
              <a:gd name="T72" fmla="*/ 1179 w 1191"/>
              <a:gd name="T73" fmla="*/ 390 h 1815"/>
              <a:gd name="T74" fmla="*/ 1188 w 1191"/>
              <a:gd name="T75" fmla="*/ 340 h 1815"/>
              <a:gd name="T76" fmla="*/ 1191 w 1191"/>
              <a:gd name="T77" fmla="*/ 291 h 1815"/>
              <a:gd name="T78" fmla="*/ 1190 w 1191"/>
              <a:gd name="T79" fmla="*/ 256 h 1815"/>
              <a:gd name="T80" fmla="*/ 1186 w 1191"/>
              <a:gd name="T81" fmla="*/ 233 h 1815"/>
              <a:gd name="T82" fmla="*/ 1181 w 1191"/>
              <a:gd name="T83" fmla="*/ 211 h 1815"/>
              <a:gd name="T84" fmla="*/ 1172 w 1191"/>
              <a:gd name="T85" fmla="*/ 190 h 1815"/>
              <a:gd name="T86" fmla="*/ 1163 w 1191"/>
              <a:gd name="T87" fmla="*/ 168 h 1815"/>
              <a:gd name="T88" fmla="*/ 1150 w 1191"/>
              <a:gd name="T89" fmla="*/ 149 h 1815"/>
              <a:gd name="T90" fmla="*/ 1135 w 1191"/>
              <a:gd name="T91" fmla="*/ 130 h 1815"/>
              <a:gd name="T92" fmla="*/ 1118 w 1191"/>
              <a:gd name="T93" fmla="*/ 112 h 1815"/>
              <a:gd name="T94" fmla="*/ 1099 w 1191"/>
              <a:gd name="T95" fmla="*/ 95 h 1815"/>
              <a:gd name="T96" fmla="*/ 1077 w 1191"/>
              <a:gd name="T97" fmla="*/ 78 h 1815"/>
              <a:gd name="T98" fmla="*/ 1050 w 1191"/>
              <a:gd name="T99" fmla="*/ 62 h 1815"/>
              <a:gd name="T100" fmla="*/ 1020 w 1191"/>
              <a:gd name="T101" fmla="*/ 47 h 1815"/>
              <a:gd name="T102" fmla="*/ 989 w 1191"/>
              <a:gd name="T103" fmla="*/ 33 h 1815"/>
              <a:gd name="T104" fmla="*/ 958 w 1191"/>
              <a:gd name="T105" fmla="*/ 23 h 1815"/>
              <a:gd name="T106" fmla="*/ 925 w 1191"/>
              <a:gd name="T107" fmla="*/ 14 h 1815"/>
              <a:gd name="T108" fmla="*/ 890 w 1191"/>
              <a:gd name="T109" fmla="*/ 7 h 1815"/>
              <a:gd name="T110" fmla="*/ 855 w 1191"/>
              <a:gd name="T111" fmla="*/ 3 h 1815"/>
              <a:gd name="T112" fmla="*/ 818 w 1191"/>
              <a:gd name="T113" fmla="*/ 0 h 1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91" h="1815">
                <a:moveTo>
                  <a:pt x="800" y="0"/>
                </a:moveTo>
                <a:lnTo>
                  <a:pt x="778" y="0"/>
                </a:lnTo>
                <a:lnTo>
                  <a:pt x="755" y="2"/>
                </a:lnTo>
                <a:lnTo>
                  <a:pt x="732" y="4"/>
                </a:lnTo>
                <a:lnTo>
                  <a:pt x="709" y="7"/>
                </a:lnTo>
                <a:lnTo>
                  <a:pt x="686" y="11"/>
                </a:lnTo>
                <a:lnTo>
                  <a:pt x="662" y="15"/>
                </a:lnTo>
                <a:lnTo>
                  <a:pt x="638" y="21"/>
                </a:lnTo>
                <a:lnTo>
                  <a:pt x="613" y="27"/>
                </a:lnTo>
                <a:lnTo>
                  <a:pt x="589" y="33"/>
                </a:lnTo>
                <a:lnTo>
                  <a:pt x="564" y="42"/>
                </a:lnTo>
                <a:lnTo>
                  <a:pt x="540" y="50"/>
                </a:lnTo>
                <a:lnTo>
                  <a:pt x="515" y="60"/>
                </a:lnTo>
                <a:lnTo>
                  <a:pt x="490" y="71"/>
                </a:lnTo>
                <a:lnTo>
                  <a:pt x="464" y="82"/>
                </a:lnTo>
                <a:lnTo>
                  <a:pt x="439" y="94"/>
                </a:lnTo>
                <a:lnTo>
                  <a:pt x="413" y="108"/>
                </a:lnTo>
                <a:lnTo>
                  <a:pt x="388" y="122"/>
                </a:lnTo>
                <a:lnTo>
                  <a:pt x="362" y="137"/>
                </a:lnTo>
                <a:lnTo>
                  <a:pt x="337" y="152"/>
                </a:lnTo>
                <a:lnTo>
                  <a:pt x="311" y="168"/>
                </a:lnTo>
                <a:lnTo>
                  <a:pt x="285" y="186"/>
                </a:lnTo>
                <a:lnTo>
                  <a:pt x="259" y="205"/>
                </a:lnTo>
                <a:lnTo>
                  <a:pt x="234" y="225"/>
                </a:lnTo>
                <a:lnTo>
                  <a:pt x="207" y="245"/>
                </a:lnTo>
                <a:lnTo>
                  <a:pt x="182" y="266"/>
                </a:lnTo>
                <a:lnTo>
                  <a:pt x="155" y="289"/>
                </a:lnTo>
                <a:lnTo>
                  <a:pt x="130" y="311"/>
                </a:lnTo>
                <a:lnTo>
                  <a:pt x="103" y="335"/>
                </a:lnTo>
                <a:lnTo>
                  <a:pt x="78" y="361"/>
                </a:lnTo>
                <a:lnTo>
                  <a:pt x="52" y="386"/>
                </a:lnTo>
                <a:lnTo>
                  <a:pt x="26" y="413"/>
                </a:lnTo>
                <a:lnTo>
                  <a:pt x="0" y="442"/>
                </a:lnTo>
                <a:lnTo>
                  <a:pt x="0" y="1128"/>
                </a:lnTo>
                <a:lnTo>
                  <a:pt x="0" y="1815"/>
                </a:lnTo>
                <a:lnTo>
                  <a:pt x="33" y="1815"/>
                </a:lnTo>
                <a:lnTo>
                  <a:pt x="66" y="1791"/>
                </a:lnTo>
                <a:lnTo>
                  <a:pt x="97" y="1765"/>
                </a:lnTo>
                <a:lnTo>
                  <a:pt x="115" y="1750"/>
                </a:lnTo>
                <a:lnTo>
                  <a:pt x="135" y="1733"/>
                </a:lnTo>
                <a:lnTo>
                  <a:pt x="155" y="1715"/>
                </a:lnTo>
                <a:lnTo>
                  <a:pt x="177" y="1694"/>
                </a:lnTo>
                <a:lnTo>
                  <a:pt x="202" y="1671"/>
                </a:lnTo>
                <a:lnTo>
                  <a:pt x="226" y="1647"/>
                </a:lnTo>
                <a:lnTo>
                  <a:pt x="252" y="1622"/>
                </a:lnTo>
                <a:lnTo>
                  <a:pt x="278" y="1595"/>
                </a:lnTo>
                <a:lnTo>
                  <a:pt x="335" y="1538"/>
                </a:lnTo>
                <a:lnTo>
                  <a:pt x="392" y="1476"/>
                </a:lnTo>
                <a:lnTo>
                  <a:pt x="453" y="1410"/>
                </a:lnTo>
                <a:lnTo>
                  <a:pt x="513" y="1343"/>
                </a:lnTo>
                <a:lnTo>
                  <a:pt x="575" y="1275"/>
                </a:lnTo>
                <a:lnTo>
                  <a:pt x="634" y="1206"/>
                </a:lnTo>
                <a:lnTo>
                  <a:pt x="694" y="1137"/>
                </a:lnTo>
                <a:lnTo>
                  <a:pt x="750" y="1070"/>
                </a:lnTo>
                <a:lnTo>
                  <a:pt x="803" y="1005"/>
                </a:lnTo>
                <a:lnTo>
                  <a:pt x="852" y="944"/>
                </a:lnTo>
                <a:lnTo>
                  <a:pt x="876" y="915"/>
                </a:lnTo>
                <a:lnTo>
                  <a:pt x="897" y="887"/>
                </a:lnTo>
                <a:lnTo>
                  <a:pt x="936" y="835"/>
                </a:lnTo>
                <a:lnTo>
                  <a:pt x="971" y="785"/>
                </a:lnTo>
                <a:lnTo>
                  <a:pt x="1008" y="734"/>
                </a:lnTo>
                <a:lnTo>
                  <a:pt x="1025" y="707"/>
                </a:lnTo>
                <a:lnTo>
                  <a:pt x="1042" y="681"/>
                </a:lnTo>
                <a:lnTo>
                  <a:pt x="1057" y="654"/>
                </a:lnTo>
                <a:lnTo>
                  <a:pt x="1073" y="628"/>
                </a:lnTo>
                <a:lnTo>
                  <a:pt x="1089" y="601"/>
                </a:lnTo>
                <a:lnTo>
                  <a:pt x="1104" y="574"/>
                </a:lnTo>
                <a:lnTo>
                  <a:pt x="1118" y="548"/>
                </a:lnTo>
                <a:lnTo>
                  <a:pt x="1131" y="520"/>
                </a:lnTo>
                <a:lnTo>
                  <a:pt x="1143" y="494"/>
                </a:lnTo>
                <a:lnTo>
                  <a:pt x="1153" y="468"/>
                </a:lnTo>
                <a:lnTo>
                  <a:pt x="1163" y="442"/>
                </a:lnTo>
                <a:lnTo>
                  <a:pt x="1171" y="415"/>
                </a:lnTo>
                <a:lnTo>
                  <a:pt x="1179" y="390"/>
                </a:lnTo>
                <a:lnTo>
                  <a:pt x="1184" y="364"/>
                </a:lnTo>
                <a:lnTo>
                  <a:pt x="1188" y="340"/>
                </a:lnTo>
                <a:lnTo>
                  <a:pt x="1191" y="315"/>
                </a:lnTo>
                <a:lnTo>
                  <a:pt x="1191" y="291"/>
                </a:lnTo>
                <a:lnTo>
                  <a:pt x="1191" y="267"/>
                </a:lnTo>
                <a:lnTo>
                  <a:pt x="1190" y="256"/>
                </a:lnTo>
                <a:lnTo>
                  <a:pt x="1188" y="244"/>
                </a:lnTo>
                <a:lnTo>
                  <a:pt x="1186" y="233"/>
                </a:lnTo>
                <a:lnTo>
                  <a:pt x="1184" y="222"/>
                </a:lnTo>
                <a:lnTo>
                  <a:pt x="1181" y="211"/>
                </a:lnTo>
                <a:lnTo>
                  <a:pt x="1177" y="200"/>
                </a:lnTo>
                <a:lnTo>
                  <a:pt x="1172" y="190"/>
                </a:lnTo>
                <a:lnTo>
                  <a:pt x="1168" y="179"/>
                </a:lnTo>
                <a:lnTo>
                  <a:pt x="1163" y="168"/>
                </a:lnTo>
                <a:lnTo>
                  <a:pt x="1156" y="159"/>
                </a:lnTo>
                <a:lnTo>
                  <a:pt x="1150" y="149"/>
                </a:lnTo>
                <a:lnTo>
                  <a:pt x="1144" y="140"/>
                </a:lnTo>
                <a:lnTo>
                  <a:pt x="1135" y="130"/>
                </a:lnTo>
                <a:lnTo>
                  <a:pt x="1128" y="121"/>
                </a:lnTo>
                <a:lnTo>
                  <a:pt x="1118" y="112"/>
                </a:lnTo>
                <a:lnTo>
                  <a:pt x="1110" y="104"/>
                </a:lnTo>
                <a:lnTo>
                  <a:pt x="1099" y="95"/>
                </a:lnTo>
                <a:lnTo>
                  <a:pt x="1088" y="87"/>
                </a:lnTo>
                <a:lnTo>
                  <a:pt x="1077" y="78"/>
                </a:lnTo>
                <a:lnTo>
                  <a:pt x="1065" y="71"/>
                </a:lnTo>
                <a:lnTo>
                  <a:pt x="1050" y="62"/>
                </a:lnTo>
                <a:lnTo>
                  <a:pt x="1035" y="55"/>
                </a:lnTo>
                <a:lnTo>
                  <a:pt x="1020" y="47"/>
                </a:lnTo>
                <a:lnTo>
                  <a:pt x="1005" y="40"/>
                </a:lnTo>
                <a:lnTo>
                  <a:pt x="989" y="33"/>
                </a:lnTo>
                <a:lnTo>
                  <a:pt x="974" y="28"/>
                </a:lnTo>
                <a:lnTo>
                  <a:pt x="958" y="23"/>
                </a:lnTo>
                <a:lnTo>
                  <a:pt x="941" y="19"/>
                </a:lnTo>
                <a:lnTo>
                  <a:pt x="925" y="14"/>
                </a:lnTo>
                <a:lnTo>
                  <a:pt x="908" y="10"/>
                </a:lnTo>
                <a:lnTo>
                  <a:pt x="890" y="7"/>
                </a:lnTo>
                <a:lnTo>
                  <a:pt x="873" y="5"/>
                </a:lnTo>
                <a:lnTo>
                  <a:pt x="855" y="3"/>
                </a:lnTo>
                <a:lnTo>
                  <a:pt x="836" y="2"/>
                </a:lnTo>
                <a:lnTo>
                  <a:pt x="818" y="0"/>
                </a:lnTo>
                <a:lnTo>
                  <a:pt x="800" y="0"/>
                </a:lnTo>
                <a:close/>
              </a:path>
            </a:pathLst>
          </a:custGeom>
          <a:solidFill>
            <a:srgbClr val="F1F1F1"/>
          </a:solidFill>
          <a:ln>
            <a:noFill/>
          </a:ln>
        </p:spPr>
        <p:txBody>
          <a:bodyPr vert="horz" wrap="square" lIns="91440" tIns="45720" rIns="91440" bIns="45720" numCol="1" anchor="t" anchorCtr="0" compatLnSpc="1">
            <a:prstTxWarp prst="textNoShape">
              <a:avLst/>
            </a:prstTxWarp>
          </a:bodyPr>
          <a:lstStyle/>
          <a:p>
            <a:endParaRPr lang="fi-FI"/>
          </a:p>
        </p:txBody>
      </p:sp>
      <p:pic>
        <p:nvPicPr>
          <p:cNvPr id="6" name="Picture 5">
            <a:extLst>
              <a:ext uri="{FF2B5EF4-FFF2-40B4-BE49-F238E27FC236}">
                <a16:creationId xmlns:a16="http://schemas.microsoft.com/office/drawing/2014/main" id="{306B45A7-5C78-4EE4-A0E6-A4287172E8C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53332" y="6165304"/>
            <a:ext cx="2622356" cy="504000"/>
          </a:xfrm>
          <a:prstGeom prst="rect">
            <a:avLst/>
          </a:prstGeom>
        </p:spPr>
      </p:pic>
    </p:spTree>
    <p:extLst>
      <p:ext uri="{BB962C8B-B14F-4D97-AF65-F5344CB8AC3E}">
        <p14:creationId xmlns:p14="http://schemas.microsoft.com/office/powerpoint/2010/main" val="9779880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Vaihtoehtoinen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i-FI"/>
          </a:p>
        </p:txBody>
      </p:sp>
      <p:sp>
        <p:nvSpPr>
          <p:cNvPr id="4" name="Content Placeholder 3"/>
          <p:cNvSpPr>
            <a:spLocks noGrp="1"/>
          </p:cNvSpPr>
          <p:nvPr>
            <p:ph sz="half" idx="2"/>
          </p:nvPr>
        </p:nvSpPr>
        <p:spPr>
          <a:xfrm>
            <a:off x="457200" y="1773239"/>
            <a:ext cx="8218488" cy="4032250"/>
          </a:xfrm>
        </p:spPr>
        <p:txBody>
          <a:bodyPr/>
          <a:lstStyle>
            <a:lvl1pPr marL="0" indent="0">
              <a:buFontTx/>
              <a:buNone/>
              <a:defRPr sz="2800" b="1"/>
            </a:lvl1pPr>
            <a:lvl2pPr marL="266700" indent="-266700">
              <a:defRPr sz="2400"/>
            </a:lvl2pPr>
            <a:lvl3pPr marL="539750" indent="-273050">
              <a:defRPr sz="2000"/>
            </a:lvl3pPr>
            <a:lvl4pPr marL="806450" indent="-266700">
              <a:defRPr sz="1800"/>
            </a:lvl4pPr>
            <a:lvl5pPr marL="1071563" indent="-265113">
              <a:defRPr sz="18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6" name="Date Placeholder 3">
            <a:extLst>
              <a:ext uri="{FF2B5EF4-FFF2-40B4-BE49-F238E27FC236}">
                <a16:creationId xmlns:a16="http://schemas.microsoft.com/office/drawing/2014/main" id="{D8D5815C-C552-4E7B-8A83-6F40A1D72604}"/>
              </a:ext>
            </a:extLst>
          </p:cNvPr>
          <p:cNvSpPr>
            <a:spLocks noGrp="1"/>
          </p:cNvSpPr>
          <p:nvPr>
            <p:ph type="dt" sz="half" idx="10"/>
          </p:nvPr>
        </p:nvSpPr>
        <p:spPr>
          <a:xfrm>
            <a:off x="827584" y="6381750"/>
            <a:ext cx="864096" cy="140450"/>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2019</a:t>
            </a:r>
            <a:endParaRPr lang="fi-FI" dirty="0"/>
          </a:p>
        </p:txBody>
      </p:sp>
      <p:sp>
        <p:nvSpPr>
          <p:cNvPr id="7" name="Footer Placeholder 4">
            <a:extLst>
              <a:ext uri="{FF2B5EF4-FFF2-40B4-BE49-F238E27FC236}">
                <a16:creationId xmlns:a16="http://schemas.microsoft.com/office/drawing/2014/main" id="{C2C2324B-AC2D-417E-A64A-FE6CF5FEA21E}"/>
              </a:ext>
            </a:extLst>
          </p:cNvPr>
          <p:cNvSpPr>
            <a:spLocks noGrp="1"/>
          </p:cNvSpPr>
          <p:nvPr>
            <p:ph type="ftr" sz="quarter" idx="3"/>
          </p:nvPr>
        </p:nvSpPr>
        <p:spPr>
          <a:xfrm>
            <a:off x="1691680" y="6381750"/>
            <a:ext cx="3672408" cy="142875"/>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Energiatehokas rakentaminen - sääsuojaus ja olosuhdehallinta</a:t>
            </a:r>
            <a:endParaRPr lang="fi-FI" dirty="0"/>
          </a:p>
        </p:txBody>
      </p:sp>
      <p:sp>
        <p:nvSpPr>
          <p:cNvPr id="8" name="Slide Number Placeholder 5">
            <a:extLst>
              <a:ext uri="{FF2B5EF4-FFF2-40B4-BE49-F238E27FC236}">
                <a16:creationId xmlns:a16="http://schemas.microsoft.com/office/drawing/2014/main" id="{33DEB30C-4890-4ED6-9252-B9A27BB9938F}"/>
              </a:ext>
            </a:extLst>
          </p:cNvPr>
          <p:cNvSpPr>
            <a:spLocks noGrp="1"/>
          </p:cNvSpPr>
          <p:nvPr>
            <p:ph type="sldNum" sz="quarter" idx="4"/>
          </p:nvPr>
        </p:nvSpPr>
        <p:spPr>
          <a:xfrm>
            <a:off x="468313" y="6378903"/>
            <a:ext cx="359271" cy="143297"/>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fld id="{0168ACF4-E7A5-495E-8C31-8E9E3D5B0BFC}" type="slidenum">
              <a:rPr lang="fi-FI" smtClean="0"/>
              <a:pPr/>
              <a:t>‹#›</a:t>
            </a:fld>
            <a:endParaRPr lang="fi-FI" dirty="0"/>
          </a:p>
        </p:txBody>
      </p:sp>
    </p:spTree>
    <p:extLst>
      <p:ext uri="{BB962C8B-B14F-4D97-AF65-F5344CB8AC3E}">
        <p14:creationId xmlns:p14="http://schemas.microsoft.com/office/powerpoint/2010/main" val="36839436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Sisältö ja kuv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dirty="0"/>
          </a:p>
        </p:txBody>
      </p:sp>
      <p:sp>
        <p:nvSpPr>
          <p:cNvPr id="4" name="Content Placeholder 3"/>
          <p:cNvSpPr>
            <a:spLocks noGrp="1"/>
          </p:cNvSpPr>
          <p:nvPr>
            <p:ph sz="half" idx="2"/>
          </p:nvPr>
        </p:nvSpPr>
        <p:spPr>
          <a:xfrm>
            <a:off x="5580112" y="1773239"/>
            <a:ext cx="3106687" cy="4032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9" name="Picture Placeholder 8"/>
          <p:cNvSpPr>
            <a:spLocks noGrp="1"/>
          </p:cNvSpPr>
          <p:nvPr>
            <p:ph type="pic" sz="quarter" idx="13"/>
          </p:nvPr>
        </p:nvSpPr>
        <p:spPr>
          <a:xfrm>
            <a:off x="468313" y="1773238"/>
            <a:ext cx="4895775" cy="4032250"/>
          </a:xfrm>
        </p:spPr>
        <p:txBody>
          <a:bodyPr/>
          <a:lstStyle>
            <a:lvl1pPr marL="0" indent="0">
              <a:buFontTx/>
              <a:buNone/>
              <a:defRPr/>
            </a:lvl1pPr>
          </a:lstStyle>
          <a:p>
            <a:r>
              <a:rPr lang="en-US"/>
              <a:t>Click icon to add picture</a:t>
            </a:r>
            <a:endParaRPr lang="fi-FI"/>
          </a:p>
        </p:txBody>
      </p:sp>
      <p:sp>
        <p:nvSpPr>
          <p:cNvPr id="6" name="Date Placeholder 3">
            <a:extLst>
              <a:ext uri="{FF2B5EF4-FFF2-40B4-BE49-F238E27FC236}">
                <a16:creationId xmlns:a16="http://schemas.microsoft.com/office/drawing/2014/main" id="{54700147-F29A-4B61-BD96-4E3B4942BDE2}"/>
              </a:ext>
            </a:extLst>
          </p:cNvPr>
          <p:cNvSpPr>
            <a:spLocks noGrp="1"/>
          </p:cNvSpPr>
          <p:nvPr>
            <p:ph type="dt" sz="half" idx="14"/>
          </p:nvPr>
        </p:nvSpPr>
        <p:spPr>
          <a:xfrm>
            <a:off x="827584" y="6381750"/>
            <a:ext cx="864096" cy="140450"/>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2019</a:t>
            </a:r>
            <a:endParaRPr lang="fi-FI" dirty="0"/>
          </a:p>
        </p:txBody>
      </p:sp>
      <p:sp>
        <p:nvSpPr>
          <p:cNvPr id="7" name="Footer Placeholder 4">
            <a:extLst>
              <a:ext uri="{FF2B5EF4-FFF2-40B4-BE49-F238E27FC236}">
                <a16:creationId xmlns:a16="http://schemas.microsoft.com/office/drawing/2014/main" id="{9BD9C986-707B-46E8-B856-EF39D688D39A}"/>
              </a:ext>
            </a:extLst>
          </p:cNvPr>
          <p:cNvSpPr>
            <a:spLocks noGrp="1"/>
          </p:cNvSpPr>
          <p:nvPr>
            <p:ph type="ftr" sz="quarter" idx="3"/>
          </p:nvPr>
        </p:nvSpPr>
        <p:spPr>
          <a:xfrm>
            <a:off x="1691680" y="6381750"/>
            <a:ext cx="3672408" cy="142875"/>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Energiatehokas rakentaminen - sääsuojaus ja olosuhdehallinta</a:t>
            </a:r>
            <a:endParaRPr lang="fi-FI" dirty="0"/>
          </a:p>
        </p:txBody>
      </p:sp>
      <p:sp>
        <p:nvSpPr>
          <p:cNvPr id="8" name="Slide Number Placeholder 5">
            <a:extLst>
              <a:ext uri="{FF2B5EF4-FFF2-40B4-BE49-F238E27FC236}">
                <a16:creationId xmlns:a16="http://schemas.microsoft.com/office/drawing/2014/main" id="{327A4F35-CC0E-4D72-8B02-E25EBAC1CD0F}"/>
              </a:ext>
            </a:extLst>
          </p:cNvPr>
          <p:cNvSpPr>
            <a:spLocks noGrp="1"/>
          </p:cNvSpPr>
          <p:nvPr>
            <p:ph type="sldNum" sz="quarter" idx="4"/>
          </p:nvPr>
        </p:nvSpPr>
        <p:spPr>
          <a:xfrm>
            <a:off x="468313" y="6378903"/>
            <a:ext cx="359271" cy="143297"/>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fld id="{0168ACF4-E7A5-495E-8C31-8E9E3D5B0BFC}" type="slidenum">
              <a:rPr lang="fi-FI" smtClean="0"/>
              <a:pPr/>
              <a:t>‹#›</a:t>
            </a:fld>
            <a:endParaRPr lang="fi-FI" dirty="0"/>
          </a:p>
        </p:txBody>
      </p:sp>
    </p:spTree>
    <p:extLst>
      <p:ext uri="{BB962C8B-B14F-4D97-AF65-F5344CB8AC3E}">
        <p14:creationId xmlns:p14="http://schemas.microsoft.com/office/powerpoint/2010/main" val="5533683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a:p>
        </p:txBody>
      </p:sp>
      <p:sp>
        <p:nvSpPr>
          <p:cNvPr id="4" name="Date Placeholder 3">
            <a:extLst>
              <a:ext uri="{FF2B5EF4-FFF2-40B4-BE49-F238E27FC236}">
                <a16:creationId xmlns:a16="http://schemas.microsoft.com/office/drawing/2014/main" id="{0BCA36BC-2C14-4F0F-BD7D-3C80F2FD15CA}"/>
              </a:ext>
            </a:extLst>
          </p:cNvPr>
          <p:cNvSpPr>
            <a:spLocks noGrp="1"/>
          </p:cNvSpPr>
          <p:nvPr>
            <p:ph type="dt" sz="half" idx="2"/>
          </p:nvPr>
        </p:nvSpPr>
        <p:spPr>
          <a:xfrm>
            <a:off x="827584" y="6381750"/>
            <a:ext cx="864096" cy="140450"/>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2019</a:t>
            </a:r>
            <a:endParaRPr lang="fi-FI" dirty="0"/>
          </a:p>
        </p:txBody>
      </p:sp>
      <p:sp>
        <p:nvSpPr>
          <p:cNvPr id="5" name="Footer Placeholder 4">
            <a:extLst>
              <a:ext uri="{FF2B5EF4-FFF2-40B4-BE49-F238E27FC236}">
                <a16:creationId xmlns:a16="http://schemas.microsoft.com/office/drawing/2014/main" id="{C90EF67C-CB27-4B61-AE97-C118D6663497}"/>
              </a:ext>
            </a:extLst>
          </p:cNvPr>
          <p:cNvSpPr>
            <a:spLocks noGrp="1"/>
          </p:cNvSpPr>
          <p:nvPr>
            <p:ph type="ftr" sz="quarter" idx="3"/>
          </p:nvPr>
        </p:nvSpPr>
        <p:spPr>
          <a:xfrm>
            <a:off x="1691680" y="6381750"/>
            <a:ext cx="3672408" cy="142875"/>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Energiatehokas rakentaminen - sääsuojaus ja olosuhdehallinta</a:t>
            </a:r>
            <a:endParaRPr lang="fi-FI" dirty="0"/>
          </a:p>
        </p:txBody>
      </p:sp>
      <p:sp>
        <p:nvSpPr>
          <p:cNvPr id="6" name="Slide Number Placeholder 5">
            <a:extLst>
              <a:ext uri="{FF2B5EF4-FFF2-40B4-BE49-F238E27FC236}">
                <a16:creationId xmlns:a16="http://schemas.microsoft.com/office/drawing/2014/main" id="{42DDD66A-87FB-480F-8397-E755A2678CE2}"/>
              </a:ext>
            </a:extLst>
          </p:cNvPr>
          <p:cNvSpPr>
            <a:spLocks noGrp="1"/>
          </p:cNvSpPr>
          <p:nvPr>
            <p:ph type="sldNum" sz="quarter" idx="4"/>
          </p:nvPr>
        </p:nvSpPr>
        <p:spPr>
          <a:xfrm>
            <a:off x="468313" y="6378903"/>
            <a:ext cx="359271" cy="143297"/>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fld id="{0168ACF4-E7A5-495E-8C31-8E9E3D5B0BFC}" type="slidenum">
              <a:rPr lang="fi-FI" smtClean="0"/>
              <a:pPr/>
              <a:t>‹#›</a:t>
            </a:fld>
            <a:endParaRPr lang="fi-FI" dirty="0"/>
          </a:p>
        </p:txBody>
      </p:sp>
    </p:spTree>
    <p:extLst>
      <p:ext uri="{BB962C8B-B14F-4D97-AF65-F5344CB8AC3E}">
        <p14:creationId xmlns:p14="http://schemas.microsoft.com/office/powerpoint/2010/main" val="15983676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Date Placeholder 3">
            <a:extLst>
              <a:ext uri="{FF2B5EF4-FFF2-40B4-BE49-F238E27FC236}">
                <a16:creationId xmlns:a16="http://schemas.microsoft.com/office/drawing/2014/main" id="{2381B06A-5127-4644-872D-9F1680079839}"/>
              </a:ext>
            </a:extLst>
          </p:cNvPr>
          <p:cNvSpPr>
            <a:spLocks noGrp="1"/>
          </p:cNvSpPr>
          <p:nvPr>
            <p:ph type="dt" sz="half" idx="2"/>
          </p:nvPr>
        </p:nvSpPr>
        <p:spPr>
          <a:xfrm>
            <a:off x="827584" y="6381750"/>
            <a:ext cx="864096" cy="140450"/>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2019</a:t>
            </a:r>
            <a:endParaRPr lang="fi-FI" dirty="0"/>
          </a:p>
        </p:txBody>
      </p:sp>
      <p:sp>
        <p:nvSpPr>
          <p:cNvPr id="4" name="Footer Placeholder 4">
            <a:extLst>
              <a:ext uri="{FF2B5EF4-FFF2-40B4-BE49-F238E27FC236}">
                <a16:creationId xmlns:a16="http://schemas.microsoft.com/office/drawing/2014/main" id="{0294CCD4-D25E-43FE-AFCD-A564B1AB1F84}"/>
              </a:ext>
            </a:extLst>
          </p:cNvPr>
          <p:cNvSpPr>
            <a:spLocks noGrp="1"/>
          </p:cNvSpPr>
          <p:nvPr>
            <p:ph type="ftr" sz="quarter" idx="3"/>
          </p:nvPr>
        </p:nvSpPr>
        <p:spPr>
          <a:xfrm>
            <a:off x="1691680" y="6381750"/>
            <a:ext cx="3672408" cy="142875"/>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Energiatehokas rakentaminen - sääsuojaus ja olosuhdehallinta</a:t>
            </a:r>
            <a:endParaRPr lang="fi-FI" dirty="0"/>
          </a:p>
        </p:txBody>
      </p:sp>
      <p:sp>
        <p:nvSpPr>
          <p:cNvPr id="5" name="Slide Number Placeholder 5">
            <a:extLst>
              <a:ext uri="{FF2B5EF4-FFF2-40B4-BE49-F238E27FC236}">
                <a16:creationId xmlns:a16="http://schemas.microsoft.com/office/drawing/2014/main" id="{E347A6B5-F540-4FF0-AF1A-C25977E5C888}"/>
              </a:ext>
            </a:extLst>
          </p:cNvPr>
          <p:cNvSpPr>
            <a:spLocks noGrp="1"/>
          </p:cNvSpPr>
          <p:nvPr>
            <p:ph type="sldNum" sz="quarter" idx="4"/>
          </p:nvPr>
        </p:nvSpPr>
        <p:spPr>
          <a:xfrm>
            <a:off x="468313" y="6378903"/>
            <a:ext cx="359271" cy="143297"/>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fld id="{0168ACF4-E7A5-495E-8C31-8E9E3D5B0BFC}" type="slidenum">
              <a:rPr lang="fi-FI" smtClean="0"/>
              <a:pPr/>
              <a:t>‹#›</a:t>
            </a:fld>
            <a:endParaRPr lang="fi-FI" dirty="0"/>
          </a:p>
        </p:txBody>
      </p:sp>
    </p:spTree>
    <p:extLst>
      <p:ext uri="{BB962C8B-B14F-4D97-AF65-F5344CB8AC3E}">
        <p14:creationId xmlns:p14="http://schemas.microsoft.com/office/powerpoint/2010/main" val="25308453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Yhteystiedo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i-FI" dirty="0"/>
          </a:p>
        </p:txBody>
      </p:sp>
      <p:sp>
        <p:nvSpPr>
          <p:cNvPr id="4" name="Content Placeholder 3"/>
          <p:cNvSpPr>
            <a:spLocks noGrp="1"/>
          </p:cNvSpPr>
          <p:nvPr>
            <p:ph sz="half" idx="2"/>
          </p:nvPr>
        </p:nvSpPr>
        <p:spPr>
          <a:xfrm>
            <a:off x="457200" y="1773239"/>
            <a:ext cx="8218488" cy="3239937"/>
          </a:xfrm>
        </p:spPr>
        <p:txBody>
          <a:bodyPr/>
          <a:lstStyle>
            <a:lvl1pPr marL="0" indent="0">
              <a:buFontTx/>
              <a:buNone/>
              <a:defRPr sz="2800" b="1"/>
            </a:lvl1pPr>
            <a:lvl2pPr marL="266700" indent="-266700">
              <a:defRPr sz="2400"/>
            </a:lvl2pPr>
            <a:lvl3pPr marL="539750" indent="-273050">
              <a:defRPr sz="2000"/>
            </a:lvl3pPr>
            <a:lvl4pPr marL="806450" indent="-266700">
              <a:defRPr sz="1800"/>
            </a:lvl4pPr>
            <a:lvl5pPr marL="1071563" indent="-265113">
              <a:defRPr sz="18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3" name="TextBox 2">
            <a:hlinkClick r:id="rId2"/>
          </p:cNvPr>
          <p:cNvSpPr txBox="1"/>
          <p:nvPr/>
        </p:nvSpPr>
        <p:spPr>
          <a:xfrm>
            <a:off x="468313" y="5013176"/>
            <a:ext cx="3226845" cy="369332"/>
          </a:xfrm>
          <a:prstGeom prst="rect">
            <a:avLst/>
          </a:prstGeom>
          <a:noFill/>
        </p:spPr>
        <p:txBody>
          <a:bodyPr wrap="none" lIns="0" tIns="0" rIns="0" bIns="0" rtlCol="0">
            <a:spAutoFit/>
          </a:bodyPr>
          <a:lstStyle/>
          <a:p>
            <a:r>
              <a:rPr lang="fi-FI" sz="2400" b="1" i="1" dirty="0"/>
              <a:t>motiva.fi/buildupskills</a:t>
            </a:r>
          </a:p>
        </p:txBody>
      </p:sp>
      <p:sp>
        <p:nvSpPr>
          <p:cNvPr id="5" name="TextBox 4">
            <a:hlinkClick r:id="rId2"/>
            <a:extLst>
              <a:ext uri="{FF2B5EF4-FFF2-40B4-BE49-F238E27FC236}">
                <a16:creationId xmlns:a16="http://schemas.microsoft.com/office/drawing/2014/main" id="{CC049C2B-C33A-4B6B-B964-AD1B9E9DC585}"/>
              </a:ext>
            </a:extLst>
          </p:cNvPr>
          <p:cNvSpPr txBox="1"/>
          <p:nvPr userDrawn="1"/>
        </p:nvSpPr>
        <p:spPr>
          <a:xfrm>
            <a:off x="468313" y="5013176"/>
            <a:ext cx="3226845" cy="369332"/>
          </a:xfrm>
          <a:prstGeom prst="rect">
            <a:avLst/>
          </a:prstGeom>
          <a:noFill/>
        </p:spPr>
        <p:txBody>
          <a:bodyPr wrap="none" lIns="0" tIns="0" rIns="0" bIns="0" rtlCol="0">
            <a:spAutoFit/>
          </a:bodyPr>
          <a:lstStyle/>
          <a:p>
            <a:r>
              <a:rPr lang="fi-FI" sz="2400" b="1" i="1" dirty="0"/>
              <a:t>motiva.fi/buildupskills</a:t>
            </a:r>
          </a:p>
        </p:txBody>
      </p:sp>
      <p:sp>
        <p:nvSpPr>
          <p:cNvPr id="8" name="Date Placeholder 3">
            <a:extLst>
              <a:ext uri="{FF2B5EF4-FFF2-40B4-BE49-F238E27FC236}">
                <a16:creationId xmlns:a16="http://schemas.microsoft.com/office/drawing/2014/main" id="{F88F62A8-EF71-4D07-A69A-E3D67397F7C3}"/>
              </a:ext>
            </a:extLst>
          </p:cNvPr>
          <p:cNvSpPr>
            <a:spLocks noGrp="1"/>
          </p:cNvSpPr>
          <p:nvPr>
            <p:ph type="dt" sz="half" idx="10"/>
          </p:nvPr>
        </p:nvSpPr>
        <p:spPr>
          <a:xfrm>
            <a:off x="827584" y="6381750"/>
            <a:ext cx="864096" cy="140450"/>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2019</a:t>
            </a:r>
            <a:endParaRPr lang="fi-FI" dirty="0"/>
          </a:p>
        </p:txBody>
      </p:sp>
      <p:sp>
        <p:nvSpPr>
          <p:cNvPr id="9" name="Footer Placeholder 4">
            <a:extLst>
              <a:ext uri="{FF2B5EF4-FFF2-40B4-BE49-F238E27FC236}">
                <a16:creationId xmlns:a16="http://schemas.microsoft.com/office/drawing/2014/main" id="{71DA6D70-0068-4E0D-89FE-A0DB79DEFE06}"/>
              </a:ext>
            </a:extLst>
          </p:cNvPr>
          <p:cNvSpPr>
            <a:spLocks noGrp="1"/>
          </p:cNvSpPr>
          <p:nvPr>
            <p:ph type="ftr" sz="quarter" idx="3"/>
          </p:nvPr>
        </p:nvSpPr>
        <p:spPr>
          <a:xfrm>
            <a:off x="1691680" y="6381750"/>
            <a:ext cx="3672408" cy="142875"/>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Energiatehokas rakentaminen - sääsuojaus ja olosuhdehallinta</a:t>
            </a:r>
            <a:endParaRPr lang="fi-FI" dirty="0"/>
          </a:p>
        </p:txBody>
      </p:sp>
      <p:sp>
        <p:nvSpPr>
          <p:cNvPr id="10" name="Slide Number Placeholder 5">
            <a:extLst>
              <a:ext uri="{FF2B5EF4-FFF2-40B4-BE49-F238E27FC236}">
                <a16:creationId xmlns:a16="http://schemas.microsoft.com/office/drawing/2014/main" id="{5BB84737-A899-4870-8DDD-1DE4E2186E4E}"/>
              </a:ext>
            </a:extLst>
          </p:cNvPr>
          <p:cNvSpPr>
            <a:spLocks noGrp="1"/>
          </p:cNvSpPr>
          <p:nvPr>
            <p:ph type="sldNum" sz="quarter" idx="4"/>
          </p:nvPr>
        </p:nvSpPr>
        <p:spPr>
          <a:xfrm>
            <a:off x="468313" y="6378903"/>
            <a:ext cx="359271" cy="143297"/>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fld id="{0168ACF4-E7A5-495E-8C31-8E9E3D5B0BFC}" type="slidenum">
              <a:rPr lang="fi-FI" smtClean="0"/>
              <a:pPr/>
              <a:t>‹#›</a:t>
            </a:fld>
            <a:endParaRPr lang="fi-FI" dirty="0"/>
          </a:p>
        </p:txBody>
      </p:sp>
    </p:spTree>
    <p:extLst>
      <p:ext uri="{BB962C8B-B14F-4D97-AF65-F5344CB8AC3E}">
        <p14:creationId xmlns:p14="http://schemas.microsoft.com/office/powerpoint/2010/main" val="15948743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cSld name="Otsikkodia">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a:lvl1pPr>
          </a:lstStyle>
          <a:p>
            <a:r>
              <a:rPr lang="en-US"/>
              <a:t>Click to edit Master title style</a:t>
            </a:r>
            <a:endParaRPr lang="fi-FI"/>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fi-FI"/>
          </a:p>
        </p:txBody>
      </p:sp>
      <p:sp>
        <p:nvSpPr>
          <p:cNvPr id="5" name="Date Placeholder 3">
            <a:extLst>
              <a:ext uri="{FF2B5EF4-FFF2-40B4-BE49-F238E27FC236}">
                <a16:creationId xmlns:a16="http://schemas.microsoft.com/office/drawing/2014/main" id="{D9019A32-EC96-481B-977C-E7B285070EAC}"/>
              </a:ext>
            </a:extLst>
          </p:cNvPr>
          <p:cNvSpPr>
            <a:spLocks noGrp="1"/>
          </p:cNvSpPr>
          <p:nvPr>
            <p:ph type="dt" sz="half" idx="2"/>
          </p:nvPr>
        </p:nvSpPr>
        <p:spPr>
          <a:xfrm>
            <a:off x="827584" y="6381750"/>
            <a:ext cx="864096" cy="140450"/>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2019</a:t>
            </a:r>
            <a:endParaRPr lang="fi-FI" dirty="0"/>
          </a:p>
        </p:txBody>
      </p:sp>
      <p:sp>
        <p:nvSpPr>
          <p:cNvPr id="6" name="Footer Placeholder 4">
            <a:extLst>
              <a:ext uri="{FF2B5EF4-FFF2-40B4-BE49-F238E27FC236}">
                <a16:creationId xmlns:a16="http://schemas.microsoft.com/office/drawing/2014/main" id="{8C6D4DDE-7FAC-4B1C-A70F-B1EA99556618}"/>
              </a:ext>
            </a:extLst>
          </p:cNvPr>
          <p:cNvSpPr>
            <a:spLocks noGrp="1"/>
          </p:cNvSpPr>
          <p:nvPr>
            <p:ph type="ftr" sz="quarter" idx="3"/>
          </p:nvPr>
        </p:nvSpPr>
        <p:spPr>
          <a:xfrm>
            <a:off x="1691680" y="6381750"/>
            <a:ext cx="3672408" cy="142875"/>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Energiatehokas rakentaminen - sääsuojaus ja olosuhdehallinta</a:t>
            </a:r>
            <a:endParaRPr lang="fi-FI" dirty="0"/>
          </a:p>
        </p:txBody>
      </p:sp>
      <p:sp>
        <p:nvSpPr>
          <p:cNvPr id="7" name="Slide Number Placeholder 5">
            <a:extLst>
              <a:ext uri="{FF2B5EF4-FFF2-40B4-BE49-F238E27FC236}">
                <a16:creationId xmlns:a16="http://schemas.microsoft.com/office/drawing/2014/main" id="{8D46E978-F659-4113-91F8-6593A78B7C0D}"/>
              </a:ext>
            </a:extLst>
          </p:cNvPr>
          <p:cNvSpPr>
            <a:spLocks noGrp="1"/>
          </p:cNvSpPr>
          <p:nvPr>
            <p:ph type="sldNum" sz="quarter" idx="4"/>
          </p:nvPr>
        </p:nvSpPr>
        <p:spPr>
          <a:xfrm>
            <a:off x="468313" y="6378903"/>
            <a:ext cx="359271" cy="143297"/>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fld id="{0168ACF4-E7A5-495E-8C31-8E9E3D5B0BFC}" type="slidenum">
              <a:rPr lang="fi-FI" smtClean="0"/>
              <a:pPr/>
              <a:t>‹#›</a:t>
            </a:fld>
            <a:endParaRPr lang="fi-FI" dirty="0"/>
          </a:p>
        </p:txBody>
      </p:sp>
    </p:spTree>
    <p:extLst>
      <p:ext uri="{BB962C8B-B14F-4D97-AF65-F5344CB8AC3E}">
        <p14:creationId xmlns:p14="http://schemas.microsoft.com/office/powerpoint/2010/main" val="41968878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en-US"/>
              <a:t>Click to edit Master title style</a:t>
            </a:r>
            <a:endParaRPr lang="fi-FI" dirty="0"/>
          </a:p>
        </p:txBody>
      </p:sp>
      <p:sp>
        <p:nvSpPr>
          <p:cNvPr id="9" name="Sisällön paikkamerkki 8"/>
          <p:cNvSpPr>
            <a:spLocks noGrp="1"/>
          </p:cNvSpPr>
          <p:nvPr>
            <p:ph sz="quarter" idx="11"/>
          </p:nvPr>
        </p:nvSpPr>
        <p:spPr>
          <a:xfrm>
            <a:off x="900114" y="1593850"/>
            <a:ext cx="3707221" cy="4343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11" name="Sisällön paikkamerkki 10"/>
          <p:cNvSpPr>
            <a:spLocks noGrp="1"/>
          </p:cNvSpPr>
          <p:nvPr>
            <p:ph sz="quarter" idx="12"/>
          </p:nvPr>
        </p:nvSpPr>
        <p:spPr>
          <a:xfrm>
            <a:off x="5003801" y="1593850"/>
            <a:ext cx="3708808" cy="4343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6" name="Date Placeholder 3">
            <a:extLst>
              <a:ext uri="{FF2B5EF4-FFF2-40B4-BE49-F238E27FC236}">
                <a16:creationId xmlns:a16="http://schemas.microsoft.com/office/drawing/2014/main" id="{FD8B4A19-B20C-4494-9F6D-BE9A672FB3EC}"/>
              </a:ext>
            </a:extLst>
          </p:cNvPr>
          <p:cNvSpPr>
            <a:spLocks noGrp="1"/>
          </p:cNvSpPr>
          <p:nvPr>
            <p:ph type="dt" sz="half" idx="2"/>
          </p:nvPr>
        </p:nvSpPr>
        <p:spPr>
          <a:xfrm>
            <a:off x="827584" y="6381750"/>
            <a:ext cx="864096" cy="140450"/>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2019</a:t>
            </a:r>
            <a:endParaRPr lang="fi-FI" dirty="0"/>
          </a:p>
        </p:txBody>
      </p:sp>
      <p:sp>
        <p:nvSpPr>
          <p:cNvPr id="7" name="Footer Placeholder 4">
            <a:extLst>
              <a:ext uri="{FF2B5EF4-FFF2-40B4-BE49-F238E27FC236}">
                <a16:creationId xmlns:a16="http://schemas.microsoft.com/office/drawing/2014/main" id="{7942C5BF-06EF-4A0C-8A05-402FBFB3541E}"/>
              </a:ext>
            </a:extLst>
          </p:cNvPr>
          <p:cNvSpPr>
            <a:spLocks noGrp="1"/>
          </p:cNvSpPr>
          <p:nvPr>
            <p:ph type="ftr" sz="quarter" idx="3"/>
          </p:nvPr>
        </p:nvSpPr>
        <p:spPr>
          <a:xfrm>
            <a:off x="1691680" y="6381750"/>
            <a:ext cx="3672408" cy="142875"/>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Energiatehokas rakentaminen - sääsuojaus ja olosuhdehallinta</a:t>
            </a:r>
            <a:endParaRPr lang="fi-FI" dirty="0"/>
          </a:p>
        </p:txBody>
      </p:sp>
      <p:sp>
        <p:nvSpPr>
          <p:cNvPr id="8" name="Slide Number Placeholder 5">
            <a:extLst>
              <a:ext uri="{FF2B5EF4-FFF2-40B4-BE49-F238E27FC236}">
                <a16:creationId xmlns:a16="http://schemas.microsoft.com/office/drawing/2014/main" id="{F1912BB5-E851-42DB-AE00-3F27875F2623}"/>
              </a:ext>
            </a:extLst>
          </p:cNvPr>
          <p:cNvSpPr>
            <a:spLocks noGrp="1"/>
          </p:cNvSpPr>
          <p:nvPr>
            <p:ph type="sldNum" sz="quarter" idx="4"/>
          </p:nvPr>
        </p:nvSpPr>
        <p:spPr>
          <a:xfrm>
            <a:off x="468313" y="6378903"/>
            <a:ext cx="359271" cy="143297"/>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fld id="{0168ACF4-E7A5-495E-8C31-8E9E3D5B0BFC}" type="slidenum">
              <a:rPr lang="fi-FI" smtClean="0"/>
              <a:pPr/>
              <a:t>‹#›</a:t>
            </a:fld>
            <a:endParaRPr lang="fi-FI" dirty="0"/>
          </a:p>
        </p:txBody>
      </p:sp>
    </p:spTree>
    <p:extLst>
      <p:ext uri="{BB962C8B-B14F-4D97-AF65-F5344CB8AC3E}">
        <p14:creationId xmlns:p14="http://schemas.microsoft.com/office/powerpoint/2010/main" val="6605066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Date Placeholder 3">
            <a:extLst>
              <a:ext uri="{FF2B5EF4-FFF2-40B4-BE49-F238E27FC236}">
                <a16:creationId xmlns:a16="http://schemas.microsoft.com/office/drawing/2014/main" id="{216453A7-EA22-44AE-8A22-336F192AEAA8}"/>
              </a:ext>
            </a:extLst>
          </p:cNvPr>
          <p:cNvSpPr>
            <a:spLocks noGrp="1"/>
          </p:cNvSpPr>
          <p:nvPr>
            <p:ph type="dt" sz="half" idx="2"/>
          </p:nvPr>
        </p:nvSpPr>
        <p:spPr>
          <a:xfrm>
            <a:off x="827584" y="6381750"/>
            <a:ext cx="864096" cy="140450"/>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2019</a:t>
            </a:r>
            <a:endParaRPr lang="fi-FI" dirty="0"/>
          </a:p>
        </p:txBody>
      </p:sp>
      <p:sp>
        <p:nvSpPr>
          <p:cNvPr id="6" name="Footer Placeholder 4">
            <a:extLst>
              <a:ext uri="{FF2B5EF4-FFF2-40B4-BE49-F238E27FC236}">
                <a16:creationId xmlns:a16="http://schemas.microsoft.com/office/drawing/2014/main" id="{E7A4A1D1-8494-43E1-9F72-46FA982F5089}"/>
              </a:ext>
            </a:extLst>
          </p:cNvPr>
          <p:cNvSpPr>
            <a:spLocks noGrp="1"/>
          </p:cNvSpPr>
          <p:nvPr>
            <p:ph type="ftr" sz="quarter" idx="3"/>
          </p:nvPr>
        </p:nvSpPr>
        <p:spPr>
          <a:xfrm>
            <a:off x="1691680" y="6381750"/>
            <a:ext cx="3672408" cy="142875"/>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Energiatehokas rakentaminen - olosuhdehallinta ja rakenteiden kuivattaminen</a:t>
            </a:r>
            <a:endParaRPr lang="fi-FI" dirty="0"/>
          </a:p>
        </p:txBody>
      </p:sp>
      <p:sp>
        <p:nvSpPr>
          <p:cNvPr id="7" name="Slide Number Placeholder 5">
            <a:extLst>
              <a:ext uri="{FF2B5EF4-FFF2-40B4-BE49-F238E27FC236}">
                <a16:creationId xmlns:a16="http://schemas.microsoft.com/office/drawing/2014/main" id="{DBCEAED3-40E3-4F9A-BD09-E32AB3DC73D7}"/>
              </a:ext>
            </a:extLst>
          </p:cNvPr>
          <p:cNvSpPr>
            <a:spLocks noGrp="1"/>
          </p:cNvSpPr>
          <p:nvPr>
            <p:ph type="sldNum" sz="quarter" idx="4"/>
          </p:nvPr>
        </p:nvSpPr>
        <p:spPr>
          <a:xfrm>
            <a:off x="468313" y="6378903"/>
            <a:ext cx="359271" cy="143297"/>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fld id="{0168ACF4-E7A5-495E-8C31-8E9E3D5B0BFC}" type="slidenum">
              <a:rPr lang="fi-FI" smtClean="0"/>
              <a:pPr/>
              <a:t>‹#›</a:t>
            </a:fld>
            <a:endParaRPr lang="fi-FI" dirty="0"/>
          </a:p>
        </p:txBody>
      </p:sp>
    </p:spTree>
    <p:extLst>
      <p:ext uri="{BB962C8B-B14F-4D97-AF65-F5344CB8AC3E}">
        <p14:creationId xmlns:p14="http://schemas.microsoft.com/office/powerpoint/2010/main" val="30648123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Section Header">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48E252FA-163D-4E16-AC54-7869E350AE05}"/>
              </a:ext>
            </a:extLst>
          </p:cNvPr>
          <p:cNvGrpSpPr/>
          <p:nvPr/>
        </p:nvGrpSpPr>
        <p:grpSpPr>
          <a:xfrm>
            <a:off x="0" y="-3175"/>
            <a:ext cx="2711450" cy="6861176"/>
            <a:chOff x="0" y="-3175"/>
            <a:chExt cx="2711450" cy="6861176"/>
          </a:xfrm>
        </p:grpSpPr>
        <p:sp>
          <p:nvSpPr>
            <p:cNvPr id="23" name="Freeform 6">
              <a:extLst>
                <a:ext uri="{FF2B5EF4-FFF2-40B4-BE49-F238E27FC236}">
                  <a16:creationId xmlns:a16="http://schemas.microsoft.com/office/drawing/2014/main" id="{827621CC-CD25-4E53-B707-557BC366B61D}"/>
                </a:ext>
              </a:extLst>
            </p:cNvPr>
            <p:cNvSpPr>
              <a:spLocks/>
            </p:cNvSpPr>
            <p:nvPr/>
          </p:nvSpPr>
          <p:spPr bwMode="auto">
            <a:xfrm>
              <a:off x="0" y="3976688"/>
              <a:ext cx="1890713" cy="2881313"/>
            </a:xfrm>
            <a:custGeom>
              <a:avLst/>
              <a:gdLst>
                <a:gd name="T0" fmla="*/ 778 w 1191"/>
                <a:gd name="T1" fmla="*/ 0 h 1815"/>
                <a:gd name="T2" fmla="*/ 732 w 1191"/>
                <a:gd name="T3" fmla="*/ 4 h 1815"/>
                <a:gd name="T4" fmla="*/ 686 w 1191"/>
                <a:gd name="T5" fmla="*/ 11 h 1815"/>
                <a:gd name="T6" fmla="*/ 638 w 1191"/>
                <a:gd name="T7" fmla="*/ 21 h 1815"/>
                <a:gd name="T8" fmla="*/ 589 w 1191"/>
                <a:gd name="T9" fmla="*/ 33 h 1815"/>
                <a:gd name="T10" fmla="*/ 540 w 1191"/>
                <a:gd name="T11" fmla="*/ 50 h 1815"/>
                <a:gd name="T12" fmla="*/ 490 w 1191"/>
                <a:gd name="T13" fmla="*/ 71 h 1815"/>
                <a:gd name="T14" fmla="*/ 439 w 1191"/>
                <a:gd name="T15" fmla="*/ 94 h 1815"/>
                <a:gd name="T16" fmla="*/ 388 w 1191"/>
                <a:gd name="T17" fmla="*/ 122 h 1815"/>
                <a:gd name="T18" fmla="*/ 337 w 1191"/>
                <a:gd name="T19" fmla="*/ 152 h 1815"/>
                <a:gd name="T20" fmla="*/ 285 w 1191"/>
                <a:gd name="T21" fmla="*/ 186 h 1815"/>
                <a:gd name="T22" fmla="*/ 234 w 1191"/>
                <a:gd name="T23" fmla="*/ 225 h 1815"/>
                <a:gd name="T24" fmla="*/ 182 w 1191"/>
                <a:gd name="T25" fmla="*/ 266 h 1815"/>
                <a:gd name="T26" fmla="*/ 130 w 1191"/>
                <a:gd name="T27" fmla="*/ 311 h 1815"/>
                <a:gd name="T28" fmla="*/ 78 w 1191"/>
                <a:gd name="T29" fmla="*/ 361 h 1815"/>
                <a:gd name="T30" fmla="*/ 26 w 1191"/>
                <a:gd name="T31" fmla="*/ 413 h 1815"/>
                <a:gd name="T32" fmla="*/ 0 w 1191"/>
                <a:gd name="T33" fmla="*/ 1128 h 1815"/>
                <a:gd name="T34" fmla="*/ 33 w 1191"/>
                <a:gd name="T35" fmla="*/ 1815 h 1815"/>
                <a:gd name="T36" fmla="*/ 97 w 1191"/>
                <a:gd name="T37" fmla="*/ 1765 h 1815"/>
                <a:gd name="T38" fmla="*/ 135 w 1191"/>
                <a:gd name="T39" fmla="*/ 1733 h 1815"/>
                <a:gd name="T40" fmla="*/ 177 w 1191"/>
                <a:gd name="T41" fmla="*/ 1694 h 1815"/>
                <a:gd name="T42" fmla="*/ 226 w 1191"/>
                <a:gd name="T43" fmla="*/ 1647 h 1815"/>
                <a:gd name="T44" fmla="*/ 278 w 1191"/>
                <a:gd name="T45" fmla="*/ 1595 h 1815"/>
                <a:gd name="T46" fmla="*/ 392 w 1191"/>
                <a:gd name="T47" fmla="*/ 1476 h 1815"/>
                <a:gd name="T48" fmla="*/ 513 w 1191"/>
                <a:gd name="T49" fmla="*/ 1343 h 1815"/>
                <a:gd name="T50" fmla="*/ 634 w 1191"/>
                <a:gd name="T51" fmla="*/ 1206 h 1815"/>
                <a:gd name="T52" fmla="*/ 750 w 1191"/>
                <a:gd name="T53" fmla="*/ 1070 h 1815"/>
                <a:gd name="T54" fmla="*/ 852 w 1191"/>
                <a:gd name="T55" fmla="*/ 944 h 1815"/>
                <a:gd name="T56" fmla="*/ 897 w 1191"/>
                <a:gd name="T57" fmla="*/ 887 h 1815"/>
                <a:gd name="T58" fmla="*/ 971 w 1191"/>
                <a:gd name="T59" fmla="*/ 785 h 1815"/>
                <a:gd name="T60" fmla="*/ 1025 w 1191"/>
                <a:gd name="T61" fmla="*/ 707 h 1815"/>
                <a:gd name="T62" fmla="*/ 1057 w 1191"/>
                <a:gd name="T63" fmla="*/ 654 h 1815"/>
                <a:gd name="T64" fmla="*/ 1089 w 1191"/>
                <a:gd name="T65" fmla="*/ 601 h 1815"/>
                <a:gd name="T66" fmla="*/ 1118 w 1191"/>
                <a:gd name="T67" fmla="*/ 548 h 1815"/>
                <a:gd name="T68" fmla="*/ 1143 w 1191"/>
                <a:gd name="T69" fmla="*/ 494 h 1815"/>
                <a:gd name="T70" fmla="*/ 1163 w 1191"/>
                <a:gd name="T71" fmla="*/ 442 h 1815"/>
                <a:gd name="T72" fmla="*/ 1179 w 1191"/>
                <a:gd name="T73" fmla="*/ 390 h 1815"/>
                <a:gd name="T74" fmla="*/ 1188 w 1191"/>
                <a:gd name="T75" fmla="*/ 340 h 1815"/>
                <a:gd name="T76" fmla="*/ 1191 w 1191"/>
                <a:gd name="T77" fmla="*/ 291 h 1815"/>
                <a:gd name="T78" fmla="*/ 1190 w 1191"/>
                <a:gd name="T79" fmla="*/ 256 h 1815"/>
                <a:gd name="T80" fmla="*/ 1186 w 1191"/>
                <a:gd name="T81" fmla="*/ 233 h 1815"/>
                <a:gd name="T82" fmla="*/ 1181 w 1191"/>
                <a:gd name="T83" fmla="*/ 211 h 1815"/>
                <a:gd name="T84" fmla="*/ 1172 w 1191"/>
                <a:gd name="T85" fmla="*/ 190 h 1815"/>
                <a:gd name="T86" fmla="*/ 1163 w 1191"/>
                <a:gd name="T87" fmla="*/ 168 h 1815"/>
                <a:gd name="T88" fmla="*/ 1150 w 1191"/>
                <a:gd name="T89" fmla="*/ 149 h 1815"/>
                <a:gd name="T90" fmla="*/ 1135 w 1191"/>
                <a:gd name="T91" fmla="*/ 130 h 1815"/>
                <a:gd name="T92" fmla="*/ 1118 w 1191"/>
                <a:gd name="T93" fmla="*/ 112 h 1815"/>
                <a:gd name="T94" fmla="*/ 1099 w 1191"/>
                <a:gd name="T95" fmla="*/ 95 h 1815"/>
                <a:gd name="T96" fmla="*/ 1077 w 1191"/>
                <a:gd name="T97" fmla="*/ 78 h 1815"/>
                <a:gd name="T98" fmla="*/ 1050 w 1191"/>
                <a:gd name="T99" fmla="*/ 62 h 1815"/>
                <a:gd name="T100" fmla="*/ 1020 w 1191"/>
                <a:gd name="T101" fmla="*/ 47 h 1815"/>
                <a:gd name="T102" fmla="*/ 989 w 1191"/>
                <a:gd name="T103" fmla="*/ 33 h 1815"/>
                <a:gd name="T104" fmla="*/ 958 w 1191"/>
                <a:gd name="T105" fmla="*/ 23 h 1815"/>
                <a:gd name="T106" fmla="*/ 925 w 1191"/>
                <a:gd name="T107" fmla="*/ 14 h 1815"/>
                <a:gd name="T108" fmla="*/ 890 w 1191"/>
                <a:gd name="T109" fmla="*/ 7 h 1815"/>
                <a:gd name="T110" fmla="*/ 855 w 1191"/>
                <a:gd name="T111" fmla="*/ 3 h 1815"/>
                <a:gd name="T112" fmla="*/ 818 w 1191"/>
                <a:gd name="T113" fmla="*/ 0 h 1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91" h="1815">
                  <a:moveTo>
                    <a:pt x="800" y="0"/>
                  </a:moveTo>
                  <a:lnTo>
                    <a:pt x="778" y="0"/>
                  </a:lnTo>
                  <a:lnTo>
                    <a:pt x="755" y="2"/>
                  </a:lnTo>
                  <a:lnTo>
                    <a:pt x="732" y="4"/>
                  </a:lnTo>
                  <a:lnTo>
                    <a:pt x="709" y="7"/>
                  </a:lnTo>
                  <a:lnTo>
                    <a:pt x="686" y="11"/>
                  </a:lnTo>
                  <a:lnTo>
                    <a:pt x="662" y="15"/>
                  </a:lnTo>
                  <a:lnTo>
                    <a:pt x="638" y="21"/>
                  </a:lnTo>
                  <a:lnTo>
                    <a:pt x="613" y="27"/>
                  </a:lnTo>
                  <a:lnTo>
                    <a:pt x="589" y="33"/>
                  </a:lnTo>
                  <a:lnTo>
                    <a:pt x="564" y="42"/>
                  </a:lnTo>
                  <a:lnTo>
                    <a:pt x="540" y="50"/>
                  </a:lnTo>
                  <a:lnTo>
                    <a:pt x="515" y="60"/>
                  </a:lnTo>
                  <a:lnTo>
                    <a:pt x="490" y="71"/>
                  </a:lnTo>
                  <a:lnTo>
                    <a:pt x="464" y="82"/>
                  </a:lnTo>
                  <a:lnTo>
                    <a:pt x="439" y="94"/>
                  </a:lnTo>
                  <a:lnTo>
                    <a:pt x="413" y="108"/>
                  </a:lnTo>
                  <a:lnTo>
                    <a:pt x="388" y="122"/>
                  </a:lnTo>
                  <a:lnTo>
                    <a:pt x="362" y="137"/>
                  </a:lnTo>
                  <a:lnTo>
                    <a:pt x="337" y="152"/>
                  </a:lnTo>
                  <a:lnTo>
                    <a:pt x="311" y="168"/>
                  </a:lnTo>
                  <a:lnTo>
                    <a:pt x="285" y="186"/>
                  </a:lnTo>
                  <a:lnTo>
                    <a:pt x="259" y="205"/>
                  </a:lnTo>
                  <a:lnTo>
                    <a:pt x="234" y="225"/>
                  </a:lnTo>
                  <a:lnTo>
                    <a:pt x="207" y="245"/>
                  </a:lnTo>
                  <a:lnTo>
                    <a:pt x="182" y="266"/>
                  </a:lnTo>
                  <a:lnTo>
                    <a:pt x="155" y="289"/>
                  </a:lnTo>
                  <a:lnTo>
                    <a:pt x="130" y="311"/>
                  </a:lnTo>
                  <a:lnTo>
                    <a:pt x="103" y="335"/>
                  </a:lnTo>
                  <a:lnTo>
                    <a:pt x="78" y="361"/>
                  </a:lnTo>
                  <a:lnTo>
                    <a:pt x="52" y="386"/>
                  </a:lnTo>
                  <a:lnTo>
                    <a:pt x="26" y="413"/>
                  </a:lnTo>
                  <a:lnTo>
                    <a:pt x="0" y="442"/>
                  </a:lnTo>
                  <a:lnTo>
                    <a:pt x="0" y="1128"/>
                  </a:lnTo>
                  <a:lnTo>
                    <a:pt x="0" y="1815"/>
                  </a:lnTo>
                  <a:lnTo>
                    <a:pt x="33" y="1815"/>
                  </a:lnTo>
                  <a:lnTo>
                    <a:pt x="66" y="1791"/>
                  </a:lnTo>
                  <a:lnTo>
                    <a:pt x="97" y="1765"/>
                  </a:lnTo>
                  <a:lnTo>
                    <a:pt x="115" y="1750"/>
                  </a:lnTo>
                  <a:lnTo>
                    <a:pt x="135" y="1733"/>
                  </a:lnTo>
                  <a:lnTo>
                    <a:pt x="155" y="1715"/>
                  </a:lnTo>
                  <a:lnTo>
                    <a:pt x="177" y="1694"/>
                  </a:lnTo>
                  <a:lnTo>
                    <a:pt x="202" y="1671"/>
                  </a:lnTo>
                  <a:lnTo>
                    <a:pt x="226" y="1647"/>
                  </a:lnTo>
                  <a:lnTo>
                    <a:pt x="252" y="1622"/>
                  </a:lnTo>
                  <a:lnTo>
                    <a:pt x="278" y="1595"/>
                  </a:lnTo>
                  <a:lnTo>
                    <a:pt x="335" y="1538"/>
                  </a:lnTo>
                  <a:lnTo>
                    <a:pt x="392" y="1476"/>
                  </a:lnTo>
                  <a:lnTo>
                    <a:pt x="453" y="1410"/>
                  </a:lnTo>
                  <a:lnTo>
                    <a:pt x="513" y="1343"/>
                  </a:lnTo>
                  <a:lnTo>
                    <a:pt x="575" y="1275"/>
                  </a:lnTo>
                  <a:lnTo>
                    <a:pt x="634" y="1206"/>
                  </a:lnTo>
                  <a:lnTo>
                    <a:pt x="694" y="1137"/>
                  </a:lnTo>
                  <a:lnTo>
                    <a:pt x="750" y="1070"/>
                  </a:lnTo>
                  <a:lnTo>
                    <a:pt x="803" y="1005"/>
                  </a:lnTo>
                  <a:lnTo>
                    <a:pt x="852" y="944"/>
                  </a:lnTo>
                  <a:lnTo>
                    <a:pt x="876" y="915"/>
                  </a:lnTo>
                  <a:lnTo>
                    <a:pt x="897" y="887"/>
                  </a:lnTo>
                  <a:lnTo>
                    <a:pt x="936" y="835"/>
                  </a:lnTo>
                  <a:lnTo>
                    <a:pt x="971" y="785"/>
                  </a:lnTo>
                  <a:lnTo>
                    <a:pt x="1008" y="734"/>
                  </a:lnTo>
                  <a:lnTo>
                    <a:pt x="1025" y="707"/>
                  </a:lnTo>
                  <a:lnTo>
                    <a:pt x="1042" y="681"/>
                  </a:lnTo>
                  <a:lnTo>
                    <a:pt x="1057" y="654"/>
                  </a:lnTo>
                  <a:lnTo>
                    <a:pt x="1073" y="628"/>
                  </a:lnTo>
                  <a:lnTo>
                    <a:pt x="1089" y="601"/>
                  </a:lnTo>
                  <a:lnTo>
                    <a:pt x="1104" y="574"/>
                  </a:lnTo>
                  <a:lnTo>
                    <a:pt x="1118" y="548"/>
                  </a:lnTo>
                  <a:lnTo>
                    <a:pt x="1131" y="520"/>
                  </a:lnTo>
                  <a:lnTo>
                    <a:pt x="1143" y="494"/>
                  </a:lnTo>
                  <a:lnTo>
                    <a:pt x="1153" y="468"/>
                  </a:lnTo>
                  <a:lnTo>
                    <a:pt x="1163" y="442"/>
                  </a:lnTo>
                  <a:lnTo>
                    <a:pt x="1171" y="415"/>
                  </a:lnTo>
                  <a:lnTo>
                    <a:pt x="1179" y="390"/>
                  </a:lnTo>
                  <a:lnTo>
                    <a:pt x="1184" y="364"/>
                  </a:lnTo>
                  <a:lnTo>
                    <a:pt x="1188" y="340"/>
                  </a:lnTo>
                  <a:lnTo>
                    <a:pt x="1191" y="315"/>
                  </a:lnTo>
                  <a:lnTo>
                    <a:pt x="1191" y="291"/>
                  </a:lnTo>
                  <a:lnTo>
                    <a:pt x="1191" y="267"/>
                  </a:lnTo>
                  <a:lnTo>
                    <a:pt x="1190" y="256"/>
                  </a:lnTo>
                  <a:lnTo>
                    <a:pt x="1188" y="244"/>
                  </a:lnTo>
                  <a:lnTo>
                    <a:pt x="1186" y="233"/>
                  </a:lnTo>
                  <a:lnTo>
                    <a:pt x="1184" y="222"/>
                  </a:lnTo>
                  <a:lnTo>
                    <a:pt x="1181" y="211"/>
                  </a:lnTo>
                  <a:lnTo>
                    <a:pt x="1177" y="200"/>
                  </a:lnTo>
                  <a:lnTo>
                    <a:pt x="1172" y="190"/>
                  </a:lnTo>
                  <a:lnTo>
                    <a:pt x="1168" y="179"/>
                  </a:lnTo>
                  <a:lnTo>
                    <a:pt x="1163" y="168"/>
                  </a:lnTo>
                  <a:lnTo>
                    <a:pt x="1156" y="159"/>
                  </a:lnTo>
                  <a:lnTo>
                    <a:pt x="1150" y="149"/>
                  </a:lnTo>
                  <a:lnTo>
                    <a:pt x="1144" y="140"/>
                  </a:lnTo>
                  <a:lnTo>
                    <a:pt x="1135" y="130"/>
                  </a:lnTo>
                  <a:lnTo>
                    <a:pt x="1128" y="121"/>
                  </a:lnTo>
                  <a:lnTo>
                    <a:pt x="1118" y="112"/>
                  </a:lnTo>
                  <a:lnTo>
                    <a:pt x="1110" y="104"/>
                  </a:lnTo>
                  <a:lnTo>
                    <a:pt x="1099" y="95"/>
                  </a:lnTo>
                  <a:lnTo>
                    <a:pt x="1088" y="87"/>
                  </a:lnTo>
                  <a:lnTo>
                    <a:pt x="1077" y="78"/>
                  </a:lnTo>
                  <a:lnTo>
                    <a:pt x="1065" y="71"/>
                  </a:lnTo>
                  <a:lnTo>
                    <a:pt x="1050" y="62"/>
                  </a:lnTo>
                  <a:lnTo>
                    <a:pt x="1035" y="55"/>
                  </a:lnTo>
                  <a:lnTo>
                    <a:pt x="1020" y="47"/>
                  </a:lnTo>
                  <a:lnTo>
                    <a:pt x="1005" y="40"/>
                  </a:lnTo>
                  <a:lnTo>
                    <a:pt x="989" y="33"/>
                  </a:lnTo>
                  <a:lnTo>
                    <a:pt x="974" y="28"/>
                  </a:lnTo>
                  <a:lnTo>
                    <a:pt x="958" y="23"/>
                  </a:lnTo>
                  <a:lnTo>
                    <a:pt x="941" y="19"/>
                  </a:lnTo>
                  <a:lnTo>
                    <a:pt x="925" y="14"/>
                  </a:lnTo>
                  <a:lnTo>
                    <a:pt x="908" y="10"/>
                  </a:lnTo>
                  <a:lnTo>
                    <a:pt x="890" y="7"/>
                  </a:lnTo>
                  <a:lnTo>
                    <a:pt x="873" y="5"/>
                  </a:lnTo>
                  <a:lnTo>
                    <a:pt x="855" y="3"/>
                  </a:lnTo>
                  <a:lnTo>
                    <a:pt x="836" y="2"/>
                  </a:lnTo>
                  <a:lnTo>
                    <a:pt x="818" y="0"/>
                  </a:lnTo>
                  <a:lnTo>
                    <a:pt x="800" y="0"/>
                  </a:lnTo>
                  <a:close/>
                </a:path>
              </a:pathLst>
            </a:custGeom>
            <a:solidFill>
              <a:srgbClr val="FEF9F7"/>
            </a:solidFill>
            <a:ln>
              <a:noFill/>
            </a:ln>
          </p:spPr>
          <p:txBody>
            <a:bodyPr vert="horz" wrap="square" lIns="91440" tIns="45720" rIns="91440" bIns="45720" numCol="1" anchor="t" anchorCtr="0" compatLnSpc="1">
              <a:prstTxWarp prst="textNoShape">
                <a:avLst/>
              </a:prstTxWarp>
            </a:bodyPr>
            <a:lstStyle/>
            <a:p>
              <a:endParaRPr lang="fi-FI"/>
            </a:p>
          </p:txBody>
        </p:sp>
        <p:sp>
          <p:nvSpPr>
            <p:cNvPr id="24" name="Freeform 7">
              <a:extLst>
                <a:ext uri="{FF2B5EF4-FFF2-40B4-BE49-F238E27FC236}">
                  <a16:creationId xmlns:a16="http://schemas.microsoft.com/office/drawing/2014/main" id="{35472717-C820-426B-AD8F-7A4ACBA9C829}"/>
                </a:ext>
              </a:extLst>
            </p:cNvPr>
            <p:cNvSpPr>
              <a:spLocks/>
            </p:cNvSpPr>
            <p:nvPr/>
          </p:nvSpPr>
          <p:spPr bwMode="auto">
            <a:xfrm>
              <a:off x="0" y="2297113"/>
              <a:ext cx="2711450" cy="1649413"/>
            </a:xfrm>
            <a:custGeom>
              <a:avLst/>
              <a:gdLst>
                <a:gd name="T0" fmla="*/ 1618 w 1708"/>
                <a:gd name="T1" fmla="*/ 23 h 1039"/>
                <a:gd name="T2" fmla="*/ 1589 w 1708"/>
                <a:gd name="T3" fmla="*/ 71 h 1039"/>
                <a:gd name="T4" fmla="*/ 1566 w 1708"/>
                <a:gd name="T5" fmla="*/ 105 h 1039"/>
                <a:gd name="T6" fmla="*/ 1541 w 1708"/>
                <a:gd name="T7" fmla="*/ 138 h 1039"/>
                <a:gd name="T8" fmla="*/ 1505 w 1708"/>
                <a:gd name="T9" fmla="*/ 179 h 1039"/>
                <a:gd name="T10" fmla="*/ 1486 w 1708"/>
                <a:gd name="T11" fmla="*/ 200 h 1039"/>
                <a:gd name="T12" fmla="*/ 1456 w 1708"/>
                <a:gd name="T13" fmla="*/ 228 h 1039"/>
                <a:gd name="T14" fmla="*/ 1424 w 1708"/>
                <a:gd name="T15" fmla="*/ 255 h 1039"/>
                <a:gd name="T16" fmla="*/ 1381 w 1708"/>
                <a:gd name="T17" fmla="*/ 288 h 1039"/>
                <a:gd name="T18" fmla="*/ 1335 w 1708"/>
                <a:gd name="T19" fmla="*/ 319 h 1039"/>
                <a:gd name="T20" fmla="*/ 1288 w 1708"/>
                <a:gd name="T21" fmla="*/ 345 h 1039"/>
                <a:gd name="T22" fmla="*/ 1239 w 1708"/>
                <a:gd name="T23" fmla="*/ 370 h 1039"/>
                <a:gd name="T24" fmla="*/ 1188 w 1708"/>
                <a:gd name="T25" fmla="*/ 391 h 1039"/>
                <a:gd name="T26" fmla="*/ 1137 w 1708"/>
                <a:gd name="T27" fmla="*/ 409 h 1039"/>
                <a:gd name="T28" fmla="*/ 1084 w 1708"/>
                <a:gd name="T29" fmla="*/ 423 h 1039"/>
                <a:gd name="T30" fmla="*/ 1031 w 1708"/>
                <a:gd name="T31" fmla="*/ 433 h 1039"/>
                <a:gd name="T32" fmla="*/ 977 w 1708"/>
                <a:gd name="T33" fmla="*/ 441 h 1039"/>
                <a:gd name="T34" fmla="*/ 924 w 1708"/>
                <a:gd name="T35" fmla="*/ 445 h 1039"/>
                <a:gd name="T36" fmla="*/ 863 w 1708"/>
                <a:gd name="T37" fmla="*/ 445 h 1039"/>
                <a:gd name="T38" fmla="*/ 793 w 1708"/>
                <a:gd name="T39" fmla="*/ 439 h 1039"/>
                <a:gd name="T40" fmla="*/ 713 w 1708"/>
                <a:gd name="T41" fmla="*/ 429 h 1039"/>
                <a:gd name="T42" fmla="*/ 624 w 1708"/>
                <a:gd name="T43" fmla="*/ 416 h 1039"/>
                <a:gd name="T44" fmla="*/ 526 w 1708"/>
                <a:gd name="T45" fmla="*/ 399 h 1039"/>
                <a:gd name="T46" fmla="*/ 421 w 1708"/>
                <a:gd name="T47" fmla="*/ 379 h 1039"/>
                <a:gd name="T48" fmla="*/ 308 w 1708"/>
                <a:gd name="T49" fmla="*/ 354 h 1039"/>
                <a:gd name="T50" fmla="*/ 189 w 1708"/>
                <a:gd name="T51" fmla="*/ 324 h 1039"/>
                <a:gd name="T52" fmla="*/ 65 w 1708"/>
                <a:gd name="T53" fmla="*/ 290 h 1039"/>
                <a:gd name="T54" fmla="*/ 0 w 1708"/>
                <a:gd name="T55" fmla="*/ 1039 h 1039"/>
                <a:gd name="T56" fmla="*/ 231 w 1708"/>
                <a:gd name="T57" fmla="*/ 993 h 1039"/>
                <a:gd name="T58" fmla="*/ 434 w 1708"/>
                <a:gd name="T59" fmla="*/ 947 h 1039"/>
                <a:gd name="T60" fmla="*/ 597 w 1708"/>
                <a:gd name="T61" fmla="*/ 909 h 1039"/>
                <a:gd name="T62" fmla="*/ 660 w 1708"/>
                <a:gd name="T63" fmla="*/ 893 h 1039"/>
                <a:gd name="T64" fmla="*/ 739 w 1708"/>
                <a:gd name="T65" fmla="*/ 870 h 1039"/>
                <a:gd name="T66" fmla="*/ 799 w 1708"/>
                <a:gd name="T67" fmla="*/ 852 h 1039"/>
                <a:gd name="T68" fmla="*/ 860 w 1708"/>
                <a:gd name="T69" fmla="*/ 833 h 1039"/>
                <a:gd name="T70" fmla="*/ 947 w 1708"/>
                <a:gd name="T71" fmla="*/ 801 h 1039"/>
                <a:gd name="T72" fmla="*/ 1059 w 1708"/>
                <a:gd name="T73" fmla="*/ 758 h 1039"/>
                <a:gd name="T74" fmla="*/ 1138 w 1708"/>
                <a:gd name="T75" fmla="*/ 722 h 1039"/>
                <a:gd name="T76" fmla="*/ 1214 w 1708"/>
                <a:gd name="T77" fmla="*/ 685 h 1039"/>
                <a:gd name="T78" fmla="*/ 1262 w 1708"/>
                <a:gd name="T79" fmla="*/ 660 h 1039"/>
                <a:gd name="T80" fmla="*/ 1307 w 1708"/>
                <a:gd name="T81" fmla="*/ 633 h 1039"/>
                <a:gd name="T82" fmla="*/ 1351 w 1708"/>
                <a:gd name="T83" fmla="*/ 608 h 1039"/>
                <a:gd name="T84" fmla="*/ 1393 w 1708"/>
                <a:gd name="T85" fmla="*/ 580 h 1039"/>
                <a:gd name="T86" fmla="*/ 1433 w 1708"/>
                <a:gd name="T87" fmla="*/ 554 h 1039"/>
                <a:gd name="T88" fmla="*/ 1505 w 1708"/>
                <a:gd name="T89" fmla="*/ 497 h 1039"/>
                <a:gd name="T90" fmla="*/ 1538 w 1708"/>
                <a:gd name="T91" fmla="*/ 470 h 1039"/>
                <a:gd name="T92" fmla="*/ 1568 w 1708"/>
                <a:gd name="T93" fmla="*/ 441 h 1039"/>
                <a:gd name="T94" fmla="*/ 1595 w 1708"/>
                <a:gd name="T95" fmla="*/ 412 h 1039"/>
                <a:gd name="T96" fmla="*/ 1620 w 1708"/>
                <a:gd name="T97" fmla="*/ 383 h 1039"/>
                <a:gd name="T98" fmla="*/ 1641 w 1708"/>
                <a:gd name="T99" fmla="*/ 355 h 1039"/>
                <a:gd name="T100" fmla="*/ 1660 w 1708"/>
                <a:gd name="T101" fmla="*/ 326 h 1039"/>
                <a:gd name="T102" fmla="*/ 1676 w 1708"/>
                <a:gd name="T103" fmla="*/ 297 h 1039"/>
                <a:gd name="T104" fmla="*/ 1689 w 1708"/>
                <a:gd name="T105" fmla="*/ 269 h 1039"/>
                <a:gd name="T106" fmla="*/ 1698 w 1708"/>
                <a:gd name="T107" fmla="*/ 240 h 1039"/>
                <a:gd name="T108" fmla="*/ 1705 w 1708"/>
                <a:gd name="T109" fmla="*/ 212 h 1039"/>
                <a:gd name="T110" fmla="*/ 1708 w 1708"/>
                <a:gd name="T111" fmla="*/ 184 h 1039"/>
                <a:gd name="T112" fmla="*/ 1707 w 1708"/>
                <a:gd name="T113" fmla="*/ 156 h 1039"/>
                <a:gd name="T114" fmla="*/ 1703 w 1708"/>
                <a:gd name="T115" fmla="*/ 129 h 1039"/>
                <a:gd name="T116" fmla="*/ 1695 w 1708"/>
                <a:gd name="T117" fmla="*/ 102 h 1039"/>
                <a:gd name="T118" fmla="*/ 1685 w 1708"/>
                <a:gd name="T119" fmla="*/ 75 h 1039"/>
                <a:gd name="T120" fmla="*/ 1670 w 1708"/>
                <a:gd name="T121" fmla="*/ 50 h 1039"/>
                <a:gd name="T122" fmla="*/ 1651 w 1708"/>
                <a:gd name="T123" fmla="*/ 24 h 1039"/>
                <a:gd name="T124" fmla="*/ 1629 w 1708"/>
                <a:gd name="T125" fmla="*/ 0 h 10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08" h="1039">
                  <a:moveTo>
                    <a:pt x="1629" y="0"/>
                  </a:moveTo>
                  <a:lnTo>
                    <a:pt x="1618" y="23"/>
                  </a:lnTo>
                  <a:lnTo>
                    <a:pt x="1604" y="48"/>
                  </a:lnTo>
                  <a:lnTo>
                    <a:pt x="1589" y="71"/>
                  </a:lnTo>
                  <a:lnTo>
                    <a:pt x="1574" y="94"/>
                  </a:lnTo>
                  <a:lnTo>
                    <a:pt x="1566" y="105"/>
                  </a:lnTo>
                  <a:lnTo>
                    <a:pt x="1557" y="117"/>
                  </a:lnTo>
                  <a:lnTo>
                    <a:pt x="1541" y="138"/>
                  </a:lnTo>
                  <a:lnTo>
                    <a:pt x="1523" y="159"/>
                  </a:lnTo>
                  <a:lnTo>
                    <a:pt x="1505" y="179"/>
                  </a:lnTo>
                  <a:lnTo>
                    <a:pt x="1495" y="190"/>
                  </a:lnTo>
                  <a:lnTo>
                    <a:pt x="1486" y="200"/>
                  </a:lnTo>
                  <a:lnTo>
                    <a:pt x="1466" y="219"/>
                  </a:lnTo>
                  <a:lnTo>
                    <a:pt x="1456" y="228"/>
                  </a:lnTo>
                  <a:lnTo>
                    <a:pt x="1445" y="237"/>
                  </a:lnTo>
                  <a:lnTo>
                    <a:pt x="1424" y="255"/>
                  </a:lnTo>
                  <a:lnTo>
                    <a:pt x="1403" y="272"/>
                  </a:lnTo>
                  <a:lnTo>
                    <a:pt x="1381" y="288"/>
                  </a:lnTo>
                  <a:lnTo>
                    <a:pt x="1358" y="304"/>
                  </a:lnTo>
                  <a:lnTo>
                    <a:pt x="1335" y="319"/>
                  </a:lnTo>
                  <a:lnTo>
                    <a:pt x="1312" y="332"/>
                  </a:lnTo>
                  <a:lnTo>
                    <a:pt x="1288" y="345"/>
                  </a:lnTo>
                  <a:lnTo>
                    <a:pt x="1264" y="358"/>
                  </a:lnTo>
                  <a:lnTo>
                    <a:pt x="1239" y="370"/>
                  </a:lnTo>
                  <a:lnTo>
                    <a:pt x="1214" y="380"/>
                  </a:lnTo>
                  <a:lnTo>
                    <a:pt x="1188" y="391"/>
                  </a:lnTo>
                  <a:lnTo>
                    <a:pt x="1163" y="400"/>
                  </a:lnTo>
                  <a:lnTo>
                    <a:pt x="1137" y="409"/>
                  </a:lnTo>
                  <a:lnTo>
                    <a:pt x="1111" y="416"/>
                  </a:lnTo>
                  <a:lnTo>
                    <a:pt x="1084" y="423"/>
                  </a:lnTo>
                  <a:lnTo>
                    <a:pt x="1057" y="429"/>
                  </a:lnTo>
                  <a:lnTo>
                    <a:pt x="1031" y="433"/>
                  </a:lnTo>
                  <a:lnTo>
                    <a:pt x="1004" y="438"/>
                  </a:lnTo>
                  <a:lnTo>
                    <a:pt x="977" y="441"/>
                  </a:lnTo>
                  <a:lnTo>
                    <a:pt x="950" y="443"/>
                  </a:lnTo>
                  <a:lnTo>
                    <a:pt x="924" y="445"/>
                  </a:lnTo>
                  <a:lnTo>
                    <a:pt x="896" y="445"/>
                  </a:lnTo>
                  <a:lnTo>
                    <a:pt x="863" y="445"/>
                  </a:lnTo>
                  <a:lnTo>
                    <a:pt x="829" y="443"/>
                  </a:lnTo>
                  <a:lnTo>
                    <a:pt x="793" y="439"/>
                  </a:lnTo>
                  <a:lnTo>
                    <a:pt x="755" y="434"/>
                  </a:lnTo>
                  <a:lnTo>
                    <a:pt x="713" y="429"/>
                  </a:lnTo>
                  <a:lnTo>
                    <a:pt x="670" y="424"/>
                  </a:lnTo>
                  <a:lnTo>
                    <a:pt x="624" y="416"/>
                  </a:lnTo>
                  <a:lnTo>
                    <a:pt x="576" y="409"/>
                  </a:lnTo>
                  <a:lnTo>
                    <a:pt x="526" y="399"/>
                  </a:lnTo>
                  <a:lnTo>
                    <a:pt x="475" y="390"/>
                  </a:lnTo>
                  <a:lnTo>
                    <a:pt x="421" y="379"/>
                  </a:lnTo>
                  <a:lnTo>
                    <a:pt x="366" y="366"/>
                  </a:lnTo>
                  <a:lnTo>
                    <a:pt x="308" y="354"/>
                  </a:lnTo>
                  <a:lnTo>
                    <a:pt x="250" y="340"/>
                  </a:lnTo>
                  <a:lnTo>
                    <a:pt x="189" y="324"/>
                  </a:lnTo>
                  <a:lnTo>
                    <a:pt x="128" y="308"/>
                  </a:lnTo>
                  <a:lnTo>
                    <a:pt x="65" y="290"/>
                  </a:lnTo>
                  <a:lnTo>
                    <a:pt x="0" y="271"/>
                  </a:lnTo>
                  <a:lnTo>
                    <a:pt x="0" y="1039"/>
                  </a:lnTo>
                  <a:lnTo>
                    <a:pt x="118" y="1016"/>
                  </a:lnTo>
                  <a:lnTo>
                    <a:pt x="231" y="993"/>
                  </a:lnTo>
                  <a:lnTo>
                    <a:pt x="337" y="969"/>
                  </a:lnTo>
                  <a:lnTo>
                    <a:pt x="434" y="947"/>
                  </a:lnTo>
                  <a:lnTo>
                    <a:pt x="522" y="927"/>
                  </a:lnTo>
                  <a:lnTo>
                    <a:pt x="597" y="909"/>
                  </a:lnTo>
                  <a:lnTo>
                    <a:pt x="630" y="900"/>
                  </a:lnTo>
                  <a:lnTo>
                    <a:pt x="660" y="893"/>
                  </a:lnTo>
                  <a:lnTo>
                    <a:pt x="708" y="880"/>
                  </a:lnTo>
                  <a:lnTo>
                    <a:pt x="739" y="870"/>
                  </a:lnTo>
                  <a:lnTo>
                    <a:pt x="769" y="862"/>
                  </a:lnTo>
                  <a:lnTo>
                    <a:pt x="799" y="852"/>
                  </a:lnTo>
                  <a:lnTo>
                    <a:pt x="830" y="843"/>
                  </a:lnTo>
                  <a:lnTo>
                    <a:pt x="860" y="833"/>
                  </a:lnTo>
                  <a:lnTo>
                    <a:pt x="890" y="822"/>
                  </a:lnTo>
                  <a:lnTo>
                    <a:pt x="947" y="801"/>
                  </a:lnTo>
                  <a:lnTo>
                    <a:pt x="1003" y="780"/>
                  </a:lnTo>
                  <a:lnTo>
                    <a:pt x="1059" y="758"/>
                  </a:lnTo>
                  <a:lnTo>
                    <a:pt x="1112" y="734"/>
                  </a:lnTo>
                  <a:lnTo>
                    <a:pt x="1138" y="722"/>
                  </a:lnTo>
                  <a:lnTo>
                    <a:pt x="1164" y="710"/>
                  </a:lnTo>
                  <a:lnTo>
                    <a:pt x="1214" y="685"/>
                  </a:lnTo>
                  <a:lnTo>
                    <a:pt x="1237" y="673"/>
                  </a:lnTo>
                  <a:lnTo>
                    <a:pt x="1262" y="660"/>
                  </a:lnTo>
                  <a:lnTo>
                    <a:pt x="1285" y="647"/>
                  </a:lnTo>
                  <a:lnTo>
                    <a:pt x="1307" y="633"/>
                  </a:lnTo>
                  <a:lnTo>
                    <a:pt x="1330" y="621"/>
                  </a:lnTo>
                  <a:lnTo>
                    <a:pt x="1351" y="608"/>
                  </a:lnTo>
                  <a:lnTo>
                    <a:pt x="1372" y="594"/>
                  </a:lnTo>
                  <a:lnTo>
                    <a:pt x="1393" y="580"/>
                  </a:lnTo>
                  <a:lnTo>
                    <a:pt x="1414" y="566"/>
                  </a:lnTo>
                  <a:lnTo>
                    <a:pt x="1433" y="554"/>
                  </a:lnTo>
                  <a:lnTo>
                    <a:pt x="1470" y="525"/>
                  </a:lnTo>
                  <a:lnTo>
                    <a:pt x="1505" y="497"/>
                  </a:lnTo>
                  <a:lnTo>
                    <a:pt x="1522" y="483"/>
                  </a:lnTo>
                  <a:lnTo>
                    <a:pt x="1538" y="470"/>
                  </a:lnTo>
                  <a:lnTo>
                    <a:pt x="1553" y="455"/>
                  </a:lnTo>
                  <a:lnTo>
                    <a:pt x="1568" y="441"/>
                  </a:lnTo>
                  <a:lnTo>
                    <a:pt x="1581" y="426"/>
                  </a:lnTo>
                  <a:lnTo>
                    <a:pt x="1595" y="412"/>
                  </a:lnTo>
                  <a:lnTo>
                    <a:pt x="1607" y="397"/>
                  </a:lnTo>
                  <a:lnTo>
                    <a:pt x="1620" y="383"/>
                  </a:lnTo>
                  <a:lnTo>
                    <a:pt x="1630" y="369"/>
                  </a:lnTo>
                  <a:lnTo>
                    <a:pt x="1641" y="355"/>
                  </a:lnTo>
                  <a:lnTo>
                    <a:pt x="1651" y="340"/>
                  </a:lnTo>
                  <a:lnTo>
                    <a:pt x="1660" y="326"/>
                  </a:lnTo>
                  <a:lnTo>
                    <a:pt x="1669" y="311"/>
                  </a:lnTo>
                  <a:lnTo>
                    <a:pt x="1676" y="297"/>
                  </a:lnTo>
                  <a:lnTo>
                    <a:pt x="1682" y="282"/>
                  </a:lnTo>
                  <a:lnTo>
                    <a:pt x="1689" y="269"/>
                  </a:lnTo>
                  <a:lnTo>
                    <a:pt x="1694" y="254"/>
                  </a:lnTo>
                  <a:lnTo>
                    <a:pt x="1698" y="240"/>
                  </a:lnTo>
                  <a:lnTo>
                    <a:pt x="1702" y="226"/>
                  </a:lnTo>
                  <a:lnTo>
                    <a:pt x="1705" y="212"/>
                  </a:lnTo>
                  <a:lnTo>
                    <a:pt x="1706" y="197"/>
                  </a:lnTo>
                  <a:lnTo>
                    <a:pt x="1708" y="184"/>
                  </a:lnTo>
                  <a:lnTo>
                    <a:pt x="1708" y="170"/>
                  </a:lnTo>
                  <a:lnTo>
                    <a:pt x="1707" y="156"/>
                  </a:lnTo>
                  <a:lnTo>
                    <a:pt x="1706" y="142"/>
                  </a:lnTo>
                  <a:lnTo>
                    <a:pt x="1703" y="129"/>
                  </a:lnTo>
                  <a:lnTo>
                    <a:pt x="1699" y="116"/>
                  </a:lnTo>
                  <a:lnTo>
                    <a:pt x="1695" y="102"/>
                  </a:lnTo>
                  <a:lnTo>
                    <a:pt x="1691" y="89"/>
                  </a:lnTo>
                  <a:lnTo>
                    <a:pt x="1685" y="75"/>
                  </a:lnTo>
                  <a:lnTo>
                    <a:pt x="1677" y="62"/>
                  </a:lnTo>
                  <a:lnTo>
                    <a:pt x="1670" y="50"/>
                  </a:lnTo>
                  <a:lnTo>
                    <a:pt x="1660" y="37"/>
                  </a:lnTo>
                  <a:lnTo>
                    <a:pt x="1651" y="24"/>
                  </a:lnTo>
                  <a:lnTo>
                    <a:pt x="1640" y="11"/>
                  </a:lnTo>
                  <a:lnTo>
                    <a:pt x="1629" y="0"/>
                  </a:lnTo>
                  <a:close/>
                </a:path>
              </a:pathLst>
            </a:custGeom>
            <a:solidFill>
              <a:srgbClr val="F3F9E3"/>
            </a:solidFill>
            <a:ln>
              <a:noFill/>
            </a:ln>
          </p:spPr>
          <p:txBody>
            <a:bodyPr vert="horz" wrap="square" lIns="91440" tIns="45720" rIns="91440" bIns="45720" numCol="1" anchor="t" anchorCtr="0" compatLnSpc="1">
              <a:prstTxWarp prst="textNoShape">
                <a:avLst/>
              </a:prstTxWarp>
            </a:bodyPr>
            <a:lstStyle/>
            <a:p>
              <a:endParaRPr lang="fi-FI"/>
            </a:p>
          </p:txBody>
        </p:sp>
        <p:sp>
          <p:nvSpPr>
            <p:cNvPr id="25" name="Freeform 8">
              <a:extLst>
                <a:ext uri="{FF2B5EF4-FFF2-40B4-BE49-F238E27FC236}">
                  <a16:creationId xmlns:a16="http://schemas.microsoft.com/office/drawing/2014/main" id="{0C55BF30-4FCA-4314-8B5A-F466CA0AA6A7}"/>
                </a:ext>
              </a:extLst>
            </p:cNvPr>
            <p:cNvSpPr>
              <a:spLocks/>
            </p:cNvSpPr>
            <p:nvPr/>
          </p:nvSpPr>
          <p:spPr bwMode="auto">
            <a:xfrm>
              <a:off x="0" y="-3175"/>
              <a:ext cx="2709863" cy="2300288"/>
            </a:xfrm>
            <a:custGeom>
              <a:avLst/>
              <a:gdLst>
                <a:gd name="T0" fmla="*/ 0 w 1707"/>
                <a:gd name="T1" fmla="*/ 720 h 1449"/>
                <a:gd name="T2" fmla="*/ 219 w 1707"/>
                <a:gd name="T3" fmla="*/ 1382 h 1449"/>
                <a:gd name="T4" fmla="*/ 376 w 1707"/>
                <a:gd name="T5" fmla="*/ 1345 h 1449"/>
                <a:gd name="T6" fmla="*/ 539 w 1707"/>
                <a:gd name="T7" fmla="*/ 1314 h 1449"/>
                <a:gd name="T8" fmla="*/ 703 w 1707"/>
                <a:gd name="T9" fmla="*/ 1289 h 1449"/>
                <a:gd name="T10" fmla="*/ 865 w 1707"/>
                <a:gd name="T11" fmla="*/ 1273 h 1449"/>
                <a:gd name="T12" fmla="*/ 971 w 1707"/>
                <a:gd name="T13" fmla="*/ 1268 h 1449"/>
                <a:gd name="T14" fmla="*/ 1064 w 1707"/>
                <a:gd name="T15" fmla="*/ 1268 h 1449"/>
                <a:gd name="T16" fmla="*/ 1180 w 1707"/>
                <a:gd name="T17" fmla="*/ 1274 h 1449"/>
                <a:gd name="T18" fmla="*/ 1289 w 1707"/>
                <a:gd name="T19" fmla="*/ 1289 h 1449"/>
                <a:gd name="T20" fmla="*/ 1371 w 1707"/>
                <a:gd name="T21" fmla="*/ 1307 h 1449"/>
                <a:gd name="T22" fmla="*/ 1437 w 1707"/>
                <a:gd name="T23" fmla="*/ 1328 h 1449"/>
                <a:gd name="T24" fmla="*/ 1498 w 1707"/>
                <a:gd name="T25" fmla="*/ 1354 h 1449"/>
                <a:gd name="T26" fmla="*/ 1552 w 1707"/>
                <a:gd name="T27" fmla="*/ 1385 h 1449"/>
                <a:gd name="T28" fmla="*/ 1601 w 1707"/>
                <a:gd name="T29" fmla="*/ 1421 h 1449"/>
                <a:gd name="T30" fmla="*/ 1629 w 1707"/>
                <a:gd name="T31" fmla="*/ 1449 h 1449"/>
                <a:gd name="T32" fmla="*/ 1661 w 1707"/>
                <a:gd name="T33" fmla="*/ 1374 h 1449"/>
                <a:gd name="T34" fmla="*/ 1677 w 1707"/>
                <a:gd name="T35" fmla="*/ 1329 h 1449"/>
                <a:gd name="T36" fmla="*/ 1689 w 1707"/>
                <a:gd name="T37" fmla="*/ 1280 h 1449"/>
                <a:gd name="T38" fmla="*/ 1700 w 1707"/>
                <a:gd name="T39" fmla="*/ 1214 h 1449"/>
                <a:gd name="T40" fmla="*/ 1707 w 1707"/>
                <a:gd name="T41" fmla="*/ 1145 h 1449"/>
                <a:gd name="T42" fmla="*/ 1707 w 1707"/>
                <a:gd name="T43" fmla="*/ 1091 h 1449"/>
                <a:gd name="T44" fmla="*/ 1703 w 1707"/>
                <a:gd name="T45" fmla="*/ 1036 h 1449"/>
                <a:gd name="T46" fmla="*/ 1695 w 1707"/>
                <a:gd name="T47" fmla="*/ 980 h 1449"/>
                <a:gd name="T48" fmla="*/ 1673 w 1707"/>
                <a:gd name="T49" fmla="*/ 876 h 1449"/>
                <a:gd name="T50" fmla="*/ 1647 w 1707"/>
                <a:gd name="T51" fmla="*/ 795 h 1449"/>
                <a:gd name="T52" fmla="*/ 1619 w 1707"/>
                <a:gd name="T53" fmla="*/ 721 h 1449"/>
                <a:gd name="T54" fmla="*/ 1587 w 1707"/>
                <a:gd name="T55" fmla="*/ 653 h 1449"/>
                <a:gd name="T56" fmla="*/ 1552 w 1707"/>
                <a:gd name="T57" fmla="*/ 589 h 1449"/>
                <a:gd name="T58" fmla="*/ 1513 w 1707"/>
                <a:gd name="T59" fmla="*/ 531 h 1449"/>
                <a:gd name="T60" fmla="*/ 1473 w 1707"/>
                <a:gd name="T61" fmla="*/ 478 h 1449"/>
                <a:gd name="T62" fmla="*/ 1416 w 1707"/>
                <a:gd name="T63" fmla="*/ 414 h 1449"/>
                <a:gd name="T64" fmla="*/ 1370 w 1707"/>
                <a:gd name="T65" fmla="*/ 372 h 1449"/>
                <a:gd name="T66" fmla="*/ 1307 w 1707"/>
                <a:gd name="T67" fmla="*/ 321 h 1449"/>
                <a:gd name="T68" fmla="*/ 1258 w 1707"/>
                <a:gd name="T69" fmla="*/ 287 h 1449"/>
                <a:gd name="T70" fmla="*/ 1209 w 1707"/>
                <a:gd name="T71" fmla="*/ 257 h 1449"/>
                <a:gd name="T72" fmla="*/ 1126 w 1707"/>
                <a:gd name="T73" fmla="*/ 214 h 1449"/>
                <a:gd name="T74" fmla="*/ 1043 w 1707"/>
                <a:gd name="T75" fmla="*/ 178 h 1449"/>
                <a:gd name="T76" fmla="*/ 944 w 1707"/>
                <a:gd name="T77" fmla="*/ 143 h 1449"/>
                <a:gd name="T78" fmla="*/ 849 w 1707"/>
                <a:gd name="T79" fmla="*/ 116 h 1449"/>
                <a:gd name="T80" fmla="*/ 705 w 1707"/>
                <a:gd name="T81" fmla="*/ 81 h 1449"/>
                <a:gd name="T82" fmla="*/ 544 w 1707"/>
                <a:gd name="T83" fmla="*/ 48 h 1449"/>
                <a:gd name="T84" fmla="*/ 433 w 1707"/>
                <a:gd name="T85" fmla="*/ 30 h 1449"/>
                <a:gd name="T86" fmla="*/ 308 w 1707"/>
                <a:gd name="T87" fmla="*/ 13 h 1449"/>
                <a:gd name="T88" fmla="*/ 170 w 1707"/>
                <a:gd name="T89" fmla="*/ 0 h 1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707" h="1449">
                  <a:moveTo>
                    <a:pt x="170" y="0"/>
                  </a:moveTo>
                  <a:lnTo>
                    <a:pt x="0" y="0"/>
                  </a:lnTo>
                  <a:lnTo>
                    <a:pt x="0" y="720"/>
                  </a:lnTo>
                  <a:lnTo>
                    <a:pt x="0" y="1440"/>
                  </a:lnTo>
                  <a:lnTo>
                    <a:pt x="168" y="1395"/>
                  </a:lnTo>
                  <a:lnTo>
                    <a:pt x="219" y="1382"/>
                  </a:lnTo>
                  <a:lnTo>
                    <a:pt x="270" y="1369"/>
                  </a:lnTo>
                  <a:lnTo>
                    <a:pt x="323" y="1356"/>
                  </a:lnTo>
                  <a:lnTo>
                    <a:pt x="376" y="1345"/>
                  </a:lnTo>
                  <a:lnTo>
                    <a:pt x="430" y="1334"/>
                  </a:lnTo>
                  <a:lnTo>
                    <a:pt x="485" y="1323"/>
                  </a:lnTo>
                  <a:lnTo>
                    <a:pt x="539" y="1314"/>
                  </a:lnTo>
                  <a:lnTo>
                    <a:pt x="593" y="1304"/>
                  </a:lnTo>
                  <a:lnTo>
                    <a:pt x="648" y="1297"/>
                  </a:lnTo>
                  <a:lnTo>
                    <a:pt x="703" y="1289"/>
                  </a:lnTo>
                  <a:lnTo>
                    <a:pt x="758" y="1283"/>
                  </a:lnTo>
                  <a:lnTo>
                    <a:pt x="812" y="1278"/>
                  </a:lnTo>
                  <a:lnTo>
                    <a:pt x="865" y="1273"/>
                  </a:lnTo>
                  <a:lnTo>
                    <a:pt x="919" y="1270"/>
                  </a:lnTo>
                  <a:lnTo>
                    <a:pt x="946" y="1269"/>
                  </a:lnTo>
                  <a:lnTo>
                    <a:pt x="971" y="1268"/>
                  </a:lnTo>
                  <a:lnTo>
                    <a:pt x="998" y="1268"/>
                  </a:lnTo>
                  <a:lnTo>
                    <a:pt x="1023" y="1267"/>
                  </a:lnTo>
                  <a:lnTo>
                    <a:pt x="1064" y="1268"/>
                  </a:lnTo>
                  <a:lnTo>
                    <a:pt x="1103" y="1269"/>
                  </a:lnTo>
                  <a:lnTo>
                    <a:pt x="1141" y="1271"/>
                  </a:lnTo>
                  <a:lnTo>
                    <a:pt x="1180" y="1274"/>
                  </a:lnTo>
                  <a:lnTo>
                    <a:pt x="1217" y="1278"/>
                  </a:lnTo>
                  <a:lnTo>
                    <a:pt x="1254" y="1283"/>
                  </a:lnTo>
                  <a:lnTo>
                    <a:pt x="1289" y="1289"/>
                  </a:lnTo>
                  <a:lnTo>
                    <a:pt x="1324" y="1296"/>
                  </a:lnTo>
                  <a:lnTo>
                    <a:pt x="1348" y="1301"/>
                  </a:lnTo>
                  <a:lnTo>
                    <a:pt x="1371" y="1307"/>
                  </a:lnTo>
                  <a:lnTo>
                    <a:pt x="1393" y="1314"/>
                  </a:lnTo>
                  <a:lnTo>
                    <a:pt x="1416" y="1320"/>
                  </a:lnTo>
                  <a:lnTo>
                    <a:pt x="1437" y="1328"/>
                  </a:lnTo>
                  <a:lnTo>
                    <a:pt x="1457" y="1336"/>
                  </a:lnTo>
                  <a:lnTo>
                    <a:pt x="1477" y="1345"/>
                  </a:lnTo>
                  <a:lnTo>
                    <a:pt x="1498" y="1354"/>
                  </a:lnTo>
                  <a:lnTo>
                    <a:pt x="1517" y="1364"/>
                  </a:lnTo>
                  <a:lnTo>
                    <a:pt x="1535" y="1374"/>
                  </a:lnTo>
                  <a:lnTo>
                    <a:pt x="1552" y="1385"/>
                  </a:lnTo>
                  <a:lnTo>
                    <a:pt x="1569" y="1397"/>
                  </a:lnTo>
                  <a:lnTo>
                    <a:pt x="1586" y="1408"/>
                  </a:lnTo>
                  <a:lnTo>
                    <a:pt x="1601" y="1421"/>
                  </a:lnTo>
                  <a:lnTo>
                    <a:pt x="1608" y="1427"/>
                  </a:lnTo>
                  <a:lnTo>
                    <a:pt x="1615" y="1435"/>
                  </a:lnTo>
                  <a:lnTo>
                    <a:pt x="1629" y="1449"/>
                  </a:lnTo>
                  <a:lnTo>
                    <a:pt x="1643" y="1420"/>
                  </a:lnTo>
                  <a:lnTo>
                    <a:pt x="1656" y="1390"/>
                  </a:lnTo>
                  <a:lnTo>
                    <a:pt x="1661" y="1374"/>
                  </a:lnTo>
                  <a:lnTo>
                    <a:pt x="1666" y="1359"/>
                  </a:lnTo>
                  <a:lnTo>
                    <a:pt x="1672" y="1343"/>
                  </a:lnTo>
                  <a:lnTo>
                    <a:pt x="1677" y="1329"/>
                  </a:lnTo>
                  <a:lnTo>
                    <a:pt x="1681" y="1313"/>
                  </a:lnTo>
                  <a:lnTo>
                    <a:pt x="1686" y="1297"/>
                  </a:lnTo>
                  <a:lnTo>
                    <a:pt x="1689" y="1280"/>
                  </a:lnTo>
                  <a:lnTo>
                    <a:pt x="1693" y="1264"/>
                  </a:lnTo>
                  <a:lnTo>
                    <a:pt x="1698" y="1231"/>
                  </a:lnTo>
                  <a:lnTo>
                    <a:pt x="1700" y="1214"/>
                  </a:lnTo>
                  <a:lnTo>
                    <a:pt x="1703" y="1197"/>
                  </a:lnTo>
                  <a:lnTo>
                    <a:pt x="1706" y="1162"/>
                  </a:lnTo>
                  <a:lnTo>
                    <a:pt x="1707" y="1145"/>
                  </a:lnTo>
                  <a:lnTo>
                    <a:pt x="1707" y="1127"/>
                  </a:lnTo>
                  <a:lnTo>
                    <a:pt x="1707" y="1109"/>
                  </a:lnTo>
                  <a:lnTo>
                    <a:pt x="1707" y="1091"/>
                  </a:lnTo>
                  <a:lnTo>
                    <a:pt x="1706" y="1072"/>
                  </a:lnTo>
                  <a:lnTo>
                    <a:pt x="1705" y="1054"/>
                  </a:lnTo>
                  <a:lnTo>
                    <a:pt x="1703" y="1036"/>
                  </a:lnTo>
                  <a:lnTo>
                    <a:pt x="1700" y="1017"/>
                  </a:lnTo>
                  <a:lnTo>
                    <a:pt x="1698" y="999"/>
                  </a:lnTo>
                  <a:lnTo>
                    <a:pt x="1695" y="980"/>
                  </a:lnTo>
                  <a:lnTo>
                    <a:pt x="1689" y="942"/>
                  </a:lnTo>
                  <a:lnTo>
                    <a:pt x="1679" y="903"/>
                  </a:lnTo>
                  <a:lnTo>
                    <a:pt x="1673" y="876"/>
                  </a:lnTo>
                  <a:lnTo>
                    <a:pt x="1664" y="848"/>
                  </a:lnTo>
                  <a:lnTo>
                    <a:pt x="1656" y="822"/>
                  </a:lnTo>
                  <a:lnTo>
                    <a:pt x="1647" y="795"/>
                  </a:lnTo>
                  <a:lnTo>
                    <a:pt x="1639" y="769"/>
                  </a:lnTo>
                  <a:lnTo>
                    <a:pt x="1629" y="745"/>
                  </a:lnTo>
                  <a:lnTo>
                    <a:pt x="1619" y="721"/>
                  </a:lnTo>
                  <a:lnTo>
                    <a:pt x="1609" y="697"/>
                  </a:lnTo>
                  <a:lnTo>
                    <a:pt x="1598" y="675"/>
                  </a:lnTo>
                  <a:lnTo>
                    <a:pt x="1587" y="653"/>
                  </a:lnTo>
                  <a:lnTo>
                    <a:pt x="1575" y="630"/>
                  </a:lnTo>
                  <a:lnTo>
                    <a:pt x="1563" y="610"/>
                  </a:lnTo>
                  <a:lnTo>
                    <a:pt x="1552" y="589"/>
                  </a:lnTo>
                  <a:lnTo>
                    <a:pt x="1539" y="570"/>
                  </a:lnTo>
                  <a:lnTo>
                    <a:pt x="1527" y="549"/>
                  </a:lnTo>
                  <a:lnTo>
                    <a:pt x="1513" y="531"/>
                  </a:lnTo>
                  <a:lnTo>
                    <a:pt x="1501" y="513"/>
                  </a:lnTo>
                  <a:lnTo>
                    <a:pt x="1487" y="495"/>
                  </a:lnTo>
                  <a:lnTo>
                    <a:pt x="1473" y="478"/>
                  </a:lnTo>
                  <a:lnTo>
                    <a:pt x="1459" y="461"/>
                  </a:lnTo>
                  <a:lnTo>
                    <a:pt x="1431" y="429"/>
                  </a:lnTo>
                  <a:lnTo>
                    <a:pt x="1416" y="414"/>
                  </a:lnTo>
                  <a:lnTo>
                    <a:pt x="1401" y="400"/>
                  </a:lnTo>
                  <a:lnTo>
                    <a:pt x="1386" y="386"/>
                  </a:lnTo>
                  <a:lnTo>
                    <a:pt x="1370" y="372"/>
                  </a:lnTo>
                  <a:lnTo>
                    <a:pt x="1339" y="345"/>
                  </a:lnTo>
                  <a:lnTo>
                    <a:pt x="1323" y="333"/>
                  </a:lnTo>
                  <a:lnTo>
                    <a:pt x="1307" y="321"/>
                  </a:lnTo>
                  <a:lnTo>
                    <a:pt x="1291" y="309"/>
                  </a:lnTo>
                  <a:lnTo>
                    <a:pt x="1275" y="299"/>
                  </a:lnTo>
                  <a:lnTo>
                    <a:pt x="1258" y="287"/>
                  </a:lnTo>
                  <a:lnTo>
                    <a:pt x="1242" y="277"/>
                  </a:lnTo>
                  <a:lnTo>
                    <a:pt x="1226" y="267"/>
                  </a:lnTo>
                  <a:lnTo>
                    <a:pt x="1209" y="257"/>
                  </a:lnTo>
                  <a:lnTo>
                    <a:pt x="1177" y="239"/>
                  </a:lnTo>
                  <a:lnTo>
                    <a:pt x="1143" y="222"/>
                  </a:lnTo>
                  <a:lnTo>
                    <a:pt x="1126" y="214"/>
                  </a:lnTo>
                  <a:lnTo>
                    <a:pt x="1110" y="206"/>
                  </a:lnTo>
                  <a:lnTo>
                    <a:pt x="1076" y="191"/>
                  </a:lnTo>
                  <a:lnTo>
                    <a:pt x="1043" y="178"/>
                  </a:lnTo>
                  <a:lnTo>
                    <a:pt x="1009" y="166"/>
                  </a:lnTo>
                  <a:lnTo>
                    <a:pt x="976" y="154"/>
                  </a:lnTo>
                  <a:lnTo>
                    <a:pt x="944" y="143"/>
                  </a:lnTo>
                  <a:lnTo>
                    <a:pt x="911" y="134"/>
                  </a:lnTo>
                  <a:lnTo>
                    <a:pt x="880" y="124"/>
                  </a:lnTo>
                  <a:lnTo>
                    <a:pt x="849" y="116"/>
                  </a:lnTo>
                  <a:lnTo>
                    <a:pt x="818" y="108"/>
                  </a:lnTo>
                  <a:lnTo>
                    <a:pt x="761" y="94"/>
                  </a:lnTo>
                  <a:lnTo>
                    <a:pt x="705" y="81"/>
                  </a:lnTo>
                  <a:lnTo>
                    <a:pt x="644" y="68"/>
                  </a:lnTo>
                  <a:lnTo>
                    <a:pt x="579" y="54"/>
                  </a:lnTo>
                  <a:lnTo>
                    <a:pt x="544" y="48"/>
                  </a:lnTo>
                  <a:lnTo>
                    <a:pt x="508" y="41"/>
                  </a:lnTo>
                  <a:lnTo>
                    <a:pt x="471" y="35"/>
                  </a:lnTo>
                  <a:lnTo>
                    <a:pt x="433" y="30"/>
                  </a:lnTo>
                  <a:lnTo>
                    <a:pt x="392" y="23"/>
                  </a:lnTo>
                  <a:lnTo>
                    <a:pt x="351" y="18"/>
                  </a:lnTo>
                  <a:lnTo>
                    <a:pt x="308" y="13"/>
                  </a:lnTo>
                  <a:lnTo>
                    <a:pt x="264" y="8"/>
                  </a:lnTo>
                  <a:lnTo>
                    <a:pt x="218" y="4"/>
                  </a:lnTo>
                  <a:lnTo>
                    <a:pt x="170" y="0"/>
                  </a:lnTo>
                  <a:close/>
                </a:path>
              </a:pathLst>
            </a:custGeom>
            <a:solidFill>
              <a:srgbClr val="D6E1F0"/>
            </a:solidFill>
            <a:ln>
              <a:noFill/>
            </a:ln>
          </p:spPr>
          <p:txBody>
            <a:bodyPr vert="horz" wrap="square" lIns="91440" tIns="45720" rIns="91440" bIns="45720" numCol="1" anchor="t" anchorCtr="0" compatLnSpc="1">
              <a:prstTxWarp prst="textNoShape">
                <a:avLst/>
              </a:prstTxWarp>
            </a:bodyPr>
            <a:lstStyle/>
            <a:p>
              <a:endParaRPr lang="fi-FI"/>
            </a:p>
          </p:txBody>
        </p:sp>
        <p:sp>
          <p:nvSpPr>
            <p:cNvPr id="26" name="Freeform 9">
              <a:extLst>
                <a:ext uri="{FF2B5EF4-FFF2-40B4-BE49-F238E27FC236}">
                  <a16:creationId xmlns:a16="http://schemas.microsoft.com/office/drawing/2014/main" id="{058FDEC6-DA06-4AF3-AC98-46F1D59ED9D5}"/>
                </a:ext>
              </a:extLst>
            </p:cNvPr>
            <p:cNvSpPr>
              <a:spLocks/>
            </p:cNvSpPr>
            <p:nvPr/>
          </p:nvSpPr>
          <p:spPr bwMode="auto">
            <a:xfrm>
              <a:off x="0" y="2008188"/>
              <a:ext cx="2586038" cy="995363"/>
            </a:xfrm>
            <a:custGeom>
              <a:avLst/>
              <a:gdLst>
                <a:gd name="T0" fmla="*/ 1064 w 1629"/>
                <a:gd name="T1" fmla="*/ 1 h 627"/>
                <a:gd name="T2" fmla="*/ 1141 w 1629"/>
                <a:gd name="T3" fmla="*/ 4 h 627"/>
                <a:gd name="T4" fmla="*/ 1217 w 1629"/>
                <a:gd name="T5" fmla="*/ 11 h 627"/>
                <a:gd name="T6" fmla="*/ 1289 w 1629"/>
                <a:gd name="T7" fmla="*/ 22 h 627"/>
                <a:gd name="T8" fmla="*/ 1348 w 1629"/>
                <a:gd name="T9" fmla="*/ 34 h 627"/>
                <a:gd name="T10" fmla="*/ 1393 w 1629"/>
                <a:gd name="T11" fmla="*/ 47 h 627"/>
                <a:gd name="T12" fmla="*/ 1437 w 1629"/>
                <a:gd name="T13" fmla="*/ 61 h 627"/>
                <a:gd name="T14" fmla="*/ 1477 w 1629"/>
                <a:gd name="T15" fmla="*/ 78 h 627"/>
                <a:gd name="T16" fmla="*/ 1517 w 1629"/>
                <a:gd name="T17" fmla="*/ 97 h 627"/>
                <a:gd name="T18" fmla="*/ 1552 w 1629"/>
                <a:gd name="T19" fmla="*/ 118 h 627"/>
                <a:gd name="T20" fmla="*/ 1586 w 1629"/>
                <a:gd name="T21" fmla="*/ 141 h 627"/>
                <a:gd name="T22" fmla="*/ 1608 w 1629"/>
                <a:gd name="T23" fmla="*/ 160 h 627"/>
                <a:gd name="T24" fmla="*/ 1629 w 1629"/>
                <a:gd name="T25" fmla="*/ 182 h 627"/>
                <a:gd name="T26" fmla="*/ 1604 w 1629"/>
                <a:gd name="T27" fmla="*/ 230 h 627"/>
                <a:gd name="T28" fmla="*/ 1574 w 1629"/>
                <a:gd name="T29" fmla="*/ 276 h 627"/>
                <a:gd name="T30" fmla="*/ 1557 w 1629"/>
                <a:gd name="T31" fmla="*/ 299 h 627"/>
                <a:gd name="T32" fmla="*/ 1523 w 1629"/>
                <a:gd name="T33" fmla="*/ 341 h 627"/>
                <a:gd name="T34" fmla="*/ 1495 w 1629"/>
                <a:gd name="T35" fmla="*/ 372 h 627"/>
                <a:gd name="T36" fmla="*/ 1466 w 1629"/>
                <a:gd name="T37" fmla="*/ 401 h 627"/>
                <a:gd name="T38" fmla="*/ 1445 w 1629"/>
                <a:gd name="T39" fmla="*/ 419 h 627"/>
                <a:gd name="T40" fmla="*/ 1403 w 1629"/>
                <a:gd name="T41" fmla="*/ 454 h 627"/>
                <a:gd name="T42" fmla="*/ 1358 w 1629"/>
                <a:gd name="T43" fmla="*/ 486 h 627"/>
                <a:gd name="T44" fmla="*/ 1312 w 1629"/>
                <a:gd name="T45" fmla="*/ 514 h 627"/>
                <a:gd name="T46" fmla="*/ 1264 w 1629"/>
                <a:gd name="T47" fmla="*/ 540 h 627"/>
                <a:gd name="T48" fmla="*/ 1214 w 1629"/>
                <a:gd name="T49" fmla="*/ 562 h 627"/>
                <a:gd name="T50" fmla="*/ 1163 w 1629"/>
                <a:gd name="T51" fmla="*/ 582 h 627"/>
                <a:gd name="T52" fmla="*/ 1111 w 1629"/>
                <a:gd name="T53" fmla="*/ 598 h 627"/>
                <a:gd name="T54" fmla="*/ 1057 w 1629"/>
                <a:gd name="T55" fmla="*/ 611 h 627"/>
                <a:gd name="T56" fmla="*/ 1004 w 1629"/>
                <a:gd name="T57" fmla="*/ 620 h 627"/>
                <a:gd name="T58" fmla="*/ 950 w 1629"/>
                <a:gd name="T59" fmla="*/ 625 h 627"/>
                <a:gd name="T60" fmla="*/ 896 w 1629"/>
                <a:gd name="T61" fmla="*/ 627 h 627"/>
                <a:gd name="T62" fmla="*/ 829 w 1629"/>
                <a:gd name="T63" fmla="*/ 625 h 627"/>
                <a:gd name="T64" fmla="*/ 755 w 1629"/>
                <a:gd name="T65" fmla="*/ 616 h 627"/>
                <a:gd name="T66" fmla="*/ 670 w 1629"/>
                <a:gd name="T67" fmla="*/ 606 h 627"/>
                <a:gd name="T68" fmla="*/ 576 w 1629"/>
                <a:gd name="T69" fmla="*/ 591 h 627"/>
                <a:gd name="T70" fmla="*/ 475 w 1629"/>
                <a:gd name="T71" fmla="*/ 572 h 627"/>
                <a:gd name="T72" fmla="*/ 366 w 1629"/>
                <a:gd name="T73" fmla="*/ 548 h 627"/>
                <a:gd name="T74" fmla="*/ 250 w 1629"/>
                <a:gd name="T75" fmla="*/ 522 h 627"/>
                <a:gd name="T76" fmla="*/ 128 w 1629"/>
                <a:gd name="T77" fmla="*/ 490 h 627"/>
                <a:gd name="T78" fmla="*/ 0 w 1629"/>
                <a:gd name="T79" fmla="*/ 453 h 627"/>
                <a:gd name="T80" fmla="*/ 0 w 1629"/>
                <a:gd name="T81" fmla="*/ 173 h 627"/>
                <a:gd name="T82" fmla="*/ 219 w 1629"/>
                <a:gd name="T83" fmla="*/ 115 h 627"/>
                <a:gd name="T84" fmla="*/ 323 w 1629"/>
                <a:gd name="T85" fmla="*/ 89 h 627"/>
                <a:gd name="T86" fmla="*/ 430 w 1629"/>
                <a:gd name="T87" fmla="*/ 67 h 627"/>
                <a:gd name="T88" fmla="*/ 539 w 1629"/>
                <a:gd name="T89" fmla="*/ 47 h 627"/>
                <a:gd name="T90" fmla="*/ 648 w 1629"/>
                <a:gd name="T91" fmla="*/ 30 h 627"/>
                <a:gd name="T92" fmla="*/ 758 w 1629"/>
                <a:gd name="T93" fmla="*/ 16 h 627"/>
                <a:gd name="T94" fmla="*/ 865 w 1629"/>
                <a:gd name="T95" fmla="*/ 6 h 627"/>
                <a:gd name="T96" fmla="*/ 946 w 1629"/>
                <a:gd name="T97" fmla="*/ 2 h 627"/>
                <a:gd name="T98" fmla="*/ 998 w 1629"/>
                <a:gd name="T99" fmla="*/ 1 h 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629" h="627">
                  <a:moveTo>
                    <a:pt x="1023" y="0"/>
                  </a:moveTo>
                  <a:lnTo>
                    <a:pt x="1064" y="1"/>
                  </a:lnTo>
                  <a:lnTo>
                    <a:pt x="1103" y="2"/>
                  </a:lnTo>
                  <a:lnTo>
                    <a:pt x="1141" y="4"/>
                  </a:lnTo>
                  <a:lnTo>
                    <a:pt x="1180" y="7"/>
                  </a:lnTo>
                  <a:lnTo>
                    <a:pt x="1217" y="11"/>
                  </a:lnTo>
                  <a:lnTo>
                    <a:pt x="1254" y="16"/>
                  </a:lnTo>
                  <a:lnTo>
                    <a:pt x="1289" y="22"/>
                  </a:lnTo>
                  <a:lnTo>
                    <a:pt x="1324" y="29"/>
                  </a:lnTo>
                  <a:lnTo>
                    <a:pt x="1348" y="34"/>
                  </a:lnTo>
                  <a:lnTo>
                    <a:pt x="1371" y="40"/>
                  </a:lnTo>
                  <a:lnTo>
                    <a:pt x="1393" y="47"/>
                  </a:lnTo>
                  <a:lnTo>
                    <a:pt x="1416" y="53"/>
                  </a:lnTo>
                  <a:lnTo>
                    <a:pt x="1437" y="61"/>
                  </a:lnTo>
                  <a:lnTo>
                    <a:pt x="1457" y="69"/>
                  </a:lnTo>
                  <a:lnTo>
                    <a:pt x="1477" y="78"/>
                  </a:lnTo>
                  <a:lnTo>
                    <a:pt x="1498" y="87"/>
                  </a:lnTo>
                  <a:lnTo>
                    <a:pt x="1517" y="97"/>
                  </a:lnTo>
                  <a:lnTo>
                    <a:pt x="1535" y="107"/>
                  </a:lnTo>
                  <a:lnTo>
                    <a:pt x="1552" y="118"/>
                  </a:lnTo>
                  <a:lnTo>
                    <a:pt x="1569" y="130"/>
                  </a:lnTo>
                  <a:lnTo>
                    <a:pt x="1586" y="141"/>
                  </a:lnTo>
                  <a:lnTo>
                    <a:pt x="1601" y="154"/>
                  </a:lnTo>
                  <a:lnTo>
                    <a:pt x="1608" y="160"/>
                  </a:lnTo>
                  <a:lnTo>
                    <a:pt x="1615" y="168"/>
                  </a:lnTo>
                  <a:lnTo>
                    <a:pt x="1629" y="182"/>
                  </a:lnTo>
                  <a:lnTo>
                    <a:pt x="1618" y="205"/>
                  </a:lnTo>
                  <a:lnTo>
                    <a:pt x="1604" y="230"/>
                  </a:lnTo>
                  <a:lnTo>
                    <a:pt x="1589" y="253"/>
                  </a:lnTo>
                  <a:lnTo>
                    <a:pt x="1574" y="276"/>
                  </a:lnTo>
                  <a:lnTo>
                    <a:pt x="1566" y="287"/>
                  </a:lnTo>
                  <a:lnTo>
                    <a:pt x="1557" y="299"/>
                  </a:lnTo>
                  <a:lnTo>
                    <a:pt x="1541" y="320"/>
                  </a:lnTo>
                  <a:lnTo>
                    <a:pt x="1523" y="341"/>
                  </a:lnTo>
                  <a:lnTo>
                    <a:pt x="1505" y="361"/>
                  </a:lnTo>
                  <a:lnTo>
                    <a:pt x="1495" y="372"/>
                  </a:lnTo>
                  <a:lnTo>
                    <a:pt x="1486" y="382"/>
                  </a:lnTo>
                  <a:lnTo>
                    <a:pt x="1466" y="401"/>
                  </a:lnTo>
                  <a:lnTo>
                    <a:pt x="1456" y="410"/>
                  </a:lnTo>
                  <a:lnTo>
                    <a:pt x="1445" y="419"/>
                  </a:lnTo>
                  <a:lnTo>
                    <a:pt x="1424" y="437"/>
                  </a:lnTo>
                  <a:lnTo>
                    <a:pt x="1403" y="454"/>
                  </a:lnTo>
                  <a:lnTo>
                    <a:pt x="1381" y="470"/>
                  </a:lnTo>
                  <a:lnTo>
                    <a:pt x="1358" y="486"/>
                  </a:lnTo>
                  <a:lnTo>
                    <a:pt x="1335" y="501"/>
                  </a:lnTo>
                  <a:lnTo>
                    <a:pt x="1312" y="514"/>
                  </a:lnTo>
                  <a:lnTo>
                    <a:pt x="1288" y="527"/>
                  </a:lnTo>
                  <a:lnTo>
                    <a:pt x="1264" y="540"/>
                  </a:lnTo>
                  <a:lnTo>
                    <a:pt x="1239" y="552"/>
                  </a:lnTo>
                  <a:lnTo>
                    <a:pt x="1214" y="562"/>
                  </a:lnTo>
                  <a:lnTo>
                    <a:pt x="1188" y="573"/>
                  </a:lnTo>
                  <a:lnTo>
                    <a:pt x="1163" y="582"/>
                  </a:lnTo>
                  <a:lnTo>
                    <a:pt x="1137" y="591"/>
                  </a:lnTo>
                  <a:lnTo>
                    <a:pt x="1111" y="598"/>
                  </a:lnTo>
                  <a:lnTo>
                    <a:pt x="1084" y="605"/>
                  </a:lnTo>
                  <a:lnTo>
                    <a:pt x="1057" y="611"/>
                  </a:lnTo>
                  <a:lnTo>
                    <a:pt x="1031" y="615"/>
                  </a:lnTo>
                  <a:lnTo>
                    <a:pt x="1004" y="620"/>
                  </a:lnTo>
                  <a:lnTo>
                    <a:pt x="977" y="623"/>
                  </a:lnTo>
                  <a:lnTo>
                    <a:pt x="950" y="625"/>
                  </a:lnTo>
                  <a:lnTo>
                    <a:pt x="924" y="627"/>
                  </a:lnTo>
                  <a:lnTo>
                    <a:pt x="896" y="627"/>
                  </a:lnTo>
                  <a:lnTo>
                    <a:pt x="863" y="627"/>
                  </a:lnTo>
                  <a:lnTo>
                    <a:pt x="829" y="625"/>
                  </a:lnTo>
                  <a:lnTo>
                    <a:pt x="793" y="621"/>
                  </a:lnTo>
                  <a:lnTo>
                    <a:pt x="755" y="616"/>
                  </a:lnTo>
                  <a:lnTo>
                    <a:pt x="713" y="611"/>
                  </a:lnTo>
                  <a:lnTo>
                    <a:pt x="670" y="606"/>
                  </a:lnTo>
                  <a:lnTo>
                    <a:pt x="624" y="598"/>
                  </a:lnTo>
                  <a:lnTo>
                    <a:pt x="576" y="591"/>
                  </a:lnTo>
                  <a:lnTo>
                    <a:pt x="526" y="581"/>
                  </a:lnTo>
                  <a:lnTo>
                    <a:pt x="475" y="572"/>
                  </a:lnTo>
                  <a:lnTo>
                    <a:pt x="421" y="561"/>
                  </a:lnTo>
                  <a:lnTo>
                    <a:pt x="366" y="548"/>
                  </a:lnTo>
                  <a:lnTo>
                    <a:pt x="308" y="536"/>
                  </a:lnTo>
                  <a:lnTo>
                    <a:pt x="250" y="522"/>
                  </a:lnTo>
                  <a:lnTo>
                    <a:pt x="189" y="506"/>
                  </a:lnTo>
                  <a:lnTo>
                    <a:pt x="128" y="490"/>
                  </a:lnTo>
                  <a:lnTo>
                    <a:pt x="65" y="472"/>
                  </a:lnTo>
                  <a:lnTo>
                    <a:pt x="0" y="453"/>
                  </a:lnTo>
                  <a:lnTo>
                    <a:pt x="0" y="273"/>
                  </a:lnTo>
                  <a:lnTo>
                    <a:pt x="0" y="173"/>
                  </a:lnTo>
                  <a:lnTo>
                    <a:pt x="168" y="128"/>
                  </a:lnTo>
                  <a:lnTo>
                    <a:pt x="219" y="115"/>
                  </a:lnTo>
                  <a:lnTo>
                    <a:pt x="270" y="102"/>
                  </a:lnTo>
                  <a:lnTo>
                    <a:pt x="323" y="89"/>
                  </a:lnTo>
                  <a:lnTo>
                    <a:pt x="376" y="78"/>
                  </a:lnTo>
                  <a:lnTo>
                    <a:pt x="430" y="67"/>
                  </a:lnTo>
                  <a:lnTo>
                    <a:pt x="485" y="56"/>
                  </a:lnTo>
                  <a:lnTo>
                    <a:pt x="539" y="47"/>
                  </a:lnTo>
                  <a:lnTo>
                    <a:pt x="593" y="37"/>
                  </a:lnTo>
                  <a:lnTo>
                    <a:pt x="648" y="30"/>
                  </a:lnTo>
                  <a:lnTo>
                    <a:pt x="703" y="22"/>
                  </a:lnTo>
                  <a:lnTo>
                    <a:pt x="758" y="16"/>
                  </a:lnTo>
                  <a:lnTo>
                    <a:pt x="812" y="11"/>
                  </a:lnTo>
                  <a:lnTo>
                    <a:pt x="865" y="6"/>
                  </a:lnTo>
                  <a:lnTo>
                    <a:pt x="919" y="3"/>
                  </a:lnTo>
                  <a:lnTo>
                    <a:pt x="946" y="2"/>
                  </a:lnTo>
                  <a:lnTo>
                    <a:pt x="971" y="1"/>
                  </a:lnTo>
                  <a:lnTo>
                    <a:pt x="998" y="1"/>
                  </a:lnTo>
                  <a:lnTo>
                    <a:pt x="1023" y="0"/>
                  </a:lnTo>
                  <a:close/>
                </a:path>
              </a:pathLst>
            </a:custGeom>
            <a:solidFill>
              <a:srgbClr val="F1F1F1"/>
            </a:solidFill>
            <a:ln>
              <a:noFill/>
            </a:ln>
          </p:spPr>
          <p:txBody>
            <a:bodyPr vert="horz" wrap="square" lIns="91440" tIns="45720" rIns="91440" bIns="45720" numCol="1" anchor="t" anchorCtr="0" compatLnSpc="1">
              <a:prstTxWarp prst="textNoShape">
                <a:avLst/>
              </a:prstTxWarp>
            </a:bodyPr>
            <a:lstStyle/>
            <a:p>
              <a:endParaRPr lang="fi-FI"/>
            </a:p>
          </p:txBody>
        </p:sp>
      </p:grpSp>
      <p:sp>
        <p:nvSpPr>
          <p:cNvPr id="2" name="Title 1"/>
          <p:cNvSpPr>
            <a:spLocks noGrp="1"/>
          </p:cNvSpPr>
          <p:nvPr>
            <p:ph type="title"/>
          </p:nvPr>
        </p:nvSpPr>
        <p:spPr>
          <a:xfrm>
            <a:off x="468313" y="2564904"/>
            <a:ext cx="8207375" cy="1728192"/>
          </a:xfrm>
        </p:spPr>
        <p:txBody>
          <a:bodyPr anchor="ctr" anchorCtr="0"/>
          <a:lstStyle>
            <a:lvl1pPr algn="ctr">
              <a:defRPr sz="4000" b="1" cap="none" baseline="0"/>
            </a:lvl1pPr>
          </a:lstStyle>
          <a:p>
            <a:r>
              <a:rPr lang="en-US"/>
              <a:t>Click to edit Master title style</a:t>
            </a:r>
            <a:endParaRPr lang="fi-FI" dirty="0"/>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05599" y="548680"/>
            <a:ext cx="4870089" cy="936000"/>
          </a:xfrm>
          <a:prstGeom prst="rect">
            <a:avLst/>
          </a:prstGeom>
        </p:spPr>
      </p:pic>
      <p:sp>
        <p:nvSpPr>
          <p:cNvPr id="27" name="Date Placeholder 3">
            <a:extLst>
              <a:ext uri="{FF2B5EF4-FFF2-40B4-BE49-F238E27FC236}">
                <a16:creationId xmlns:a16="http://schemas.microsoft.com/office/drawing/2014/main" id="{DC0E1EDF-FA5A-496C-B8DA-6365962399F9}"/>
              </a:ext>
            </a:extLst>
          </p:cNvPr>
          <p:cNvSpPr>
            <a:spLocks noGrp="1"/>
          </p:cNvSpPr>
          <p:nvPr>
            <p:ph type="dt" sz="half" idx="2"/>
          </p:nvPr>
        </p:nvSpPr>
        <p:spPr>
          <a:xfrm>
            <a:off x="827584" y="6381750"/>
            <a:ext cx="864096" cy="140450"/>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2019</a:t>
            </a:r>
            <a:endParaRPr lang="fi-FI" dirty="0"/>
          </a:p>
        </p:txBody>
      </p:sp>
      <p:sp>
        <p:nvSpPr>
          <p:cNvPr id="28" name="Footer Placeholder 4">
            <a:extLst>
              <a:ext uri="{FF2B5EF4-FFF2-40B4-BE49-F238E27FC236}">
                <a16:creationId xmlns:a16="http://schemas.microsoft.com/office/drawing/2014/main" id="{BD26D6E5-E51C-4E6C-9A19-6750E324244A}"/>
              </a:ext>
            </a:extLst>
          </p:cNvPr>
          <p:cNvSpPr>
            <a:spLocks noGrp="1"/>
          </p:cNvSpPr>
          <p:nvPr>
            <p:ph type="ftr" sz="quarter" idx="3"/>
          </p:nvPr>
        </p:nvSpPr>
        <p:spPr>
          <a:xfrm>
            <a:off x="1691680" y="6381750"/>
            <a:ext cx="3672408" cy="142875"/>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Energiatehokas rakentaminen - olosuhdehallinta ja rakenteiden kuivattaminen</a:t>
            </a:r>
            <a:endParaRPr lang="fi-FI" dirty="0"/>
          </a:p>
        </p:txBody>
      </p:sp>
      <p:sp>
        <p:nvSpPr>
          <p:cNvPr id="29" name="Slide Number Placeholder 5">
            <a:extLst>
              <a:ext uri="{FF2B5EF4-FFF2-40B4-BE49-F238E27FC236}">
                <a16:creationId xmlns:a16="http://schemas.microsoft.com/office/drawing/2014/main" id="{962B3CBE-DD10-4F7C-AF9B-D3762F158C5E}"/>
              </a:ext>
            </a:extLst>
          </p:cNvPr>
          <p:cNvSpPr>
            <a:spLocks noGrp="1"/>
          </p:cNvSpPr>
          <p:nvPr>
            <p:ph type="sldNum" sz="quarter" idx="4"/>
          </p:nvPr>
        </p:nvSpPr>
        <p:spPr>
          <a:xfrm>
            <a:off x="468313" y="6378903"/>
            <a:ext cx="359271" cy="143297"/>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fld id="{0168ACF4-E7A5-495E-8C31-8E9E3D5B0BFC}" type="slidenum">
              <a:rPr lang="fi-FI" smtClean="0"/>
              <a:pPr/>
              <a:t>‹#›</a:t>
            </a:fld>
            <a:endParaRPr lang="fi-FI" dirty="0"/>
          </a:p>
        </p:txBody>
      </p:sp>
    </p:spTree>
    <p:extLst>
      <p:ext uri="{BB962C8B-B14F-4D97-AF65-F5344CB8AC3E}">
        <p14:creationId xmlns:p14="http://schemas.microsoft.com/office/powerpoint/2010/main" val="5839625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a:p>
        </p:txBody>
      </p:sp>
      <p:sp>
        <p:nvSpPr>
          <p:cNvPr id="3" name="Content Placeholder 2"/>
          <p:cNvSpPr>
            <a:spLocks noGrp="1"/>
          </p:cNvSpPr>
          <p:nvPr>
            <p:ph sz="half" idx="1"/>
          </p:nvPr>
        </p:nvSpPr>
        <p:spPr>
          <a:xfrm>
            <a:off x="457200" y="1773239"/>
            <a:ext cx="4038600" cy="4032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4" name="Content Placeholder 3"/>
          <p:cNvSpPr>
            <a:spLocks noGrp="1"/>
          </p:cNvSpPr>
          <p:nvPr>
            <p:ph sz="half" idx="2"/>
          </p:nvPr>
        </p:nvSpPr>
        <p:spPr>
          <a:xfrm>
            <a:off x="4648200" y="1773239"/>
            <a:ext cx="4038600" cy="4032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6" name="Date Placeholder 3">
            <a:extLst>
              <a:ext uri="{FF2B5EF4-FFF2-40B4-BE49-F238E27FC236}">
                <a16:creationId xmlns:a16="http://schemas.microsoft.com/office/drawing/2014/main" id="{364181F4-908C-4E12-A8AE-CB1952FD11D4}"/>
              </a:ext>
            </a:extLst>
          </p:cNvPr>
          <p:cNvSpPr>
            <a:spLocks noGrp="1"/>
          </p:cNvSpPr>
          <p:nvPr>
            <p:ph type="dt" sz="half" idx="10"/>
          </p:nvPr>
        </p:nvSpPr>
        <p:spPr>
          <a:xfrm>
            <a:off x="827584" y="6381750"/>
            <a:ext cx="864096" cy="140450"/>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2019</a:t>
            </a:r>
            <a:endParaRPr lang="fi-FI" dirty="0"/>
          </a:p>
        </p:txBody>
      </p:sp>
      <p:sp>
        <p:nvSpPr>
          <p:cNvPr id="7" name="Footer Placeholder 4">
            <a:extLst>
              <a:ext uri="{FF2B5EF4-FFF2-40B4-BE49-F238E27FC236}">
                <a16:creationId xmlns:a16="http://schemas.microsoft.com/office/drawing/2014/main" id="{19CE9C56-984B-4A52-922F-3E1B7E375A21}"/>
              </a:ext>
            </a:extLst>
          </p:cNvPr>
          <p:cNvSpPr>
            <a:spLocks noGrp="1"/>
          </p:cNvSpPr>
          <p:nvPr>
            <p:ph type="ftr" sz="quarter" idx="3"/>
          </p:nvPr>
        </p:nvSpPr>
        <p:spPr>
          <a:xfrm>
            <a:off x="1691680" y="6381750"/>
            <a:ext cx="3672408" cy="142875"/>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Energiatehokas rakentaminen - olosuhdehallinta ja rakenteiden kuivattaminen</a:t>
            </a:r>
            <a:endParaRPr lang="fi-FI" dirty="0"/>
          </a:p>
        </p:txBody>
      </p:sp>
      <p:sp>
        <p:nvSpPr>
          <p:cNvPr id="8" name="Slide Number Placeholder 5">
            <a:extLst>
              <a:ext uri="{FF2B5EF4-FFF2-40B4-BE49-F238E27FC236}">
                <a16:creationId xmlns:a16="http://schemas.microsoft.com/office/drawing/2014/main" id="{2D87BC5F-FC6E-48AD-8140-ADA9AD7A84F5}"/>
              </a:ext>
            </a:extLst>
          </p:cNvPr>
          <p:cNvSpPr>
            <a:spLocks noGrp="1"/>
          </p:cNvSpPr>
          <p:nvPr>
            <p:ph type="sldNum" sz="quarter" idx="4"/>
          </p:nvPr>
        </p:nvSpPr>
        <p:spPr>
          <a:xfrm>
            <a:off x="468313" y="6378903"/>
            <a:ext cx="359271" cy="143297"/>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fld id="{0168ACF4-E7A5-495E-8C31-8E9E3D5B0BFC}" type="slidenum">
              <a:rPr lang="fi-FI" smtClean="0"/>
              <a:pPr/>
              <a:t>‹#›</a:t>
            </a:fld>
            <a:endParaRPr lang="fi-FI" dirty="0"/>
          </a:p>
        </p:txBody>
      </p:sp>
    </p:spTree>
    <p:extLst>
      <p:ext uri="{BB962C8B-B14F-4D97-AF65-F5344CB8AC3E}">
        <p14:creationId xmlns:p14="http://schemas.microsoft.com/office/powerpoint/2010/main" val="2037692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i-FI"/>
          </a:p>
        </p:txBody>
      </p:sp>
      <p:sp>
        <p:nvSpPr>
          <p:cNvPr id="3" name="Text Placeholder 2"/>
          <p:cNvSpPr>
            <a:spLocks noGrp="1"/>
          </p:cNvSpPr>
          <p:nvPr>
            <p:ph type="body" idx="1"/>
          </p:nvPr>
        </p:nvSpPr>
        <p:spPr>
          <a:xfrm>
            <a:off x="457200" y="1773237"/>
            <a:ext cx="4040188" cy="503238"/>
          </a:xfrm>
        </p:spPr>
        <p:txBody>
          <a:bodyPr anchor="t" anchorCtr="0"/>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276475"/>
            <a:ext cx="4040188" cy="352901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5" name="Text Placeholder 4"/>
          <p:cNvSpPr>
            <a:spLocks noGrp="1"/>
          </p:cNvSpPr>
          <p:nvPr>
            <p:ph type="body" sz="quarter" idx="3"/>
          </p:nvPr>
        </p:nvSpPr>
        <p:spPr>
          <a:xfrm>
            <a:off x="4645025" y="1773237"/>
            <a:ext cx="4041775" cy="503238"/>
          </a:xfrm>
        </p:spPr>
        <p:txBody>
          <a:bodyPr anchor="t" anchorCtr="0"/>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276475"/>
            <a:ext cx="4041775" cy="352901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8" name="Date Placeholder 3">
            <a:extLst>
              <a:ext uri="{FF2B5EF4-FFF2-40B4-BE49-F238E27FC236}">
                <a16:creationId xmlns:a16="http://schemas.microsoft.com/office/drawing/2014/main" id="{141CCB3E-0118-45FD-BB8A-A7B5321B584B}"/>
              </a:ext>
            </a:extLst>
          </p:cNvPr>
          <p:cNvSpPr>
            <a:spLocks noGrp="1"/>
          </p:cNvSpPr>
          <p:nvPr>
            <p:ph type="dt" sz="half" idx="10"/>
          </p:nvPr>
        </p:nvSpPr>
        <p:spPr>
          <a:xfrm>
            <a:off x="827584" y="6381750"/>
            <a:ext cx="864096" cy="140450"/>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2019</a:t>
            </a:r>
            <a:endParaRPr lang="fi-FI" dirty="0"/>
          </a:p>
        </p:txBody>
      </p:sp>
      <p:sp>
        <p:nvSpPr>
          <p:cNvPr id="9" name="Footer Placeholder 4">
            <a:extLst>
              <a:ext uri="{FF2B5EF4-FFF2-40B4-BE49-F238E27FC236}">
                <a16:creationId xmlns:a16="http://schemas.microsoft.com/office/drawing/2014/main" id="{68B583DD-1F7B-4873-8DD3-4A081F6E6F21}"/>
              </a:ext>
            </a:extLst>
          </p:cNvPr>
          <p:cNvSpPr>
            <a:spLocks noGrp="1"/>
          </p:cNvSpPr>
          <p:nvPr>
            <p:ph type="ftr" sz="quarter" idx="11"/>
          </p:nvPr>
        </p:nvSpPr>
        <p:spPr>
          <a:xfrm>
            <a:off x="1691680" y="6381750"/>
            <a:ext cx="3672408" cy="142875"/>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Energiatehokas rakentaminen - olosuhdehallinta ja rakenteiden kuivattaminen</a:t>
            </a:r>
            <a:endParaRPr lang="fi-FI" dirty="0"/>
          </a:p>
        </p:txBody>
      </p:sp>
      <p:sp>
        <p:nvSpPr>
          <p:cNvPr id="10" name="Slide Number Placeholder 5">
            <a:extLst>
              <a:ext uri="{FF2B5EF4-FFF2-40B4-BE49-F238E27FC236}">
                <a16:creationId xmlns:a16="http://schemas.microsoft.com/office/drawing/2014/main" id="{07CF9A67-7BD7-4836-AD0B-31F41116248A}"/>
              </a:ext>
            </a:extLst>
          </p:cNvPr>
          <p:cNvSpPr>
            <a:spLocks noGrp="1"/>
          </p:cNvSpPr>
          <p:nvPr>
            <p:ph type="sldNum" sz="quarter" idx="12"/>
          </p:nvPr>
        </p:nvSpPr>
        <p:spPr>
          <a:xfrm>
            <a:off x="468313" y="6378903"/>
            <a:ext cx="359271" cy="143297"/>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fld id="{0168ACF4-E7A5-495E-8C31-8E9E3D5B0BFC}" type="slidenum">
              <a:rPr lang="fi-FI" smtClean="0"/>
              <a:pPr/>
              <a:t>‹#›</a:t>
            </a:fld>
            <a:endParaRPr lang="fi-FI" dirty="0"/>
          </a:p>
        </p:txBody>
      </p:sp>
    </p:spTree>
    <p:extLst>
      <p:ext uri="{BB962C8B-B14F-4D97-AF65-F5344CB8AC3E}">
        <p14:creationId xmlns:p14="http://schemas.microsoft.com/office/powerpoint/2010/main" val="8613750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Vaihtoehtoinen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i-FI"/>
          </a:p>
        </p:txBody>
      </p:sp>
      <p:sp>
        <p:nvSpPr>
          <p:cNvPr id="4" name="Content Placeholder 3"/>
          <p:cNvSpPr>
            <a:spLocks noGrp="1"/>
          </p:cNvSpPr>
          <p:nvPr>
            <p:ph sz="half" idx="2"/>
          </p:nvPr>
        </p:nvSpPr>
        <p:spPr>
          <a:xfrm>
            <a:off x="457200" y="1773239"/>
            <a:ext cx="8218488" cy="4032250"/>
          </a:xfrm>
        </p:spPr>
        <p:txBody>
          <a:bodyPr/>
          <a:lstStyle>
            <a:lvl1pPr marL="0" indent="0">
              <a:buFontTx/>
              <a:buNone/>
              <a:defRPr sz="2800" b="1"/>
            </a:lvl1pPr>
            <a:lvl2pPr marL="266700" indent="-266700">
              <a:defRPr sz="2400"/>
            </a:lvl2pPr>
            <a:lvl3pPr marL="539750" indent="-273050">
              <a:defRPr sz="2000"/>
            </a:lvl3pPr>
            <a:lvl4pPr marL="806450" indent="-266700">
              <a:defRPr sz="1800"/>
            </a:lvl4pPr>
            <a:lvl5pPr marL="1071563" indent="-265113">
              <a:defRPr sz="18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6" name="Date Placeholder 3">
            <a:extLst>
              <a:ext uri="{FF2B5EF4-FFF2-40B4-BE49-F238E27FC236}">
                <a16:creationId xmlns:a16="http://schemas.microsoft.com/office/drawing/2014/main" id="{D8D5815C-C552-4E7B-8A83-6F40A1D72604}"/>
              </a:ext>
            </a:extLst>
          </p:cNvPr>
          <p:cNvSpPr>
            <a:spLocks noGrp="1"/>
          </p:cNvSpPr>
          <p:nvPr>
            <p:ph type="dt" sz="half" idx="10"/>
          </p:nvPr>
        </p:nvSpPr>
        <p:spPr>
          <a:xfrm>
            <a:off x="827584" y="6381750"/>
            <a:ext cx="864096" cy="140450"/>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2019</a:t>
            </a:r>
            <a:endParaRPr lang="fi-FI" dirty="0"/>
          </a:p>
        </p:txBody>
      </p:sp>
      <p:sp>
        <p:nvSpPr>
          <p:cNvPr id="7" name="Footer Placeholder 4">
            <a:extLst>
              <a:ext uri="{FF2B5EF4-FFF2-40B4-BE49-F238E27FC236}">
                <a16:creationId xmlns:a16="http://schemas.microsoft.com/office/drawing/2014/main" id="{C2C2324B-AC2D-417E-A64A-FE6CF5FEA21E}"/>
              </a:ext>
            </a:extLst>
          </p:cNvPr>
          <p:cNvSpPr>
            <a:spLocks noGrp="1"/>
          </p:cNvSpPr>
          <p:nvPr>
            <p:ph type="ftr" sz="quarter" idx="3"/>
          </p:nvPr>
        </p:nvSpPr>
        <p:spPr>
          <a:xfrm>
            <a:off x="1691680" y="6381750"/>
            <a:ext cx="3672408" cy="142875"/>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Energiatehokas rakentaminen - olosuhdehallinta ja rakenteiden kuivattaminen</a:t>
            </a:r>
            <a:endParaRPr lang="fi-FI" dirty="0"/>
          </a:p>
        </p:txBody>
      </p:sp>
      <p:sp>
        <p:nvSpPr>
          <p:cNvPr id="8" name="Slide Number Placeholder 5">
            <a:extLst>
              <a:ext uri="{FF2B5EF4-FFF2-40B4-BE49-F238E27FC236}">
                <a16:creationId xmlns:a16="http://schemas.microsoft.com/office/drawing/2014/main" id="{33DEB30C-4890-4ED6-9252-B9A27BB9938F}"/>
              </a:ext>
            </a:extLst>
          </p:cNvPr>
          <p:cNvSpPr>
            <a:spLocks noGrp="1"/>
          </p:cNvSpPr>
          <p:nvPr>
            <p:ph type="sldNum" sz="quarter" idx="4"/>
          </p:nvPr>
        </p:nvSpPr>
        <p:spPr>
          <a:xfrm>
            <a:off x="468313" y="6378903"/>
            <a:ext cx="359271" cy="143297"/>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fld id="{0168ACF4-E7A5-495E-8C31-8E9E3D5B0BFC}" type="slidenum">
              <a:rPr lang="fi-FI" smtClean="0"/>
              <a:pPr/>
              <a:t>‹#›</a:t>
            </a:fld>
            <a:endParaRPr lang="fi-FI" dirty="0"/>
          </a:p>
        </p:txBody>
      </p:sp>
    </p:spTree>
    <p:extLst>
      <p:ext uri="{BB962C8B-B14F-4D97-AF65-F5344CB8AC3E}">
        <p14:creationId xmlns:p14="http://schemas.microsoft.com/office/powerpoint/2010/main" val="31981115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isältö ja kuv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dirty="0"/>
          </a:p>
        </p:txBody>
      </p:sp>
      <p:sp>
        <p:nvSpPr>
          <p:cNvPr id="4" name="Content Placeholder 3"/>
          <p:cNvSpPr>
            <a:spLocks noGrp="1"/>
          </p:cNvSpPr>
          <p:nvPr>
            <p:ph sz="half" idx="2"/>
          </p:nvPr>
        </p:nvSpPr>
        <p:spPr>
          <a:xfrm>
            <a:off x="5580112" y="1773239"/>
            <a:ext cx="3106687" cy="4032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9" name="Picture Placeholder 8"/>
          <p:cNvSpPr>
            <a:spLocks noGrp="1"/>
          </p:cNvSpPr>
          <p:nvPr>
            <p:ph type="pic" sz="quarter" idx="13"/>
          </p:nvPr>
        </p:nvSpPr>
        <p:spPr>
          <a:xfrm>
            <a:off x="468313" y="1773238"/>
            <a:ext cx="4895775" cy="4032250"/>
          </a:xfrm>
        </p:spPr>
        <p:txBody>
          <a:bodyPr/>
          <a:lstStyle>
            <a:lvl1pPr marL="0" indent="0">
              <a:buFontTx/>
              <a:buNone/>
              <a:defRPr/>
            </a:lvl1pPr>
          </a:lstStyle>
          <a:p>
            <a:r>
              <a:rPr lang="en-US"/>
              <a:t>Click icon to add picture</a:t>
            </a:r>
            <a:endParaRPr lang="fi-FI"/>
          </a:p>
        </p:txBody>
      </p:sp>
      <p:sp>
        <p:nvSpPr>
          <p:cNvPr id="6" name="Date Placeholder 3">
            <a:extLst>
              <a:ext uri="{FF2B5EF4-FFF2-40B4-BE49-F238E27FC236}">
                <a16:creationId xmlns:a16="http://schemas.microsoft.com/office/drawing/2014/main" id="{54700147-F29A-4B61-BD96-4E3B4942BDE2}"/>
              </a:ext>
            </a:extLst>
          </p:cNvPr>
          <p:cNvSpPr>
            <a:spLocks noGrp="1"/>
          </p:cNvSpPr>
          <p:nvPr>
            <p:ph type="dt" sz="half" idx="14"/>
          </p:nvPr>
        </p:nvSpPr>
        <p:spPr>
          <a:xfrm>
            <a:off x="827584" y="6381750"/>
            <a:ext cx="864096" cy="140450"/>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2019</a:t>
            </a:r>
            <a:endParaRPr lang="fi-FI" dirty="0"/>
          </a:p>
        </p:txBody>
      </p:sp>
      <p:sp>
        <p:nvSpPr>
          <p:cNvPr id="7" name="Footer Placeholder 4">
            <a:extLst>
              <a:ext uri="{FF2B5EF4-FFF2-40B4-BE49-F238E27FC236}">
                <a16:creationId xmlns:a16="http://schemas.microsoft.com/office/drawing/2014/main" id="{9BD9C986-707B-46E8-B856-EF39D688D39A}"/>
              </a:ext>
            </a:extLst>
          </p:cNvPr>
          <p:cNvSpPr>
            <a:spLocks noGrp="1"/>
          </p:cNvSpPr>
          <p:nvPr>
            <p:ph type="ftr" sz="quarter" idx="3"/>
          </p:nvPr>
        </p:nvSpPr>
        <p:spPr>
          <a:xfrm>
            <a:off x="1691680" y="6381750"/>
            <a:ext cx="3672408" cy="142875"/>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Energiatehokas rakentaminen - olosuhdehallinta ja rakenteiden kuivattaminen</a:t>
            </a:r>
            <a:endParaRPr lang="fi-FI" dirty="0"/>
          </a:p>
        </p:txBody>
      </p:sp>
      <p:sp>
        <p:nvSpPr>
          <p:cNvPr id="8" name="Slide Number Placeholder 5">
            <a:extLst>
              <a:ext uri="{FF2B5EF4-FFF2-40B4-BE49-F238E27FC236}">
                <a16:creationId xmlns:a16="http://schemas.microsoft.com/office/drawing/2014/main" id="{327A4F35-CC0E-4D72-8B02-E25EBAC1CD0F}"/>
              </a:ext>
            </a:extLst>
          </p:cNvPr>
          <p:cNvSpPr>
            <a:spLocks noGrp="1"/>
          </p:cNvSpPr>
          <p:nvPr>
            <p:ph type="sldNum" sz="quarter" idx="4"/>
          </p:nvPr>
        </p:nvSpPr>
        <p:spPr>
          <a:xfrm>
            <a:off x="468313" y="6378903"/>
            <a:ext cx="359271" cy="143297"/>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fld id="{0168ACF4-E7A5-495E-8C31-8E9E3D5B0BFC}" type="slidenum">
              <a:rPr lang="fi-FI" smtClean="0"/>
              <a:pPr/>
              <a:t>‹#›</a:t>
            </a:fld>
            <a:endParaRPr lang="fi-FI" dirty="0"/>
          </a:p>
        </p:txBody>
      </p:sp>
    </p:spTree>
    <p:extLst>
      <p:ext uri="{BB962C8B-B14F-4D97-AF65-F5344CB8AC3E}">
        <p14:creationId xmlns:p14="http://schemas.microsoft.com/office/powerpoint/2010/main" val="6251184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a:p>
        </p:txBody>
      </p:sp>
      <p:sp>
        <p:nvSpPr>
          <p:cNvPr id="4" name="Date Placeholder 3">
            <a:extLst>
              <a:ext uri="{FF2B5EF4-FFF2-40B4-BE49-F238E27FC236}">
                <a16:creationId xmlns:a16="http://schemas.microsoft.com/office/drawing/2014/main" id="{0BCA36BC-2C14-4F0F-BD7D-3C80F2FD15CA}"/>
              </a:ext>
            </a:extLst>
          </p:cNvPr>
          <p:cNvSpPr>
            <a:spLocks noGrp="1"/>
          </p:cNvSpPr>
          <p:nvPr>
            <p:ph type="dt" sz="half" idx="2"/>
          </p:nvPr>
        </p:nvSpPr>
        <p:spPr>
          <a:xfrm>
            <a:off x="827584" y="6381750"/>
            <a:ext cx="864096" cy="140450"/>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2019</a:t>
            </a:r>
            <a:endParaRPr lang="fi-FI" dirty="0"/>
          </a:p>
        </p:txBody>
      </p:sp>
      <p:sp>
        <p:nvSpPr>
          <p:cNvPr id="5" name="Footer Placeholder 4">
            <a:extLst>
              <a:ext uri="{FF2B5EF4-FFF2-40B4-BE49-F238E27FC236}">
                <a16:creationId xmlns:a16="http://schemas.microsoft.com/office/drawing/2014/main" id="{C90EF67C-CB27-4B61-AE97-C118D6663497}"/>
              </a:ext>
            </a:extLst>
          </p:cNvPr>
          <p:cNvSpPr>
            <a:spLocks noGrp="1"/>
          </p:cNvSpPr>
          <p:nvPr>
            <p:ph type="ftr" sz="quarter" idx="3"/>
          </p:nvPr>
        </p:nvSpPr>
        <p:spPr>
          <a:xfrm>
            <a:off x="1691680" y="6381750"/>
            <a:ext cx="3672408" cy="142875"/>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Energiatehokas rakentaminen - olosuhdehallinta ja rakenteiden kuivattaminen</a:t>
            </a:r>
            <a:endParaRPr lang="fi-FI" dirty="0"/>
          </a:p>
        </p:txBody>
      </p:sp>
      <p:sp>
        <p:nvSpPr>
          <p:cNvPr id="6" name="Slide Number Placeholder 5">
            <a:extLst>
              <a:ext uri="{FF2B5EF4-FFF2-40B4-BE49-F238E27FC236}">
                <a16:creationId xmlns:a16="http://schemas.microsoft.com/office/drawing/2014/main" id="{42DDD66A-87FB-480F-8397-E755A2678CE2}"/>
              </a:ext>
            </a:extLst>
          </p:cNvPr>
          <p:cNvSpPr>
            <a:spLocks noGrp="1"/>
          </p:cNvSpPr>
          <p:nvPr>
            <p:ph type="sldNum" sz="quarter" idx="4"/>
          </p:nvPr>
        </p:nvSpPr>
        <p:spPr>
          <a:xfrm>
            <a:off x="468313" y="6378903"/>
            <a:ext cx="359271" cy="143297"/>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fld id="{0168ACF4-E7A5-495E-8C31-8E9E3D5B0BFC}" type="slidenum">
              <a:rPr lang="fi-FI" smtClean="0"/>
              <a:pPr/>
              <a:t>‹#›</a:t>
            </a:fld>
            <a:endParaRPr lang="fi-FI" dirty="0"/>
          </a:p>
        </p:txBody>
      </p:sp>
    </p:spTree>
    <p:extLst>
      <p:ext uri="{BB962C8B-B14F-4D97-AF65-F5344CB8AC3E}">
        <p14:creationId xmlns:p14="http://schemas.microsoft.com/office/powerpoint/2010/main" val="10660280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1.pn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8" name="Group 17"/>
          <p:cNvGrpSpPr/>
          <p:nvPr/>
        </p:nvGrpSpPr>
        <p:grpSpPr>
          <a:xfrm>
            <a:off x="0" y="-3175"/>
            <a:ext cx="2711450" cy="6861176"/>
            <a:chOff x="0" y="-3175"/>
            <a:chExt cx="2711450" cy="6861176"/>
          </a:xfrm>
        </p:grpSpPr>
        <p:sp>
          <p:nvSpPr>
            <p:cNvPr id="11" name="Freeform 6"/>
            <p:cNvSpPr>
              <a:spLocks/>
            </p:cNvSpPr>
            <p:nvPr/>
          </p:nvSpPr>
          <p:spPr bwMode="auto">
            <a:xfrm>
              <a:off x="0" y="3976688"/>
              <a:ext cx="1890713" cy="2881313"/>
            </a:xfrm>
            <a:custGeom>
              <a:avLst/>
              <a:gdLst>
                <a:gd name="T0" fmla="*/ 778 w 1191"/>
                <a:gd name="T1" fmla="*/ 0 h 1815"/>
                <a:gd name="T2" fmla="*/ 732 w 1191"/>
                <a:gd name="T3" fmla="*/ 4 h 1815"/>
                <a:gd name="T4" fmla="*/ 686 w 1191"/>
                <a:gd name="T5" fmla="*/ 11 h 1815"/>
                <a:gd name="T6" fmla="*/ 638 w 1191"/>
                <a:gd name="T7" fmla="*/ 21 h 1815"/>
                <a:gd name="T8" fmla="*/ 589 w 1191"/>
                <a:gd name="T9" fmla="*/ 33 h 1815"/>
                <a:gd name="T10" fmla="*/ 540 w 1191"/>
                <a:gd name="T11" fmla="*/ 50 h 1815"/>
                <a:gd name="T12" fmla="*/ 490 w 1191"/>
                <a:gd name="T13" fmla="*/ 71 h 1815"/>
                <a:gd name="T14" fmla="*/ 439 w 1191"/>
                <a:gd name="T15" fmla="*/ 94 h 1815"/>
                <a:gd name="T16" fmla="*/ 388 w 1191"/>
                <a:gd name="T17" fmla="*/ 122 h 1815"/>
                <a:gd name="T18" fmla="*/ 337 w 1191"/>
                <a:gd name="T19" fmla="*/ 152 h 1815"/>
                <a:gd name="T20" fmla="*/ 285 w 1191"/>
                <a:gd name="T21" fmla="*/ 186 h 1815"/>
                <a:gd name="T22" fmla="*/ 234 w 1191"/>
                <a:gd name="T23" fmla="*/ 225 h 1815"/>
                <a:gd name="T24" fmla="*/ 182 w 1191"/>
                <a:gd name="T25" fmla="*/ 266 h 1815"/>
                <a:gd name="T26" fmla="*/ 130 w 1191"/>
                <a:gd name="T27" fmla="*/ 311 h 1815"/>
                <a:gd name="T28" fmla="*/ 78 w 1191"/>
                <a:gd name="T29" fmla="*/ 361 h 1815"/>
                <a:gd name="T30" fmla="*/ 26 w 1191"/>
                <a:gd name="T31" fmla="*/ 413 h 1815"/>
                <a:gd name="T32" fmla="*/ 0 w 1191"/>
                <a:gd name="T33" fmla="*/ 1128 h 1815"/>
                <a:gd name="T34" fmla="*/ 33 w 1191"/>
                <a:gd name="T35" fmla="*/ 1815 h 1815"/>
                <a:gd name="T36" fmla="*/ 97 w 1191"/>
                <a:gd name="T37" fmla="*/ 1765 h 1815"/>
                <a:gd name="T38" fmla="*/ 135 w 1191"/>
                <a:gd name="T39" fmla="*/ 1733 h 1815"/>
                <a:gd name="T40" fmla="*/ 177 w 1191"/>
                <a:gd name="T41" fmla="*/ 1694 h 1815"/>
                <a:gd name="T42" fmla="*/ 226 w 1191"/>
                <a:gd name="T43" fmla="*/ 1647 h 1815"/>
                <a:gd name="T44" fmla="*/ 278 w 1191"/>
                <a:gd name="T45" fmla="*/ 1595 h 1815"/>
                <a:gd name="T46" fmla="*/ 392 w 1191"/>
                <a:gd name="T47" fmla="*/ 1476 h 1815"/>
                <a:gd name="T48" fmla="*/ 513 w 1191"/>
                <a:gd name="T49" fmla="*/ 1343 h 1815"/>
                <a:gd name="T50" fmla="*/ 634 w 1191"/>
                <a:gd name="T51" fmla="*/ 1206 h 1815"/>
                <a:gd name="T52" fmla="*/ 750 w 1191"/>
                <a:gd name="T53" fmla="*/ 1070 h 1815"/>
                <a:gd name="T54" fmla="*/ 852 w 1191"/>
                <a:gd name="T55" fmla="*/ 944 h 1815"/>
                <a:gd name="T56" fmla="*/ 897 w 1191"/>
                <a:gd name="T57" fmla="*/ 887 h 1815"/>
                <a:gd name="T58" fmla="*/ 971 w 1191"/>
                <a:gd name="T59" fmla="*/ 785 h 1815"/>
                <a:gd name="T60" fmla="*/ 1025 w 1191"/>
                <a:gd name="T61" fmla="*/ 707 h 1815"/>
                <a:gd name="T62" fmla="*/ 1057 w 1191"/>
                <a:gd name="T63" fmla="*/ 654 h 1815"/>
                <a:gd name="T64" fmla="*/ 1089 w 1191"/>
                <a:gd name="T65" fmla="*/ 601 h 1815"/>
                <a:gd name="T66" fmla="*/ 1118 w 1191"/>
                <a:gd name="T67" fmla="*/ 548 h 1815"/>
                <a:gd name="T68" fmla="*/ 1143 w 1191"/>
                <a:gd name="T69" fmla="*/ 494 h 1815"/>
                <a:gd name="T70" fmla="*/ 1163 w 1191"/>
                <a:gd name="T71" fmla="*/ 442 h 1815"/>
                <a:gd name="T72" fmla="*/ 1179 w 1191"/>
                <a:gd name="T73" fmla="*/ 390 h 1815"/>
                <a:gd name="T74" fmla="*/ 1188 w 1191"/>
                <a:gd name="T75" fmla="*/ 340 h 1815"/>
                <a:gd name="T76" fmla="*/ 1191 w 1191"/>
                <a:gd name="T77" fmla="*/ 291 h 1815"/>
                <a:gd name="T78" fmla="*/ 1190 w 1191"/>
                <a:gd name="T79" fmla="*/ 256 h 1815"/>
                <a:gd name="T80" fmla="*/ 1186 w 1191"/>
                <a:gd name="T81" fmla="*/ 233 h 1815"/>
                <a:gd name="T82" fmla="*/ 1181 w 1191"/>
                <a:gd name="T83" fmla="*/ 211 h 1815"/>
                <a:gd name="T84" fmla="*/ 1172 w 1191"/>
                <a:gd name="T85" fmla="*/ 190 h 1815"/>
                <a:gd name="T86" fmla="*/ 1163 w 1191"/>
                <a:gd name="T87" fmla="*/ 168 h 1815"/>
                <a:gd name="T88" fmla="*/ 1150 w 1191"/>
                <a:gd name="T89" fmla="*/ 149 h 1815"/>
                <a:gd name="T90" fmla="*/ 1135 w 1191"/>
                <a:gd name="T91" fmla="*/ 130 h 1815"/>
                <a:gd name="T92" fmla="*/ 1118 w 1191"/>
                <a:gd name="T93" fmla="*/ 112 h 1815"/>
                <a:gd name="T94" fmla="*/ 1099 w 1191"/>
                <a:gd name="T95" fmla="*/ 95 h 1815"/>
                <a:gd name="T96" fmla="*/ 1077 w 1191"/>
                <a:gd name="T97" fmla="*/ 78 h 1815"/>
                <a:gd name="T98" fmla="*/ 1050 w 1191"/>
                <a:gd name="T99" fmla="*/ 62 h 1815"/>
                <a:gd name="T100" fmla="*/ 1020 w 1191"/>
                <a:gd name="T101" fmla="*/ 47 h 1815"/>
                <a:gd name="T102" fmla="*/ 989 w 1191"/>
                <a:gd name="T103" fmla="*/ 33 h 1815"/>
                <a:gd name="T104" fmla="*/ 958 w 1191"/>
                <a:gd name="T105" fmla="*/ 23 h 1815"/>
                <a:gd name="T106" fmla="*/ 925 w 1191"/>
                <a:gd name="T107" fmla="*/ 14 h 1815"/>
                <a:gd name="T108" fmla="*/ 890 w 1191"/>
                <a:gd name="T109" fmla="*/ 7 h 1815"/>
                <a:gd name="T110" fmla="*/ 855 w 1191"/>
                <a:gd name="T111" fmla="*/ 3 h 1815"/>
                <a:gd name="T112" fmla="*/ 818 w 1191"/>
                <a:gd name="T113" fmla="*/ 0 h 1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91" h="1815">
                  <a:moveTo>
                    <a:pt x="800" y="0"/>
                  </a:moveTo>
                  <a:lnTo>
                    <a:pt x="778" y="0"/>
                  </a:lnTo>
                  <a:lnTo>
                    <a:pt x="755" y="2"/>
                  </a:lnTo>
                  <a:lnTo>
                    <a:pt x="732" y="4"/>
                  </a:lnTo>
                  <a:lnTo>
                    <a:pt x="709" y="7"/>
                  </a:lnTo>
                  <a:lnTo>
                    <a:pt x="686" y="11"/>
                  </a:lnTo>
                  <a:lnTo>
                    <a:pt x="662" y="15"/>
                  </a:lnTo>
                  <a:lnTo>
                    <a:pt x="638" y="21"/>
                  </a:lnTo>
                  <a:lnTo>
                    <a:pt x="613" y="27"/>
                  </a:lnTo>
                  <a:lnTo>
                    <a:pt x="589" y="33"/>
                  </a:lnTo>
                  <a:lnTo>
                    <a:pt x="564" y="42"/>
                  </a:lnTo>
                  <a:lnTo>
                    <a:pt x="540" y="50"/>
                  </a:lnTo>
                  <a:lnTo>
                    <a:pt x="515" y="60"/>
                  </a:lnTo>
                  <a:lnTo>
                    <a:pt x="490" y="71"/>
                  </a:lnTo>
                  <a:lnTo>
                    <a:pt x="464" y="82"/>
                  </a:lnTo>
                  <a:lnTo>
                    <a:pt x="439" y="94"/>
                  </a:lnTo>
                  <a:lnTo>
                    <a:pt x="413" y="108"/>
                  </a:lnTo>
                  <a:lnTo>
                    <a:pt x="388" y="122"/>
                  </a:lnTo>
                  <a:lnTo>
                    <a:pt x="362" y="137"/>
                  </a:lnTo>
                  <a:lnTo>
                    <a:pt x="337" y="152"/>
                  </a:lnTo>
                  <a:lnTo>
                    <a:pt x="311" y="168"/>
                  </a:lnTo>
                  <a:lnTo>
                    <a:pt x="285" y="186"/>
                  </a:lnTo>
                  <a:lnTo>
                    <a:pt x="259" y="205"/>
                  </a:lnTo>
                  <a:lnTo>
                    <a:pt x="234" y="225"/>
                  </a:lnTo>
                  <a:lnTo>
                    <a:pt x="207" y="245"/>
                  </a:lnTo>
                  <a:lnTo>
                    <a:pt x="182" y="266"/>
                  </a:lnTo>
                  <a:lnTo>
                    <a:pt x="155" y="289"/>
                  </a:lnTo>
                  <a:lnTo>
                    <a:pt x="130" y="311"/>
                  </a:lnTo>
                  <a:lnTo>
                    <a:pt x="103" y="335"/>
                  </a:lnTo>
                  <a:lnTo>
                    <a:pt x="78" y="361"/>
                  </a:lnTo>
                  <a:lnTo>
                    <a:pt x="52" y="386"/>
                  </a:lnTo>
                  <a:lnTo>
                    <a:pt x="26" y="413"/>
                  </a:lnTo>
                  <a:lnTo>
                    <a:pt x="0" y="442"/>
                  </a:lnTo>
                  <a:lnTo>
                    <a:pt x="0" y="1128"/>
                  </a:lnTo>
                  <a:lnTo>
                    <a:pt x="0" y="1815"/>
                  </a:lnTo>
                  <a:lnTo>
                    <a:pt x="33" y="1815"/>
                  </a:lnTo>
                  <a:lnTo>
                    <a:pt x="66" y="1791"/>
                  </a:lnTo>
                  <a:lnTo>
                    <a:pt x="97" y="1765"/>
                  </a:lnTo>
                  <a:lnTo>
                    <a:pt x="115" y="1750"/>
                  </a:lnTo>
                  <a:lnTo>
                    <a:pt x="135" y="1733"/>
                  </a:lnTo>
                  <a:lnTo>
                    <a:pt x="155" y="1715"/>
                  </a:lnTo>
                  <a:lnTo>
                    <a:pt x="177" y="1694"/>
                  </a:lnTo>
                  <a:lnTo>
                    <a:pt x="202" y="1671"/>
                  </a:lnTo>
                  <a:lnTo>
                    <a:pt x="226" y="1647"/>
                  </a:lnTo>
                  <a:lnTo>
                    <a:pt x="252" y="1622"/>
                  </a:lnTo>
                  <a:lnTo>
                    <a:pt x="278" y="1595"/>
                  </a:lnTo>
                  <a:lnTo>
                    <a:pt x="335" y="1538"/>
                  </a:lnTo>
                  <a:lnTo>
                    <a:pt x="392" y="1476"/>
                  </a:lnTo>
                  <a:lnTo>
                    <a:pt x="453" y="1410"/>
                  </a:lnTo>
                  <a:lnTo>
                    <a:pt x="513" y="1343"/>
                  </a:lnTo>
                  <a:lnTo>
                    <a:pt x="575" y="1275"/>
                  </a:lnTo>
                  <a:lnTo>
                    <a:pt x="634" y="1206"/>
                  </a:lnTo>
                  <a:lnTo>
                    <a:pt x="694" y="1137"/>
                  </a:lnTo>
                  <a:lnTo>
                    <a:pt x="750" y="1070"/>
                  </a:lnTo>
                  <a:lnTo>
                    <a:pt x="803" y="1005"/>
                  </a:lnTo>
                  <a:lnTo>
                    <a:pt x="852" y="944"/>
                  </a:lnTo>
                  <a:lnTo>
                    <a:pt x="876" y="915"/>
                  </a:lnTo>
                  <a:lnTo>
                    <a:pt x="897" y="887"/>
                  </a:lnTo>
                  <a:lnTo>
                    <a:pt x="936" y="835"/>
                  </a:lnTo>
                  <a:lnTo>
                    <a:pt x="971" y="785"/>
                  </a:lnTo>
                  <a:lnTo>
                    <a:pt x="1008" y="734"/>
                  </a:lnTo>
                  <a:lnTo>
                    <a:pt x="1025" y="707"/>
                  </a:lnTo>
                  <a:lnTo>
                    <a:pt x="1042" y="681"/>
                  </a:lnTo>
                  <a:lnTo>
                    <a:pt x="1057" y="654"/>
                  </a:lnTo>
                  <a:lnTo>
                    <a:pt x="1073" y="628"/>
                  </a:lnTo>
                  <a:lnTo>
                    <a:pt x="1089" y="601"/>
                  </a:lnTo>
                  <a:lnTo>
                    <a:pt x="1104" y="574"/>
                  </a:lnTo>
                  <a:lnTo>
                    <a:pt x="1118" y="548"/>
                  </a:lnTo>
                  <a:lnTo>
                    <a:pt x="1131" y="520"/>
                  </a:lnTo>
                  <a:lnTo>
                    <a:pt x="1143" y="494"/>
                  </a:lnTo>
                  <a:lnTo>
                    <a:pt x="1153" y="468"/>
                  </a:lnTo>
                  <a:lnTo>
                    <a:pt x="1163" y="442"/>
                  </a:lnTo>
                  <a:lnTo>
                    <a:pt x="1171" y="415"/>
                  </a:lnTo>
                  <a:lnTo>
                    <a:pt x="1179" y="390"/>
                  </a:lnTo>
                  <a:lnTo>
                    <a:pt x="1184" y="364"/>
                  </a:lnTo>
                  <a:lnTo>
                    <a:pt x="1188" y="340"/>
                  </a:lnTo>
                  <a:lnTo>
                    <a:pt x="1191" y="315"/>
                  </a:lnTo>
                  <a:lnTo>
                    <a:pt x="1191" y="291"/>
                  </a:lnTo>
                  <a:lnTo>
                    <a:pt x="1191" y="267"/>
                  </a:lnTo>
                  <a:lnTo>
                    <a:pt x="1190" y="256"/>
                  </a:lnTo>
                  <a:lnTo>
                    <a:pt x="1188" y="244"/>
                  </a:lnTo>
                  <a:lnTo>
                    <a:pt x="1186" y="233"/>
                  </a:lnTo>
                  <a:lnTo>
                    <a:pt x="1184" y="222"/>
                  </a:lnTo>
                  <a:lnTo>
                    <a:pt x="1181" y="211"/>
                  </a:lnTo>
                  <a:lnTo>
                    <a:pt x="1177" y="200"/>
                  </a:lnTo>
                  <a:lnTo>
                    <a:pt x="1172" y="190"/>
                  </a:lnTo>
                  <a:lnTo>
                    <a:pt x="1168" y="179"/>
                  </a:lnTo>
                  <a:lnTo>
                    <a:pt x="1163" y="168"/>
                  </a:lnTo>
                  <a:lnTo>
                    <a:pt x="1156" y="159"/>
                  </a:lnTo>
                  <a:lnTo>
                    <a:pt x="1150" y="149"/>
                  </a:lnTo>
                  <a:lnTo>
                    <a:pt x="1144" y="140"/>
                  </a:lnTo>
                  <a:lnTo>
                    <a:pt x="1135" y="130"/>
                  </a:lnTo>
                  <a:lnTo>
                    <a:pt x="1128" y="121"/>
                  </a:lnTo>
                  <a:lnTo>
                    <a:pt x="1118" y="112"/>
                  </a:lnTo>
                  <a:lnTo>
                    <a:pt x="1110" y="104"/>
                  </a:lnTo>
                  <a:lnTo>
                    <a:pt x="1099" y="95"/>
                  </a:lnTo>
                  <a:lnTo>
                    <a:pt x="1088" y="87"/>
                  </a:lnTo>
                  <a:lnTo>
                    <a:pt x="1077" y="78"/>
                  </a:lnTo>
                  <a:lnTo>
                    <a:pt x="1065" y="71"/>
                  </a:lnTo>
                  <a:lnTo>
                    <a:pt x="1050" y="62"/>
                  </a:lnTo>
                  <a:lnTo>
                    <a:pt x="1035" y="55"/>
                  </a:lnTo>
                  <a:lnTo>
                    <a:pt x="1020" y="47"/>
                  </a:lnTo>
                  <a:lnTo>
                    <a:pt x="1005" y="40"/>
                  </a:lnTo>
                  <a:lnTo>
                    <a:pt x="989" y="33"/>
                  </a:lnTo>
                  <a:lnTo>
                    <a:pt x="974" y="28"/>
                  </a:lnTo>
                  <a:lnTo>
                    <a:pt x="958" y="23"/>
                  </a:lnTo>
                  <a:lnTo>
                    <a:pt x="941" y="19"/>
                  </a:lnTo>
                  <a:lnTo>
                    <a:pt x="925" y="14"/>
                  </a:lnTo>
                  <a:lnTo>
                    <a:pt x="908" y="10"/>
                  </a:lnTo>
                  <a:lnTo>
                    <a:pt x="890" y="7"/>
                  </a:lnTo>
                  <a:lnTo>
                    <a:pt x="873" y="5"/>
                  </a:lnTo>
                  <a:lnTo>
                    <a:pt x="855" y="3"/>
                  </a:lnTo>
                  <a:lnTo>
                    <a:pt x="836" y="2"/>
                  </a:lnTo>
                  <a:lnTo>
                    <a:pt x="818" y="0"/>
                  </a:lnTo>
                  <a:lnTo>
                    <a:pt x="800" y="0"/>
                  </a:lnTo>
                  <a:close/>
                </a:path>
              </a:pathLst>
            </a:custGeom>
            <a:solidFill>
              <a:srgbClr val="FEF9F7"/>
            </a:solidFill>
            <a:ln>
              <a:noFill/>
            </a:ln>
          </p:spPr>
          <p:txBody>
            <a:bodyPr vert="horz" wrap="square" lIns="91440" tIns="45720" rIns="91440" bIns="45720" numCol="1" anchor="t" anchorCtr="0" compatLnSpc="1">
              <a:prstTxWarp prst="textNoShape">
                <a:avLst/>
              </a:prstTxWarp>
            </a:bodyPr>
            <a:lstStyle/>
            <a:p>
              <a:endParaRPr lang="fi-FI"/>
            </a:p>
          </p:txBody>
        </p:sp>
        <p:sp>
          <p:nvSpPr>
            <p:cNvPr id="12" name="Freeform 7"/>
            <p:cNvSpPr>
              <a:spLocks/>
            </p:cNvSpPr>
            <p:nvPr/>
          </p:nvSpPr>
          <p:spPr bwMode="auto">
            <a:xfrm>
              <a:off x="0" y="2297113"/>
              <a:ext cx="2711450" cy="1649413"/>
            </a:xfrm>
            <a:custGeom>
              <a:avLst/>
              <a:gdLst>
                <a:gd name="T0" fmla="*/ 1618 w 1708"/>
                <a:gd name="T1" fmla="*/ 23 h 1039"/>
                <a:gd name="T2" fmla="*/ 1589 w 1708"/>
                <a:gd name="T3" fmla="*/ 71 h 1039"/>
                <a:gd name="T4" fmla="*/ 1566 w 1708"/>
                <a:gd name="T5" fmla="*/ 105 h 1039"/>
                <a:gd name="T6" fmla="*/ 1541 w 1708"/>
                <a:gd name="T7" fmla="*/ 138 h 1039"/>
                <a:gd name="T8" fmla="*/ 1505 w 1708"/>
                <a:gd name="T9" fmla="*/ 179 h 1039"/>
                <a:gd name="T10" fmla="*/ 1486 w 1708"/>
                <a:gd name="T11" fmla="*/ 200 h 1039"/>
                <a:gd name="T12" fmla="*/ 1456 w 1708"/>
                <a:gd name="T13" fmla="*/ 228 h 1039"/>
                <a:gd name="T14" fmla="*/ 1424 w 1708"/>
                <a:gd name="T15" fmla="*/ 255 h 1039"/>
                <a:gd name="T16" fmla="*/ 1381 w 1708"/>
                <a:gd name="T17" fmla="*/ 288 h 1039"/>
                <a:gd name="T18" fmla="*/ 1335 w 1708"/>
                <a:gd name="T19" fmla="*/ 319 h 1039"/>
                <a:gd name="T20" fmla="*/ 1288 w 1708"/>
                <a:gd name="T21" fmla="*/ 345 h 1039"/>
                <a:gd name="T22" fmla="*/ 1239 w 1708"/>
                <a:gd name="T23" fmla="*/ 370 h 1039"/>
                <a:gd name="T24" fmla="*/ 1188 w 1708"/>
                <a:gd name="T25" fmla="*/ 391 h 1039"/>
                <a:gd name="T26" fmla="*/ 1137 w 1708"/>
                <a:gd name="T27" fmla="*/ 409 h 1039"/>
                <a:gd name="T28" fmla="*/ 1084 w 1708"/>
                <a:gd name="T29" fmla="*/ 423 h 1039"/>
                <a:gd name="T30" fmla="*/ 1031 w 1708"/>
                <a:gd name="T31" fmla="*/ 433 h 1039"/>
                <a:gd name="T32" fmla="*/ 977 w 1708"/>
                <a:gd name="T33" fmla="*/ 441 h 1039"/>
                <a:gd name="T34" fmla="*/ 924 w 1708"/>
                <a:gd name="T35" fmla="*/ 445 h 1039"/>
                <a:gd name="T36" fmla="*/ 863 w 1708"/>
                <a:gd name="T37" fmla="*/ 445 h 1039"/>
                <a:gd name="T38" fmla="*/ 793 w 1708"/>
                <a:gd name="T39" fmla="*/ 439 h 1039"/>
                <a:gd name="T40" fmla="*/ 713 w 1708"/>
                <a:gd name="T41" fmla="*/ 429 h 1039"/>
                <a:gd name="T42" fmla="*/ 624 w 1708"/>
                <a:gd name="T43" fmla="*/ 416 h 1039"/>
                <a:gd name="T44" fmla="*/ 526 w 1708"/>
                <a:gd name="T45" fmla="*/ 399 h 1039"/>
                <a:gd name="T46" fmla="*/ 421 w 1708"/>
                <a:gd name="T47" fmla="*/ 379 h 1039"/>
                <a:gd name="T48" fmla="*/ 308 w 1708"/>
                <a:gd name="T49" fmla="*/ 354 h 1039"/>
                <a:gd name="T50" fmla="*/ 189 w 1708"/>
                <a:gd name="T51" fmla="*/ 324 h 1039"/>
                <a:gd name="T52" fmla="*/ 65 w 1708"/>
                <a:gd name="T53" fmla="*/ 290 h 1039"/>
                <a:gd name="T54" fmla="*/ 0 w 1708"/>
                <a:gd name="T55" fmla="*/ 1039 h 1039"/>
                <a:gd name="T56" fmla="*/ 231 w 1708"/>
                <a:gd name="T57" fmla="*/ 993 h 1039"/>
                <a:gd name="T58" fmla="*/ 434 w 1708"/>
                <a:gd name="T59" fmla="*/ 947 h 1039"/>
                <a:gd name="T60" fmla="*/ 597 w 1708"/>
                <a:gd name="T61" fmla="*/ 909 h 1039"/>
                <a:gd name="T62" fmla="*/ 660 w 1708"/>
                <a:gd name="T63" fmla="*/ 893 h 1039"/>
                <a:gd name="T64" fmla="*/ 739 w 1708"/>
                <a:gd name="T65" fmla="*/ 870 h 1039"/>
                <a:gd name="T66" fmla="*/ 799 w 1708"/>
                <a:gd name="T67" fmla="*/ 852 h 1039"/>
                <a:gd name="T68" fmla="*/ 860 w 1708"/>
                <a:gd name="T69" fmla="*/ 833 h 1039"/>
                <a:gd name="T70" fmla="*/ 947 w 1708"/>
                <a:gd name="T71" fmla="*/ 801 h 1039"/>
                <a:gd name="T72" fmla="*/ 1059 w 1708"/>
                <a:gd name="T73" fmla="*/ 758 h 1039"/>
                <a:gd name="T74" fmla="*/ 1138 w 1708"/>
                <a:gd name="T75" fmla="*/ 722 h 1039"/>
                <a:gd name="T76" fmla="*/ 1214 w 1708"/>
                <a:gd name="T77" fmla="*/ 685 h 1039"/>
                <a:gd name="T78" fmla="*/ 1262 w 1708"/>
                <a:gd name="T79" fmla="*/ 660 h 1039"/>
                <a:gd name="T80" fmla="*/ 1307 w 1708"/>
                <a:gd name="T81" fmla="*/ 633 h 1039"/>
                <a:gd name="T82" fmla="*/ 1351 w 1708"/>
                <a:gd name="T83" fmla="*/ 608 h 1039"/>
                <a:gd name="T84" fmla="*/ 1393 w 1708"/>
                <a:gd name="T85" fmla="*/ 580 h 1039"/>
                <a:gd name="T86" fmla="*/ 1433 w 1708"/>
                <a:gd name="T87" fmla="*/ 554 h 1039"/>
                <a:gd name="T88" fmla="*/ 1505 w 1708"/>
                <a:gd name="T89" fmla="*/ 497 h 1039"/>
                <a:gd name="T90" fmla="*/ 1538 w 1708"/>
                <a:gd name="T91" fmla="*/ 470 h 1039"/>
                <a:gd name="T92" fmla="*/ 1568 w 1708"/>
                <a:gd name="T93" fmla="*/ 441 h 1039"/>
                <a:gd name="T94" fmla="*/ 1595 w 1708"/>
                <a:gd name="T95" fmla="*/ 412 h 1039"/>
                <a:gd name="T96" fmla="*/ 1620 w 1708"/>
                <a:gd name="T97" fmla="*/ 383 h 1039"/>
                <a:gd name="T98" fmla="*/ 1641 w 1708"/>
                <a:gd name="T99" fmla="*/ 355 h 1039"/>
                <a:gd name="T100" fmla="*/ 1660 w 1708"/>
                <a:gd name="T101" fmla="*/ 326 h 1039"/>
                <a:gd name="T102" fmla="*/ 1676 w 1708"/>
                <a:gd name="T103" fmla="*/ 297 h 1039"/>
                <a:gd name="T104" fmla="*/ 1689 w 1708"/>
                <a:gd name="T105" fmla="*/ 269 h 1039"/>
                <a:gd name="T106" fmla="*/ 1698 w 1708"/>
                <a:gd name="T107" fmla="*/ 240 h 1039"/>
                <a:gd name="T108" fmla="*/ 1705 w 1708"/>
                <a:gd name="T109" fmla="*/ 212 h 1039"/>
                <a:gd name="T110" fmla="*/ 1708 w 1708"/>
                <a:gd name="T111" fmla="*/ 184 h 1039"/>
                <a:gd name="T112" fmla="*/ 1707 w 1708"/>
                <a:gd name="T113" fmla="*/ 156 h 1039"/>
                <a:gd name="T114" fmla="*/ 1703 w 1708"/>
                <a:gd name="T115" fmla="*/ 129 h 1039"/>
                <a:gd name="T116" fmla="*/ 1695 w 1708"/>
                <a:gd name="T117" fmla="*/ 102 h 1039"/>
                <a:gd name="T118" fmla="*/ 1685 w 1708"/>
                <a:gd name="T119" fmla="*/ 75 h 1039"/>
                <a:gd name="T120" fmla="*/ 1670 w 1708"/>
                <a:gd name="T121" fmla="*/ 50 h 1039"/>
                <a:gd name="T122" fmla="*/ 1651 w 1708"/>
                <a:gd name="T123" fmla="*/ 24 h 1039"/>
                <a:gd name="T124" fmla="*/ 1629 w 1708"/>
                <a:gd name="T125" fmla="*/ 0 h 10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08" h="1039">
                  <a:moveTo>
                    <a:pt x="1629" y="0"/>
                  </a:moveTo>
                  <a:lnTo>
                    <a:pt x="1618" y="23"/>
                  </a:lnTo>
                  <a:lnTo>
                    <a:pt x="1604" y="48"/>
                  </a:lnTo>
                  <a:lnTo>
                    <a:pt x="1589" y="71"/>
                  </a:lnTo>
                  <a:lnTo>
                    <a:pt x="1574" y="94"/>
                  </a:lnTo>
                  <a:lnTo>
                    <a:pt x="1566" y="105"/>
                  </a:lnTo>
                  <a:lnTo>
                    <a:pt x="1557" y="117"/>
                  </a:lnTo>
                  <a:lnTo>
                    <a:pt x="1541" y="138"/>
                  </a:lnTo>
                  <a:lnTo>
                    <a:pt x="1523" y="159"/>
                  </a:lnTo>
                  <a:lnTo>
                    <a:pt x="1505" y="179"/>
                  </a:lnTo>
                  <a:lnTo>
                    <a:pt x="1495" y="190"/>
                  </a:lnTo>
                  <a:lnTo>
                    <a:pt x="1486" y="200"/>
                  </a:lnTo>
                  <a:lnTo>
                    <a:pt x="1466" y="219"/>
                  </a:lnTo>
                  <a:lnTo>
                    <a:pt x="1456" y="228"/>
                  </a:lnTo>
                  <a:lnTo>
                    <a:pt x="1445" y="237"/>
                  </a:lnTo>
                  <a:lnTo>
                    <a:pt x="1424" y="255"/>
                  </a:lnTo>
                  <a:lnTo>
                    <a:pt x="1403" y="272"/>
                  </a:lnTo>
                  <a:lnTo>
                    <a:pt x="1381" y="288"/>
                  </a:lnTo>
                  <a:lnTo>
                    <a:pt x="1358" y="304"/>
                  </a:lnTo>
                  <a:lnTo>
                    <a:pt x="1335" y="319"/>
                  </a:lnTo>
                  <a:lnTo>
                    <a:pt x="1312" y="332"/>
                  </a:lnTo>
                  <a:lnTo>
                    <a:pt x="1288" y="345"/>
                  </a:lnTo>
                  <a:lnTo>
                    <a:pt x="1264" y="358"/>
                  </a:lnTo>
                  <a:lnTo>
                    <a:pt x="1239" y="370"/>
                  </a:lnTo>
                  <a:lnTo>
                    <a:pt x="1214" y="380"/>
                  </a:lnTo>
                  <a:lnTo>
                    <a:pt x="1188" y="391"/>
                  </a:lnTo>
                  <a:lnTo>
                    <a:pt x="1163" y="400"/>
                  </a:lnTo>
                  <a:lnTo>
                    <a:pt x="1137" y="409"/>
                  </a:lnTo>
                  <a:lnTo>
                    <a:pt x="1111" y="416"/>
                  </a:lnTo>
                  <a:lnTo>
                    <a:pt x="1084" y="423"/>
                  </a:lnTo>
                  <a:lnTo>
                    <a:pt x="1057" y="429"/>
                  </a:lnTo>
                  <a:lnTo>
                    <a:pt x="1031" y="433"/>
                  </a:lnTo>
                  <a:lnTo>
                    <a:pt x="1004" y="438"/>
                  </a:lnTo>
                  <a:lnTo>
                    <a:pt x="977" y="441"/>
                  </a:lnTo>
                  <a:lnTo>
                    <a:pt x="950" y="443"/>
                  </a:lnTo>
                  <a:lnTo>
                    <a:pt x="924" y="445"/>
                  </a:lnTo>
                  <a:lnTo>
                    <a:pt x="896" y="445"/>
                  </a:lnTo>
                  <a:lnTo>
                    <a:pt x="863" y="445"/>
                  </a:lnTo>
                  <a:lnTo>
                    <a:pt x="829" y="443"/>
                  </a:lnTo>
                  <a:lnTo>
                    <a:pt x="793" y="439"/>
                  </a:lnTo>
                  <a:lnTo>
                    <a:pt x="755" y="434"/>
                  </a:lnTo>
                  <a:lnTo>
                    <a:pt x="713" y="429"/>
                  </a:lnTo>
                  <a:lnTo>
                    <a:pt x="670" y="424"/>
                  </a:lnTo>
                  <a:lnTo>
                    <a:pt x="624" y="416"/>
                  </a:lnTo>
                  <a:lnTo>
                    <a:pt x="576" y="409"/>
                  </a:lnTo>
                  <a:lnTo>
                    <a:pt x="526" y="399"/>
                  </a:lnTo>
                  <a:lnTo>
                    <a:pt x="475" y="390"/>
                  </a:lnTo>
                  <a:lnTo>
                    <a:pt x="421" y="379"/>
                  </a:lnTo>
                  <a:lnTo>
                    <a:pt x="366" y="366"/>
                  </a:lnTo>
                  <a:lnTo>
                    <a:pt x="308" y="354"/>
                  </a:lnTo>
                  <a:lnTo>
                    <a:pt x="250" y="340"/>
                  </a:lnTo>
                  <a:lnTo>
                    <a:pt x="189" y="324"/>
                  </a:lnTo>
                  <a:lnTo>
                    <a:pt x="128" y="308"/>
                  </a:lnTo>
                  <a:lnTo>
                    <a:pt x="65" y="290"/>
                  </a:lnTo>
                  <a:lnTo>
                    <a:pt x="0" y="271"/>
                  </a:lnTo>
                  <a:lnTo>
                    <a:pt x="0" y="1039"/>
                  </a:lnTo>
                  <a:lnTo>
                    <a:pt x="118" y="1016"/>
                  </a:lnTo>
                  <a:lnTo>
                    <a:pt x="231" y="993"/>
                  </a:lnTo>
                  <a:lnTo>
                    <a:pt x="337" y="969"/>
                  </a:lnTo>
                  <a:lnTo>
                    <a:pt x="434" y="947"/>
                  </a:lnTo>
                  <a:lnTo>
                    <a:pt x="522" y="927"/>
                  </a:lnTo>
                  <a:lnTo>
                    <a:pt x="597" y="909"/>
                  </a:lnTo>
                  <a:lnTo>
                    <a:pt x="630" y="900"/>
                  </a:lnTo>
                  <a:lnTo>
                    <a:pt x="660" y="893"/>
                  </a:lnTo>
                  <a:lnTo>
                    <a:pt x="708" y="880"/>
                  </a:lnTo>
                  <a:lnTo>
                    <a:pt x="739" y="870"/>
                  </a:lnTo>
                  <a:lnTo>
                    <a:pt x="769" y="862"/>
                  </a:lnTo>
                  <a:lnTo>
                    <a:pt x="799" y="852"/>
                  </a:lnTo>
                  <a:lnTo>
                    <a:pt x="830" y="843"/>
                  </a:lnTo>
                  <a:lnTo>
                    <a:pt x="860" y="833"/>
                  </a:lnTo>
                  <a:lnTo>
                    <a:pt x="890" y="822"/>
                  </a:lnTo>
                  <a:lnTo>
                    <a:pt x="947" y="801"/>
                  </a:lnTo>
                  <a:lnTo>
                    <a:pt x="1003" y="780"/>
                  </a:lnTo>
                  <a:lnTo>
                    <a:pt x="1059" y="758"/>
                  </a:lnTo>
                  <a:lnTo>
                    <a:pt x="1112" y="734"/>
                  </a:lnTo>
                  <a:lnTo>
                    <a:pt x="1138" y="722"/>
                  </a:lnTo>
                  <a:lnTo>
                    <a:pt x="1164" y="710"/>
                  </a:lnTo>
                  <a:lnTo>
                    <a:pt x="1214" y="685"/>
                  </a:lnTo>
                  <a:lnTo>
                    <a:pt x="1237" y="673"/>
                  </a:lnTo>
                  <a:lnTo>
                    <a:pt x="1262" y="660"/>
                  </a:lnTo>
                  <a:lnTo>
                    <a:pt x="1285" y="647"/>
                  </a:lnTo>
                  <a:lnTo>
                    <a:pt x="1307" y="633"/>
                  </a:lnTo>
                  <a:lnTo>
                    <a:pt x="1330" y="621"/>
                  </a:lnTo>
                  <a:lnTo>
                    <a:pt x="1351" y="608"/>
                  </a:lnTo>
                  <a:lnTo>
                    <a:pt x="1372" y="594"/>
                  </a:lnTo>
                  <a:lnTo>
                    <a:pt x="1393" y="580"/>
                  </a:lnTo>
                  <a:lnTo>
                    <a:pt x="1414" y="566"/>
                  </a:lnTo>
                  <a:lnTo>
                    <a:pt x="1433" y="554"/>
                  </a:lnTo>
                  <a:lnTo>
                    <a:pt x="1470" y="525"/>
                  </a:lnTo>
                  <a:lnTo>
                    <a:pt x="1505" y="497"/>
                  </a:lnTo>
                  <a:lnTo>
                    <a:pt x="1522" y="483"/>
                  </a:lnTo>
                  <a:lnTo>
                    <a:pt x="1538" y="470"/>
                  </a:lnTo>
                  <a:lnTo>
                    <a:pt x="1553" y="455"/>
                  </a:lnTo>
                  <a:lnTo>
                    <a:pt x="1568" y="441"/>
                  </a:lnTo>
                  <a:lnTo>
                    <a:pt x="1581" y="426"/>
                  </a:lnTo>
                  <a:lnTo>
                    <a:pt x="1595" y="412"/>
                  </a:lnTo>
                  <a:lnTo>
                    <a:pt x="1607" y="397"/>
                  </a:lnTo>
                  <a:lnTo>
                    <a:pt x="1620" y="383"/>
                  </a:lnTo>
                  <a:lnTo>
                    <a:pt x="1630" y="369"/>
                  </a:lnTo>
                  <a:lnTo>
                    <a:pt x="1641" y="355"/>
                  </a:lnTo>
                  <a:lnTo>
                    <a:pt x="1651" y="340"/>
                  </a:lnTo>
                  <a:lnTo>
                    <a:pt x="1660" y="326"/>
                  </a:lnTo>
                  <a:lnTo>
                    <a:pt x="1669" y="311"/>
                  </a:lnTo>
                  <a:lnTo>
                    <a:pt x="1676" y="297"/>
                  </a:lnTo>
                  <a:lnTo>
                    <a:pt x="1682" y="282"/>
                  </a:lnTo>
                  <a:lnTo>
                    <a:pt x="1689" y="269"/>
                  </a:lnTo>
                  <a:lnTo>
                    <a:pt x="1694" y="254"/>
                  </a:lnTo>
                  <a:lnTo>
                    <a:pt x="1698" y="240"/>
                  </a:lnTo>
                  <a:lnTo>
                    <a:pt x="1702" y="226"/>
                  </a:lnTo>
                  <a:lnTo>
                    <a:pt x="1705" y="212"/>
                  </a:lnTo>
                  <a:lnTo>
                    <a:pt x="1706" y="197"/>
                  </a:lnTo>
                  <a:lnTo>
                    <a:pt x="1708" y="184"/>
                  </a:lnTo>
                  <a:lnTo>
                    <a:pt x="1708" y="170"/>
                  </a:lnTo>
                  <a:lnTo>
                    <a:pt x="1707" y="156"/>
                  </a:lnTo>
                  <a:lnTo>
                    <a:pt x="1706" y="142"/>
                  </a:lnTo>
                  <a:lnTo>
                    <a:pt x="1703" y="129"/>
                  </a:lnTo>
                  <a:lnTo>
                    <a:pt x="1699" y="116"/>
                  </a:lnTo>
                  <a:lnTo>
                    <a:pt x="1695" y="102"/>
                  </a:lnTo>
                  <a:lnTo>
                    <a:pt x="1691" y="89"/>
                  </a:lnTo>
                  <a:lnTo>
                    <a:pt x="1685" y="75"/>
                  </a:lnTo>
                  <a:lnTo>
                    <a:pt x="1677" y="62"/>
                  </a:lnTo>
                  <a:lnTo>
                    <a:pt x="1670" y="50"/>
                  </a:lnTo>
                  <a:lnTo>
                    <a:pt x="1660" y="37"/>
                  </a:lnTo>
                  <a:lnTo>
                    <a:pt x="1651" y="24"/>
                  </a:lnTo>
                  <a:lnTo>
                    <a:pt x="1640" y="11"/>
                  </a:lnTo>
                  <a:lnTo>
                    <a:pt x="1629" y="0"/>
                  </a:lnTo>
                  <a:close/>
                </a:path>
              </a:pathLst>
            </a:custGeom>
            <a:solidFill>
              <a:srgbClr val="F3F9E3"/>
            </a:solidFill>
            <a:ln>
              <a:noFill/>
            </a:ln>
          </p:spPr>
          <p:txBody>
            <a:bodyPr vert="horz" wrap="square" lIns="91440" tIns="45720" rIns="91440" bIns="45720" numCol="1" anchor="t" anchorCtr="0" compatLnSpc="1">
              <a:prstTxWarp prst="textNoShape">
                <a:avLst/>
              </a:prstTxWarp>
            </a:bodyPr>
            <a:lstStyle/>
            <a:p>
              <a:endParaRPr lang="fi-FI"/>
            </a:p>
          </p:txBody>
        </p:sp>
        <p:sp>
          <p:nvSpPr>
            <p:cNvPr id="13" name="Freeform 8"/>
            <p:cNvSpPr>
              <a:spLocks/>
            </p:cNvSpPr>
            <p:nvPr/>
          </p:nvSpPr>
          <p:spPr bwMode="auto">
            <a:xfrm>
              <a:off x="0" y="-3175"/>
              <a:ext cx="2709863" cy="2300288"/>
            </a:xfrm>
            <a:custGeom>
              <a:avLst/>
              <a:gdLst>
                <a:gd name="T0" fmla="*/ 0 w 1707"/>
                <a:gd name="T1" fmla="*/ 720 h 1449"/>
                <a:gd name="T2" fmla="*/ 219 w 1707"/>
                <a:gd name="T3" fmla="*/ 1382 h 1449"/>
                <a:gd name="T4" fmla="*/ 376 w 1707"/>
                <a:gd name="T5" fmla="*/ 1345 h 1449"/>
                <a:gd name="T6" fmla="*/ 539 w 1707"/>
                <a:gd name="T7" fmla="*/ 1314 h 1449"/>
                <a:gd name="T8" fmla="*/ 703 w 1707"/>
                <a:gd name="T9" fmla="*/ 1289 h 1449"/>
                <a:gd name="T10" fmla="*/ 865 w 1707"/>
                <a:gd name="T11" fmla="*/ 1273 h 1449"/>
                <a:gd name="T12" fmla="*/ 971 w 1707"/>
                <a:gd name="T13" fmla="*/ 1268 h 1449"/>
                <a:gd name="T14" fmla="*/ 1064 w 1707"/>
                <a:gd name="T15" fmla="*/ 1268 h 1449"/>
                <a:gd name="T16" fmla="*/ 1180 w 1707"/>
                <a:gd name="T17" fmla="*/ 1274 h 1449"/>
                <a:gd name="T18" fmla="*/ 1289 w 1707"/>
                <a:gd name="T19" fmla="*/ 1289 h 1449"/>
                <a:gd name="T20" fmla="*/ 1371 w 1707"/>
                <a:gd name="T21" fmla="*/ 1307 h 1449"/>
                <a:gd name="T22" fmla="*/ 1437 w 1707"/>
                <a:gd name="T23" fmla="*/ 1328 h 1449"/>
                <a:gd name="T24" fmla="*/ 1498 w 1707"/>
                <a:gd name="T25" fmla="*/ 1354 h 1449"/>
                <a:gd name="T26" fmla="*/ 1552 w 1707"/>
                <a:gd name="T27" fmla="*/ 1385 h 1449"/>
                <a:gd name="T28" fmla="*/ 1601 w 1707"/>
                <a:gd name="T29" fmla="*/ 1421 h 1449"/>
                <a:gd name="T30" fmla="*/ 1629 w 1707"/>
                <a:gd name="T31" fmla="*/ 1449 h 1449"/>
                <a:gd name="T32" fmla="*/ 1661 w 1707"/>
                <a:gd name="T33" fmla="*/ 1374 h 1449"/>
                <a:gd name="T34" fmla="*/ 1677 w 1707"/>
                <a:gd name="T35" fmla="*/ 1329 h 1449"/>
                <a:gd name="T36" fmla="*/ 1689 w 1707"/>
                <a:gd name="T37" fmla="*/ 1280 h 1449"/>
                <a:gd name="T38" fmla="*/ 1700 w 1707"/>
                <a:gd name="T39" fmla="*/ 1214 h 1449"/>
                <a:gd name="T40" fmla="*/ 1707 w 1707"/>
                <a:gd name="T41" fmla="*/ 1145 h 1449"/>
                <a:gd name="T42" fmla="*/ 1707 w 1707"/>
                <a:gd name="T43" fmla="*/ 1091 h 1449"/>
                <a:gd name="T44" fmla="*/ 1703 w 1707"/>
                <a:gd name="T45" fmla="*/ 1036 h 1449"/>
                <a:gd name="T46" fmla="*/ 1695 w 1707"/>
                <a:gd name="T47" fmla="*/ 980 h 1449"/>
                <a:gd name="T48" fmla="*/ 1673 w 1707"/>
                <a:gd name="T49" fmla="*/ 876 h 1449"/>
                <a:gd name="T50" fmla="*/ 1647 w 1707"/>
                <a:gd name="T51" fmla="*/ 795 h 1449"/>
                <a:gd name="T52" fmla="*/ 1619 w 1707"/>
                <a:gd name="T53" fmla="*/ 721 h 1449"/>
                <a:gd name="T54" fmla="*/ 1587 w 1707"/>
                <a:gd name="T55" fmla="*/ 653 h 1449"/>
                <a:gd name="T56" fmla="*/ 1552 w 1707"/>
                <a:gd name="T57" fmla="*/ 589 h 1449"/>
                <a:gd name="T58" fmla="*/ 1513 w 1707"/>
                <a:gd name="T59" fmla="*/ 531 h 1449"/>
                <a:gd name="T60" fmla="*/ 1473 w 1707"/>
                <a:gd name="T61" fmla="*/ 478 h 1449"/>
                <a:gd name="T62" fmla="*/ 1416 w 1707"/>
                <a:gd name="T63" fmla="*/ 414 h 1449"/>
                <a:gd name="T64" fmla="*/ 1370 w 1707"/>
                <a:gd name="T65" fmla="*/ 372 h 1449"/>
                <a:gd name="T66" fmla="*/ 1307 w 1707"/>
                <a:gd name="T67" fmla="*/ 321 h 1449"/>
                <a:gd name="T68" fmla="*/ 1258 w 1707"/>
                <a:gd name="T69" fmla="*/ 287 h 1449"/>
                <a:gd name="T70" fmla="*/ 1209 w 1707"/>
                <a:gd name="T71" fmla="*/ 257 h 1449"/>
                <a:gd name="T72" fmla="*/ 1126 w 1707"/>
                <a:gd name="T73" fmla="*/ 214 h 1449"/>
                <a:gd name="T74" fmla="*/ 1043 w 1707"/>
                <a:gd name="T75" fmla="*/ 178 h 1449"/>
                <a:gd name="T76" fmla="*/ 944 w 1707"/>
                <a:gd name="T77" fmla="*/ 143 h 1449"/>
                <a:gd name="T78" fmla="*/ 849 w 1707"/>
                <a:gd name="T79" fmla="*/ 116 h 1449"/>
                <a:gd name="T80" fmla="*/ 705 w 1707"/>
                <a:gd name="T81" fmla="*/ 81 h 1449"/>
                <a:gd name="T82" fmla="*/ 544 w 1707"/>
                <a:gd name="T83" fmla="*/ 48 h 1449"/>
                <a:gd name="T84" fmla="*/ 433 w 1707"/>
                <a:gd name="T85" fmla="*/ 30 h 1449"/>
                <a:gd name="T86" fmla="*/ 308 w 1707"/>
                <a:gd name="T87" fmla="*/ 13 h 1449"/>
                <a:gd name="T88" fmla="*/ 170 w 1707"/>
                <a:gd name="T89" fmla="*/ 0 h 1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707" h="1449">
                  <a:moveTo>
                    <a:pt x="170" y="0"/>
                  </a:moveTo>
                  <a:lnTo>
                    <a:pt x="0" y="0"/>
                  </a:lnTo>
                  <a:lnTo>
                    <a:pt x="0" y="720"/>
                  </a:lnTo>
                  <a:lnTo>
                    <a:pt x="0" y="1440"/>
                  </a:lnTo>
                  <a:lnTo>
                    <a:pt x="168" y="1395"/>
                  </a:lnTo>
                  <a:lnTo>
                    <a:pt x="219" y="1382"/>
                  </a:lnTo>
                  <a:lnTo>
                    <a:pt x="270" y="1369"/>
                  </a:lnTo>
                  <a:lnTo>
                    <a:pt x="323" y="1356"/>
                  </a:lnTo>
                  <a:lnTo>
                    <a:pt x="376" y="1345"/>
                  </a:lnTo>
                  <a:lnTo>
                    <a:pt x="430" y="1334"/>
                  </a:lnTo>
                  <a:lnTo>
                    <a:pt x="485" y="1323"/>
                  </a:lnTo>
                  <a:lnTo>
                    <a:pt x="539" y="1314"/>
                  </a:lnTo>
                  <a:lnTo>
                    <a:pt x="593" y="1304"/>
                  </a:lnTo>
                  <a:lnTo>
                    <a:pt x="648" y="1297"/>
                  </a:lnTo>
                  <a:lnTo>
                    <a:pt x="703" y="1289"/>
                  </a:lnTo>
                  <a:lnTo>
                    <a:pt x="758" y="1283"/>
                  </a:lnTo>
                  <a:lnTo>
                    <a:pt x="812" y="1278"/>
                  </a:lnTo>
                  <a:lnTo>
                    <a:pt x="865" y="1273"/>
                  </a:lnTo>
                  <a:lnTo>
                    <a:pt x="919" y="1270"/>
                  </a:lnTo>
                  <a:lnTo>
                    <a:pt x="946" y="1269"/>
                  </a:lnTo>
                  <a:lnTo>
                    <a:pt x="971" y="1268"/>
                  </a:lnTo>
                  <a:lnTo>
                    <a:pt x="998" y="1268"/>
                  </a:lnTo>
                  <a:lnTo>
                    <a:pt x="1023" y="1267"/>
                  </a:lnTo>
                  <a:lnTo>
                    <a:pt x="1064" y="1268"/>
                  </a:lnTo>
                  <a:lnTo>
                    <a:pt x="1103" y="1269"/>
                  </a:lnTo>
                  <a:lnTo>
                    <a:pt x="1141" y="1271"/>
                  </a:lnTo>
                  <a:lnTo>
                    <a:pt x="1180" y="1274"/>
                  </a:lnTo>
                  <a:lnTo>
                    <a:pt x="1217" y="1278"/>
                  </a:lnTo>
                  <a:lnTo>
                    <a:pt x="1254" y="1283"/>
                  </a:lnTo>
                  <a:lnTo>
                    <a:pt x="1289" y="1289"/>
                  </a:lnTo>
                  <a:lnTo>
                    <a:pt x="1324" y="1296"/>
                  </a:lnTo>
                  <a:lnTo>
                    <a:pt x="1348" y="1301"/>
                  </a:lnTo>
                  <a:lnTo>
                    <a:pt x="1371" y="1307"/>
                  </a:lnTo>
                  <a:lnTo>
                    <a:pt x="1393" y="1314"/>
                  </a:lnTo>
                  <a:lnTo>
                    <a:pt x="1416" y="1320"/>
                  </a:lnTo>
                  <a:lnTo>
                    <a:pt x="1437" y="1328"/>
                  </a:lnTo>
                  <a:lnTo>
                    <a:pt x="1457" y="1336"/>
                  </a:lnTo>
                  <a:lnTo>
                    <a:pt x="1477" y="1345"/>
                  </a:lnTo>
                  <a:lnTo>
                    <a:pt x="1498" y="1354"/>
                  </a:lnTo>
                  <a:lnTo>
                    <a:pt x="1517" y="1364"/>
                  </a:lnTo>
                  <a:lnTo>
                    <a:pt x="1535" y="1374"/>
                  </a:lnTo>
                  <a:lnTo>
                    <a:pt x="1552" y="1385"/>
                  </a:lnTo>
                  <a:lnTo>
                    <a:pt x="1569" y="1397"/>
                  </a:lnTo>
                  <a:lnTo>
                    <a:pt x="1586" y="1408"/>
                  </a:lnTo>
                  <a:lnTo>
                    <a:pt x="1601" y="1421"/>
                  </a:lnTo>
                  <a:lnTo>
                    <a:pt x="1608" y="1427"/>
                  </a:lnTo>
                  <a:lnTo>
                    <a:pt x="1615" y="1435"/>
                  </a:lnTo>
                  <a:lnTo>
                    <a:pt x="1629" y="1449"/>
                  </a:lnTo>
                  <a:lnTo>
                    <a:pt x="1643" y="1420"/>
                  </a:lnTo>
                  <a:lnTo>
                    <a:pt x="1656" y="1390"/>
                  </a:lnTo>
                  <a:lnTo>
                    <a:pt x="1661" y="1374"/>
                  </a:lnTo>
                  <a:lnTo>
                    <a:pt x="1666" y="1359"/>
                  </a:lnTo>
                  <a:lnTo>
                    <a:pt x="1672" y="1343"/>
                  </a:lnTo>
                  <a:lnTo>
                    <a:pt x="1677" y="1329"/>
                  </a:lnTo>
                  <a:lnTo>
                    <a:pt x="1681" y="1313"/>
                  </a:lnTo>
                  <a:lnTo>
                    <a:pt x="1686" y="1297"/>
                  </a:lnTo>
                  <a:lnTo>
                    <a:pt x="1689" y="1280"/>
                  </a:lnTo>
                  <a:lnTo>
                    <a:pt x="1693" y="1264"/>
                  </a:lnTo>
                  <a:lnTo>
                    <a:pt x="1698" y="1231"/>
                  </a:lnTo>
                  <a:lnTo>
                    <a:pt x="1700" y="1214"/>
                  </a:lnTo>
                  <a:lnTo>
                    <a:pt x="1703" y="1197"/>
                  </a:lnTo>
                  <a:lnTo>
                    <a:pt x="1706" y="1162"/>
                  </a:lnTo>
                  <a:lnTo>
                    <a:pt x="1707" y="1145"/>
                  </a:lnTo>
                  <a:lnTo>
                    <a:pt x="1707" y="1127"/>
                  </a:lnTo>
                  <a:lnTo>
                    <a:pt x="1707" y="1109"/>
                  </a:lnTo>
                  <a:lnTo>
                    <a:pt x="1707" y="1091"/>
                  </a:lnTo>
                  <a:lnTo>
                    <a:pt x="1706" y="1072"/>
                  </a:lnTo>
                  <a:lnTo>
                    <a:pt x="1705" y="1054"/>
                  </a:lnTo>
                  <a:lnTo>
                    <a:pt x="1703" y="1036"/>
                  </a:lnTo>
                  <a:lnTo>
                    <a:pt x="1700" y="1017"/>
                  </a:lnTo>
                  <a:lnTo>
                    <a:pt x="1698" y="999"/>
                  </a:lnTo>
                  <a:lnTo>
                    <a:pt x="1695" y="980"/>
                  </a:lnTo>
                  <a:lnTo>
                    <a:pt x="1689" y="942"/>
                  </a:lnTo>
                  <a:lnTo>
                    <a:pt x="1679" y="903"/>
                  </a:lnTo>
                  <a:lnTo>
                    <a:pt x="1673" y="876"/>
                  </a:lnTo>
                  <a:lnTo>
                    <a:pt x="1664" y="848"/>
                  </a:lnTo>
                  <a:lnTo>
                    <a:pt x="1656" y="822"/>
                  </a:lnTo>
                  <a:lnTo>
                    <a:pt x="1647" y="795"/>
                  </a:lnTo>
                  <a:lnTo>
                    <a:pt x="1639" y="769"/>
                  </a:lnTo>
                  <a:lnTo>
                    <a:pt x="1629" y="745"/>
                  </a:lnTo>
                  <a:lnTo>
                    <a:pt x="1619" y="721"/>
                  </a:lnTo>
                  <a:lnTo>
                    <a:pt x="1609" y="697"/>
                  </a:lnTo>
                  <a:lnTo>
                    <a:pt x="1598" y="675"/>
                  </a:lnTo>
                  <a:lnTo>
                    <a:pt x="1587" y="653"/>
                  </a:lnTo>
                  <a:lnTo>
                    <a:pt x="1575" y="630"/>
                  </a:lnTo>
                  <a:lnTo>
                    <a:pt x="1563" y="610"/>
                  </a:lnTo>
                  <a:lnTo>
                    <a:pt x="1552" y="589"/>
                  </a:lnTo>
                  <a:lnTo>
                    <a:pt x="1539" y="570"/>
                  </a:lnTo>
                  <a:lnTo>
                    <a:pt x="1527" y="549"/>
                  </a:lnTo>
                  <a:lnTo>
                    <a:pt x="1513" y="531"/>
                  </a:lnTo>
                  <a:lnTo>
                    <a:pt x="1501" y="513"/>
                  </a:lnTo>
                  <a:lnTo>
                    <a:pt x="1487" y="495"/>
                  </a:lnTo>
                  <a:lnTo>
                    <a:pt x="1473" y="478"/>
                  </a:lnTo>
                  <a:lnTo>
                    <a:pt x="1459" y="461"/>
                  </a:lnTo>
                  <a:lnTo>
                    <a:pt x="1431" y="429"/>
                  </a:lnTo>
                  <a:lnTo>
                    <a:pt x="1416" y="414"/>
                  </a:lnTo>
                  <a:lnTo>
                    <a:pt x="1401" y="400"/>
                  </a:lnTo>
                  <a:lnTo>
                    <a:pt x="1386" y="386"/>
                  </a:lnTo>
                  <a:lnTo>
                    <a:pt x="1370" y="372"/>
                  </a:lnTo>
                  <a:lnTo>
                    <a:pt x="1339" y="345"/>
                  </a:lnTo>
                  <a:lnTo>
                    <a:pt x="1323" y="333"/>
                  </a:lnTo>
                  <a:lnTo>
                    <a:pt x="1307" y="321"/>
                  </a:lnTo>
                  <a:lnTo>
                    <a:pt x="1291" y="309"/>
                  </a:lnTo>
                  <a:lnTo>
                    <a:pt x="1275" y="299"/>
                  </a:lnTo>
                  <a:lnTo>
                    <a:pt x="1258" y="287"/>
                  </a:lnTo>
                  <a:lnTo>
                    <a:pt x="1242" y="277"/>
                  </a:lnTo>
                  <a:lnTo>
                    <a:pt x="1226" y="267"/>
                  </a:lnTo>
                  <a:lnTo>
                    <a:pt x="1209" y="257"/>
                  </a:lnTo>
                  <a:lnTo>
                    <a:pt x="1177" y="239"/>
                  </a:lnTo>
                  <a:lnTo>
                    <a:pt x="1143" y="222"/>
                  </a:lnTo>
                  <a:lnTo>
                    <a:pt x="1126" y="214"/>
                  </a:lnTo>
                  <a:lnTo>
                    <a:pt x="1110" y="206"/>
                  </a:lnTo>
                  <a:lnTo>
                    <a:pt x="1076" y="191"/>
                  </a:lnTo>
                  <a:lnTo>
                    <a:pt x="1043" y="178"/>
                  </a:lnTo>
                  <a:lnTo>
                    <a:pt x="1009" y="166"/>
                  </a:lnTo>
                  <a:lnTo>
                    <a:pt x="976" y="154"/>
                  </a:lnTo>
                  <a:lnTo>
                    <a:pt x="944" y="143"/>
                  </a:lnTo>
                  <a:lnTo>
                    <a:pt x="911" y="134"/>
                  </a:lnTo>
                  <a:lnTo>
                    <a:pt x="880" y="124"/>
                  </a:lnTo>
                  <a:lnTo>
                    <a:pt x="849" y="116"/>
                  </a:lnTo>
                  <a:lnTo>
                    <a:pt x="818" y="108"/>
                  </a:lnTo>
                  <a:lnTo>
                    <a:pt x="761" y="94"/>
                  </a:lnTo>
                  <a:lnTo>
                    <a:pt x="705" y="81"/>
                  </a:lnTo>
                  <a:lnTo>
                    <a:pt x="644" y="68"/>
                  </a:lnTo>
                  <a:lnTo>
                    <a:pt x="579" y="54"/>
                  </a:lnTo>
                  <a:lnTo>
                    <a:pt x="544" y="48"/>
                  </a:lnTo>
                  <a:lnTo>
                    <a:pt x="508" y="41"/>
                  </a:lnTo>
                  <a:lnTo>
                    <a:pt x="471" y="35"/>
                  </a:lnTo>
                  <a:lnTo>
                    <a:pt x="433" y="30"/>
                  </a:lnTo>
                  <a:lnTo>
                    <a:pt x="392" y="23"/>
                  </a:lnTo>
                  <a:lnTo>
                    <a:pt x="351" y="18"/>
                  </a:lnTo>
                  <a:lnTo>
                    <a:pt x="308" y="13"/>
                  </a:lnTo>
                  <a:lnTo>
                    <a:pt x="264" y="8"/>
                  </a:lnTo>
                  <a:lnTo>
                    <a:pt x="218" y="4"/>
                  </a:lnTo>
                  <a:lnTo>
                    <a:pt x="170" y="0"/>
                  </a:lnTo>
                  <a:close/>
                </a:path>
              </a:pathLst>
            </a:custGeom>
            <a:solidFill>
              <a:srgbClr val="D6E1F0"/>
            </a:solidFill>
            <a:ln>
              <a:noFill/>
            </a:ln>
          </p:spPr>
          <p:txBody>
            <a:bodyPr vert="horz" wrap="square" lIns="91440" tIns="45720" rIns="91440" bIns="45720" numCol="1" anchor="t" anchorCtr="0" compatLnSpc="1">
              <a:prstTxWarp prst="textNoShape">
                <a:avLst/>
              </a:prstTxWarp>
            </a:bodyPr>
            <a:lstStyle/>
            <a:p>
              <a:endParaRPr lang="fi-FI"/>
            </a:p>
          </p:txBody>
        </p:sp>
        <p:sp>
          <p:nvSpPr>
            <p:cNvPr id="14" name="Freeform 9"/>
            <p:cNvSpPr>
              <a:spLocks/>
            </p:cNvSpPr>
            <p:nvPr/>
          </p:nvSpPr>
          <p:spPr bwMode="auto">
            <a:xfrm>
              <a:off x="0" y="2008188"/>
              <a:ext cx="2586038" cy="995363"/>
            </a:xfrm>
            <a:custGeom>
              <a:avLst/>
              <a:gdLst>
                <a:gd name="T0" fmla="*/ 1064 w 1629"/>
                <a:gd name="T1" fmla="*/ 1 h 627"/>
                <a:gd name="T2" fmla="*/ 1141 w 1629"/>
                <a:gd name="T3" fmla="*/ 4 h 627"/>
                <a:gd name="T4" fmla="*/ 1217 w 1629"/>
                <a:gd name="T5" fmla="*/ 11 h 627"/>
                <a:gd name="T6" fmla="*/ 1289 w 1629"/>
                <a:gd name="T7" fmla="*/ 22 h 627"/>
                <a:gd name="T8" fmla="*/ 1348 w 1629"/>
                <a:gd name="T9" fmla="*/ 34 h 627"/>
                <a:gd name="T10" fmla="*/ 1393 w 1629"/>
                <a:gd name="T11" fmla="*/ 47 h 627"/>
                <a:gd name="T12" fmla="*/ 1437 w 1629"/>
                <a:gd name="T13" fmla="*/ 61 h 627"/>
                <a:gd name="T14" fmla="*/ 1477 w 1629"/>
                <a:gd name="T15" fmla="*/ 78 h 627"/>
                <a:gd name="T16" fmla="*/ 1517 w 1629"/>
                <a:gd name="T17" fmla="*/ 97 h 627"/>
                <a:gd name="T18" fmla="*/ 1552 w 1629"/>
                <a:gd name="T19" fmla="*/ 118 h 627"/>
                <a:gd name="T20" fmla="*/ 1586 w 1629"/>
                <a:gd name="T21" fmla="*/ 141 h 627"/>
                <a:gd name="T22" fmla="*/ 1608 w 1629"/>
                <a:gd name="T23" fmla="*/ 160 h 627"/>
                <a:gd name="T24" fmla="*/ 1629 w 1629"/>
                <a:gd name="T25" fmla="*/ 182 h 627"/>
                <a:gd name="T26" fmla="*/ 1604 w 1629"/>
                <a:gd name="T27" fmla="*/ 230 h 627"/>
                <a:gd name="T28" fmla="*/ 1574 w 1629"/>
                <a:gd name="T29" fmla="*/ 276 h 627"/>
                <a:gd name="T30" fmla="*/ 1557 w 1629"/>
                <a:gd name="T31" fmla="*/ 299 h 627"/>
                <a:gd name="T32" fmla="*/ 1523 w 1629"/>
                <a:gd name="T33" fmla="*/ 341 h 627"/>
                <a:gd name="T34" fmla="*/ 1495 w 1629"/>
                <a:gd name="T35" fmla="*/ 372 h 627"/>
                <a:gd name="T36" fmla="*/ 1466 w 1629"/>
                <a:gd name="T37" fmla="*/ 401 h 627"/>
                <a:gd name="T38" fmla="*/ 1445 w 1629"/>
                <a:gd name="T39" fmla="*/ 419 h 627"/>
                <a:gd name="T40" fmla="*/ 1403 w 1629"/>
                <a:gd name="T41" fmla="*/ 454 h 627"/>
                <a:gd name="T42" fmla="*/ 1358 w 1629"/>
                <a:gd name="T43" fmla="*/ 486 h 627"/>
                <a:gd name="T44" fmla="*/ 1312 w 1629"/>
                <a:gd name="T45" fmla="*/ 514 h 627"/>
                <a:gd name="T46" fmla="*/ 1264 w 1629"/>
                <a:gd name="T47" fmla="*/ 540 h 627"/>
                <a:gd name="T48" fmla="*/ 1214 w 1629"/>
                <a:gd name="T49" fmla="*/ 562 h 627"/>
                <a:gd name="T50" fmla="*/ 1163 w 1629"/>
                <a:gd name="T51" fmla="*/ 582 h 627"/>
                <a:gd name="T52" fmla="*/ 1111 w 1629"/>
                <a:gd name="T53" fmla="*/ 598 h 627"/>
                <a:gd name="T54" fmla="*/ 1057 w 1629"/>
                <a:gd name="T55" fmla="*/ 611 h 627"/>
                <a:gd name="T56" fmla="*/ 1004 w 1629"/>
                <a:gd name="T57" fmla="*/ 620 h 627"/>
                <a:gd name="T58" fmla="*/ 950 w 1629"/>
                <a:gd name="T59" fmla="*/ 625 h 627"/>
                <a:gd name="T60" fmla="*/ 896 w 1629"/>
                <a:gd name="T61" fmla="*/ 627 h 627"/>
                <a:gd name="T62" fmla="*/ 829 w 1629"/>
                <a:gd name="T63" fmla="*/ 625 h 627"/>
                <a:gd name="T64" fmla="*/ 755 w 1629"/>
                <a:gd name="T65" fmla="*/ 616 h 627"/>
                <a:gd name="T66" fmla="*/ 670 w 1629"/>
                <a:gd name="T67" fmla="*/ 606 h 627"/>
                <a:gd name="T68" fmla="*/ 576 w 1629"/>
                <a:gd name="T69" fmla="*/ 591 h 627"/>
                <a:gd name="T70" fmla="*/ 475 w 1629"/>
                <a:gd name="T71" fmla="*/ 572 h 627"/>
                <a:gd name="T72" fmla="*/ 366 w 1629"/>
                <a:gd name="T73" fmla="*/ 548 h 627"/>
                <a:gd name="T74" fmla="*/ 250 w 1629"/>
                <a:gd name="T75" fmla="*/ 522 h 627"/>
                <a:gd name="T76" fmla="*/ 128 w 1629"/>
                <a:gd name="T77" fmla="*/ 490 h 627"/>
                <a:gd name="T78" fmla="*/ 0 w 1629"/>
                <a:gd name="T79" fmla="*/ 453 h 627"/>
                <a:gd name="T80" fmla="*/ 0 w 1629"/>
                <a:gd name="T81" fmla="*/ 173 h 627"/>
                <a:gd name="T82" fmla="*/ 219 w 1629"/>
                <a:gd name="T83" fmla="*/ 115 h 627"/>
                <a:gd name="T84" fmla="*/ 323 w 1629"/>
                <a:gd name="T85" fmla="*/ 89 h 627"/>
                <a:gd name="T86" fmla="*/ 430 w 1629"/>
                <a:gd name="T87" fmla="*/ 67 h 627"/>
                <a:gd name="T88" fmla="*/ 539 w 1629"/>
                <a:gd name="T89" fmla="*/ 47 h 627"/>
                <a:gd name="T90" fmla="*/ 648 w 1629"/>
                <a:gd name="T91" fmla="*/ 30 h 627"/>
                <a:gd name="T92" fmla="*/ 758 w 1629"/>
                <a:gd name="T93" fmla="*/ 16 h 627"/>
                <a:gd name="T94" fmla="*/ 865 w 1629"/>
                <a:gd name="T95" fmla="*/ 6 h 627"/>
                <a:gd name="T96" fmla="*/ 946 w 1629"/>
                <a:gd name="T97" fmla="*/ 2 h 627"/>
                <a:gd name="T98" fmla="*/ 998 w 1629"/>
                <a:gd name="T99" fmla="*/ 1 h 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629" h="627">
                  <a:moveTo>
                    <a:pt x="1023" y="0"/>
                  </a:moveTo>
                  <a:lnTo>
                    <a:pt x="1064" y="1"/>
                  </a:lnTo>
                  <a:lnTo>
                    <a:pt x="1103" y="2"/>
                  </a:lnTo>
                  <a:lnTo>
                    <a:pt x="1141" y="4"/>
                  </a:lnTo>
                  <a:lnTo>
                    <a:pt x="1180" y="7"/>
                  </a:lnTo>
                  <a:lnTo>
                    <a:pt x="1217" y="11"/>
                  </a:lnTo>
                  <a:lnTo>
                    <a:pt x="1254" y="16"/>
                  </a:lnTo>
                  <a:lnTo>
                    <a:pt x="1289" y="22"/>
                  </a:lnTo>
                  <a:lnTo>
                    <a:pt x="1324" y="29"/>
                  </a:lnTo>
                  <a:lnTo>
                    <a:pt x="1348" y="34"/>
                  </a:lnTo>
                  <a:lnTo>
                    <a:pt x="1371" y="40"/>
                  </a:lnTo>
                  <a:lnTo>
                    <a:pt x="1393" y="47"/>
                  </a:lnTo>
                  <a:lnTo>
                    <a:pt x="1416" y="53"/>
                  </a:lnTo>
                  <a:lnTo>
                    <a:pt x="1437" y="61"/>
                  </a:lnTo>
                  <a:lnTo>
                    <a:pt x="1457" y="69"/>
                  </a:lnTo>
                  <a:lnTo>
                    <a:pt x="1477" y="78"/>
                  </a:lnTo>
                  <a:lnTo>
                    <a:pt x="1498" y="87"/>
                  </a:lnTo>
                  <a:lnTo>
                    <a:pt x="1517" y="97"/>
                  </a:lnTo>
                  <a:lnTo>
                    <a:pt x="1535" y="107"/>
                  </a:lnTo>
                  <a:lnTo>
                    <a:pt x="1552" y="118"/>
                  </a:lnTo>
                  <a:lnTo>
                    <a:pt x="1569" y="130"/>
                  </a:lnTo>
                  <a:lnTo>
                    <a:pt x="1586" y="141"/>
                  </a:lnTo>
                  <a:lnTo>
                    <a:pt x="1601" y="154"/>
                  </a:lnTo>
                  <a:lnTo>
                    <a:pt x="1608" y="160"/>
                  </a:lnTo>
                  <a:lnTo>
                    <a:pt x="1615" y="168"/>
                  </a:lnTo>
                  <a:lnTo>
                    <a:pt x="1629" y="182"/>
                  </a:lnTo>
                  <a:lnTo>
                    <a:pt x="1618" y="205"/>
                  </a:lnTo>
                  <a:lnTo>
                    <a:pt x="1604" y="230"/>
                  </a:lnTo>
                  <a:lnTo>
                    <a:pt x="1589" y="253"/>
                  </a:lnTo>
                  <a:lnTo>
                    <a:pt x="1574" y="276"/>
                  </a:lnTo>
                  <a:lnTo>
                    <a:pt x="1566" y="287"/>
                  </a:lnTo>
                  <a:lnTo>
                    <a:pt x="1557" y="299"/>
                  </a:lnTo>
                  <a:lnTo>
                    <a:pt x="1541" y="320"/>
                  </a:lnTo>
                  <a:lnTo>
                    <a:pt x="1523" y="341"/>
                  </a:lnTo>
                  <a:lnTo>
                    <a:pt x="1505" y="361"/>
                  </a:lnTo>
                  <a:lnTo>
                    <a:pt x="1495" y="372"/>
                  </a:lnTo>
                  <a:lnTo>
                    <a:pt x="1486" y="382"/>
                  </a:lnTo>
                  <a:lnTo>
                    <a:pt x="1466" y="401"/>
                  </a:lnTo>
                  <a:lnTo>
                    <a:pt x="1456" y="410"/>
                  </a:lnTo>
                  <a:lnTo>
                    <a:pt x="1445" y="419"/>
                  </a:lnTo>
                  <a:lnTo>
                    <a:pt x="1424" y="437"/>
                  </a:lnTo>
                  <a:lnTo>
                    <a:pt x="1403" y="454"/>
                  </a:lnTo>
                  <a:lnTo>
                    <a:pt x="1381" y="470"/>
                  </a:lnTo>
                  <a:lnTo>
                    <a:pt x="1358" y="486"/>
                  </a:lnTo>
                  <a:lnTo>
                    <a:pt x="1335" y="501"/>
                  </a:lnTo>
                  <a:lnTo>
                    <a:pt x="1312" y="514"/>
                  </a:lnTo>
                  <a:lnTo>
                    <a:pt x="1288" y="527"/>
                  </a:lnTo>
                  <a:lnTo>
                    <a:pt x="1264" y="540"/>
                  </a:lnTo>
                  <a:lnTo>
                    <a:pt x="1239" y="552"/>
                  </a:lnTo>
                  <a:lnTo>
                    <a:pt x="1214" y="562"/>
                  </a:lnTo>
                  <a:lnTo>
                    <a:pt x="1188" y="573"/>
                  </a:lnTo>
                  <a:lnTo>
                    <a:pt x="1163" y="582"/>
                  </a:lnTo>
                  <a:lnTo>
                    <a:pt x="1137" y="591"/>
                  </a:lnTo>
                  <a:lnTo>
                    <a:pt x="1111" y="598"/>
                  </a:lnTo>
                  <a:lnTo>
                    <a:pt x="1084" y="605"/>
                  </a:lnTo>
                  <a:lnTo>
                    <a:pt x="1057" y="611"/>
                  </a:lnTo>
                  <a:lnTo>
                    <a:pt x="1031" y="615"/>
                  </a:lnTo>
                  <a:lnTo>
                    <a:pt x="1004" y="620"/>
                  </a:lnTo>
                  <a:lnTo>
                    <a:pt x="977" y="623"/>
                  </a:lnTo>
                  <a:lnTo>
                    <a:pt x="950" y="625"/>
                  </a:lnTo>
                  <a:lnTo>
                    <a:pt x="924" y="627"/>
                  </a:lnTo>
                  <a:lnTo>
                    <a:pt x="896" y="627"/>
                  </a:lnTo>
                  <a:lnTo>
                    <a:pt x="863" y="627"/>
                  </a:lnTo>
                  <a:lnTo>
                    <a:pt x="829" y="625"/>
                  </a:lnTo>
                  <a:lnTo>
                    <a:pt x="793" y="621"/>
                  </a:lnTo>
                  <a:lnTo>
                    <a:pt x="755" y="616"/>
                  </a:lnTo>
                  <a:lnTo>
                    <a:pt x="713" y="611"/>
                  </a:lnTo>
                  <a:lnTo>
                    <a:pt x="670" y="606"/>
                  </a:lnTo>
                  <a:lnTo>
                    <a:pt x="624" y="598"/>
                  </a:lnTo>
                  <a:lnTo>
                    <a:pt x="576" y="591"/>
                  </a:lnTo>
                  <a:lnTo>
                    <a:pt x="526" y="581"/>
                  </a:lnTo>
                  <a:lnTo>
                    <a:pt x="475" y="572"/>
                  </a:lnTo>
                  <a:lnTo>
                    <a:pt x="421" y="561"/>
                  </a:lnTo>
                  <a:lnTo>
                    <a:pt x="366" y="548"/>
                  </a:lnTo>
                  <a:lnTo>
                    <a:pt x="308" y="536"/>
                  </a:lnTo>
                  <a:lnTo>
                    <a:pt x="250" y="522"/>
                  </a:lnTo>
                  <a:lnTo>
                    <a:pt x="189" y="506"/>
                  </a:lnTo>
                  <a:lnTo>
                    <a:pt x="128" y="490"/>
                  </a:lnTo>
                  <a:lnTo>
                    <a:pt x="65" y="472"/>
                  </a:lnTo>
                  <a:lnTo>
                    <a:pt x="0" y="453"/>
                  </a:lnTo>
                  <a:lnTo>
                    <a:pt x="0" y="273"/>
                  </a:lnTo>
                  <a:lnTo>
                    <a:pt x="0" y="173"/>
                  </a:lnTo>
                  <a:lnTo>
                    <a:pt x="168" y="128"/>
                  </a:lnTo>
                  <a:lnTo>
                    <a:pt x="219" y="115"/>
                  </a:lnTo>
                  <a:lnTo>
                    <a:pt x="270" y="102"/>
                  </a:lnTo>
                  <a:lnTo>
                    <a:pt x="323" y="89"/>
                  </a:lnTo>
                  <a:lnTo>
                    <a:pt x="376" y="78"/>
                  </a:lnTo>
                  <a:lnTo>
                    <a:pt x="430" y="67"/>
                  </a:lnTo>
                  <a:lnTo>
                    <a:pt x="485" y="56"/>
                  </a:lnTo>
                  <a:lnTo>
                    <a:pt x="539" y="47"/>
                  </a:lnTo>
                  <a:lnTo>
                    <a:pt x="593" y="37"/>
                  </a:lnTo>
                  <a:lnTo>
                    <a:pt x="648" y="30"/>
                  </a:lnTo>
                  <a:lnTo>
                    <a:pt x="703" y="22"/>
                  </a:lnTo>
                  <a:lnTo>
                    <a:pt x="758" y="16"/>
                  </a:lnTo>
                  <a:lnTo>
                    <a:pt x="812" y="11"/>
                  </a:lnTo>
                  <a:lnTo>
                    <a:pt x="865" y="6"/>
                  </a:lnTo>
                  <a:lnTo>
                    <a:pt x="919" y="3"/>
                  </a:lnTo>
                  <a:lnTo>
                    <a:pt x="946" y="2"/>
                  </a:lnTo>
                  <a:lnTo>
                    <a:pt x="971" y="1"/>
                  </a:lnTo>
                  <a:lnTo>
                    <a:pt x="998" y="1"/>
                  </a:lnTo>
                  <a:lnTo>
                    <a:pt x="1023" y="0"/>
                  </a:lnTo>
                  <a:close/>
                </a:path>
              </a:pathLst>
            </a:custGeom>
            <a:solidFill>
              <a:srgbClr val="F1F1F1"/>
            </a:solidFill>
            <a:ln>
              <a:noFill/>
            </a:ln>
          </p:spPr>
          <p:txBody>
            <a:bodyPr vert="horz" wrap="square" lIns="91440" tIns="45720" rIns="91440" bIns="45720" numCol="1" anchor="t" anchorCtr="0" compatLnSpc="1">
              <a:prstTxWarp prst="textNoShape">
                <a:avLst/>
              </a:prstTxWarp>
            </a:bodyPr>
            <a:lstStyle/>
            <a:p>
              <a:endParaRPr lang="fi-FI"/>
            </a:p>
          </p:txBody>
        </p:sp>
      </p:grpSp>
      <p:sp>
        <p:nvSpPr>
          <p:cNvPr id="2" name="Title Placeholder 1"/>
          <p:cNvSpPr>
            <a:spLocks noGrp="1"/>
          </p:cNvSpPr>
          <p:nvPr>
            <p:ph type="title"/>
          </p:nvPr>
        </p:nvSpPr>
        <p:spPr>
          <a:xfrm>
            <a:off x="457200" y="476250"/>
            <a:ext cx="8229600" cy="1152550"/>
          </a:xfrm>
          <a:prstGeom prst="rect">
            <a:avLst/>
          </a:prstGeom>
        </p:spPr>
        <p:txBody>
          <a:bodyPr vert="horz" lIns="0" tIns="0" rIns="0" bIns="0" rtlCol="0" anchor="t" anchorCtr="0">
            <a:normAutofit/>
          </a:bodyPr>
          <a:lstStyle/>
          <a:p>
            <a:r>
              <a:rPr lang="en-US"/>
              <a:t>Click to edit Master title style</a:t>
            </a:r>
            <a:endParaRPr lang="fi-FI" dirty="0"/>
          </a:p>
        </p:txBody>
      </p:sp>
      <p:sp>
        <p:nvSpPr>
          <p:cNvPr id="3" name="Text Placeholder 2"/>
          <p:cNvSpPr>
            <a:spLocks noGrp="1"/>
          </p:cNvSpPr>
          <p:nvPr>
            <p:ph type="body" idx="1"/>
          </p:nvPr>
        </p:nvSpPr>
        <p:spPr>
          <a:xfrm>
            <a:off x="457200" y="1773239"/>
            <a:ext cx="8229600" cy="4032250"/>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7584" y="6381750"/>
            <a:ext cx="864096" cy="140450"/>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2019</a:t>
            </a:r>
            <a:endParaRPr lang="fi-FI" dirty="0"/>
          </a:p>
        </p:txBody>
      </p:sp>
      <p:sp>
        <p:nvSpPr>
          <p:cNvPr id="5" name="Footer Placeholder 4"/>
          <p:cNvSpPr>
            <a:spLocks noGrp="1"/>
          </p:cNvSpPr>
          <p:nvPr>
            <p:ph type="ftr" sz="quarter" idx="3"/>
          </p:nvPr>
        </p:nvSpPr>
        <p:spPr>
          <a:xfrm>
            <a:off x="1691680" y="6381750"/>
            <a:ext cx="3672408" cy="142875"/>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Energiatehokas rakentaminen - olosuhdehallinta ja rakenteiden kuivattaminen</a:t>
            </a:r>
            <a:endParaRPr lang="fi-FI" dirty="0"/>
          </a:p>
        </p:txBody>
      </p:sp>
      <p:sp>
        <p:nvSpPr>
          <p:cNvPr id="6" name="Slide Number Placeholder 5"/>
          <p:cNvSpPr>
            <a:spLocks noGrp="1"/>
          </p:cNvSpPr>
          <p:nvPr>
            <p:ph type="sldNum" sz="quarter" idx="4"/>
          </p:nvPr>
        </p:nvSpPr>
        <p:spPr>
          <a:xfrm>
            <a:off x="468313" y="6378903"/>
            <a:ext cx="359271" cy="143297"/>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fld id="{0168ACF4-E7A5-495E-8C31-8E9E3D5B0BFC}" type="slidenum">
              <a:rPr lang="fi-FI" smtClean="0"/>
              <a:pPr/>
              <a:t>‹#›</a:t>
            </a:fld>
            <a:endParaRPr lang="fi-FI" dirty="0"/>
          </a:p>
        </p:txBody>
      </p:sp>
      <p:pic>
        <p:nvPicPr>
          <p:cNvPr id="15" name="Picture 14"/>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053332" y="6165304"/>
            <a:ext cx="2622356" cy="504000"/>
          </a:xfrm>
          <a:prstGeom prst="rect">
            <a:avLst/>
          </a:prstGeom>
        </p:spPr>
      </p:pic>
    </p:spTree>
    <p:extLst>
      <p:ext uri="{BB962C8B-B14F-4D97-AF65-F5344CB8AC3E}">
        <p14:creationId xmlns:p14="http://schemas.microsoft.com/office/powerpoint/2010/main" val="2528293920"/>
      </p:ext>
    </p:extLst>
  </p:cSld>
  <p:clrMap bg1="lt1" tx1="dk1" bg2="lt2" tx2="dk2" accent1="accent1" accent2="accent2" accent3="accent3" accent4="accent4" accent5="accent5" accent6="accent6" hlink="hlink" folHlink="folHlink"/>
  <p:sldLayoutIdLst>
    <p:sldLayoutId id="2147483662" r:id="rId1"/>
    <p:sldLayoutId id="2147483674"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66700" indent="-266700" algn="l" defTabSz="914400" rtl="0" eaLnBrk="1" latinLnBrk="0" hangingPunct="1">
        <a:spcBef>
          <a:spcPts val="600"/>
        </a:spcBef>
        <a:buFont typeface="Arial" panose="020B0604020202020204" pitchFamily="34" charset="0"/>
        <a:buChar char="•"/>
        <a:defRPr sz="2800" kern="1200">
          <a:solidFill>
            <a:schemeClr val="tx1"/>
          </a:solidFill>
          <a:latin typeface="+mn-lt"/>
          <a:ea typeface="+mn-ea"/>
          <a:cs typeface="+mn-cs"/>
        </a:defRPr>
      </a:lvl1pPr>
      <a:lvl2pPr marL="539750" indent="-273050" algn="l" defTabSz="914400" rtl="0" eaLnBrk="1" latinLnBrk="0" hangingPunct="1">
        <a:spcBef>
          <a:spcPts val="600"/>
        </a:spcBef>
        <a:buFont typeface="Arial" panose="020B0604020202020204" pitchFamily="34" charset="0"/>
        <a:buChar char="•"/>
        <a:defRPr sz="2400" kern="1200">
          <a:solidFill>
            <a:schemeClr val="tx1"/>
          </a:solidFill>
          <a:latin typeface="+mn-lt"/>
          <a:ea typeface="+mn-ea"/>
          <a:cs typeface="+mn-cs"/>
        </a:defRPr>
      </a:lvl2pPr>
      <a:lvl3pPr marL="806450" indent="-266700" algn="l" defTabSz="914400" rtl="0" eaLnBrk="1" latinLnBrk="0" hangingPunct="1">
        <a:spcBef>
          <a:spcPts val="600"/>
        </a:spcBef>
        <a:buFont typeface="Arial" panose="020B0604020202020204" pitchFamily="34" charset="0"/>
        <a:buChar char="−"/>
        <a:defRPr sz="2000" kern="1200">
          <a:solidFill>
            <a:schemeClr val="tx1"/>
          </a:solidFill>
          <a:latin typeface="+mn-lt"/>
          <a:ea typeface="+mn-ea"/>
          <a:cs typeface="+mn-cs"/>
        </a:defRPr>
      </a:lvl3pPr>
      <a:lvl4pPr marL="1071563" indent="-265113" algn="l" defTabSz="914400" rtl="0" eaLnBrk="1" latinLnBrk="0" hangingPunct="1">
        <a:spcBef>
          <a:spcPts val="600"/>
        </a:spcBef>
        <a:buFont typeface="Arial" panose="020B0604020202020204" pitchFamily="34" charset="0"/>
        <a:buChar char="•"/>
        <a:defRPr sz="1800" kern="1200">
          <a:solidFill>
            <a:schemeClr val="tx1"/>
          </a:solidFill>
          <a:latin typeface="+mn-lt"/>
          <a:ea typeface="+mn-ea"/>
          <a:cs typeface="+mn-cs"/>
        </a:defRPr>
      </a:lvl4pPr>
      <a:lvl5pPr marL="1346200" indent="-274638" algn="l" defTabSz="914400" rtl="0" eaLnBrk="1" latinLnBrk="0" hangingPunct="1">
        <a:spcBef>
          <a:spcPts val="600"/>
        </a:spcBef>
        <a:buFont typeface="Arial" panose="020B0604020202020204" pitchFamily="34" charset="0"/>
        <a:buChar char="•"/>
        <a:defRPr sz="1600" kern="1200">
          <a:solidFill>
            <a:schemeClr val="tx1"/>
          </a:solidFill>
          <a:latin typeface="+mn-lt"/>
          <a:ea typeface="+mn-ea"/>
          <a:cs typeface="+mn-cs"/>
        </a:defRPr>
      </a:lvl5pPr>
      <a:lvl6pPr marL="1612900" indent="-2667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8" name="Group 17"/>
          <p:cNvGrpSpPr/>
          <p:nvPr/>
        </p:nvGrpSpPr>
        <p:grpSpPr>
          <a:xfrm>
            <a:off x="0" y="-3175"/>
            <a:ext cx="2711450" cy="6861176"/>
            <a:chOff x="0" y="-3175"/>
            <a:chExt cx="2711450" cy="6861176"/>
          </a:xfrm>
        </p:grpSpPr>
        <p:sp>
          <p:nvSpPr>
            <p:cNvPr id="11" name="Freeform 6"/>
            <p:cNvSpPr>
              <a:spLocks/>
            </p:cNvSpPr>
            <p:nvPr/>
          </p:nvSpPr>
          <p:spPr bwMode="auto">
            <a:xfrm>
              <a:off x="0" y="3976688"/>
              <a:ext cx="1890713" cy="2881313"/>
            </a:xfrm>
            <a:custGeom>
              <a:avLst/>
              <a:gdLst>
                <a:gd name="T0" fmla="*/ 778 w 1191"/>
                <a:gd name="T1" fmla="*/ 0 h 1815"/>
                <a:gd name="T2" fmla="*/ 732 w 1191"/>
                <a:gd name="T3" fmla="*/ 4 h 1815"/>
                <a:gd name="T4" fmla="*/ 686 w 1191"/>
                <a:gd name="T5" fmla="*/ 11 h 1815"/>
                <a:gd name="T6" fmla="*/ 638 w 1191"/>
                <a:gd name="T7" fmla="*/ 21 h 1815"/>
                <a:gd name="T8" fmla="*/ 589 w 1191"/>
                <a:gd name="T9" fmla="*/ 33 h 1815"/>
                <a:gd name="T10" fmla="*/ 540 w 1191"/>
                <a:gd name="T11" fmla="*/ 50 h 1815"/>
                <a:gd name="T12" fmla="*/ 490 w 1191"/>
                <a:gd name="T13" fmla="*/ 71 h 1815"/>
                <a:gd name="T14" fmla="*/ 439 w 1191"/>
                <a:gd name="T15" fmla="*/ 94 h 1815"/>
                <a:gd name="T16" fmla="*/ 388 w 1191"/>
                <a:gd name="T17" fmla="*/ 122 h 1815"/>
                <a:gd name="T18" fmla="*/ 337 w 1191"/>
                <a:gd name="T19" fmla="*/ 152 h 1815"/>
                <a:gd name="T20" fmla="*/ 285 w 1191"/>
                <a:gd name="T21" fmla="*/ 186 h 1815"/>
                <a:gd name="T22" fmla="*/ 234 w 1191"/>
                <a:gd name="T23" fmla="*/ 225 h 1815"/>
                <a:gd name="T24" fmla="*/ 182 w 1191"/>
                <a:gd name="T25" fmla="*/ 266 h 1815"/>
                <a:gd name="T26" fmla="*/ 130 w 1191"/>
                <a:gd name="T27" fmla="*/ 311 h 1815"/>
                <a:gd name="T28" fmla="*/ 78 w 1191"/>
                <a:gd name="T29" fmla="*/ 361 h 1815"/>
                <a:gd name="T30" fmla="*/ 26 w 1191"/>
                <a:gd name="T31" fmla="*/ 413 h 1815"/>
                <a:gd name="T32" fmla="*/ 0 w 1191"/>
                <a:gd name="T33" fmla="*/ 1128 h 1815"/>
                <a:gd name="T34" fmla="*/ 33 w 1191"/>
                <a:gd name="T35" fmla="*/ 1815 h 1815"/>
                <a:gd name="T36" fmla="*/ 97 w 1191"/>
                <a:gd name="T37" fmla="*/ 1765 h 1815"/>
                <a:gd name="T38" fmla="*/ 135 w 1191"/>
                <a:gd name="T39" fmla="*/ 1733 h 1815"/>
                <a:gd name="T40" fmla="*/ 177 w 1191"/>
                <a:gd name="T41" fmla="*/ 1694 h 1815"/>
                <a:gd name="T42" fmla="*/ 226 w 1191"/>
                <a:gd name="T43" fmla="*/ 1647 h 1815"/>
                <a:gd name="T44" fmla="*/ 278 w 1191"/>
                <a:gd name="T45" fmla="*/ 1595 h 1815"/>
                <a:gd name="T46" fmla="*/ 392 w 1191"/>
                <a:gd name="T47" fmla="*/ 1476 h 1815"/>
                <a:gd name="T48" fmla="*/ 513 w 1191"/>
                <a:gd name="T49" fmla="*/ 1343 h 1815"/>
                <a:gd name="T50" fmla="*/ 634 w 1191"/>
                <a:gd name="T51" fmla="*/ 1206 h 1815"/>
                <a:gd name="T52" fmla="*/ 750 w 1191"/>
                <a:gd name="T53" fmla="*/ 1070 h 1815"/>
                <a:gd name="T54" fmla="*/ 852 w 1191"/>
                <a:gd name="T55" fmla="*/ 944 h 1815"/>
                <a:gd name="T56" fmla="*/ 897 w 1191"/>
                <a:gd name="T57" fmla="*/ 887 h 1815"/>
                <a:gd name="T58" fmla="*/ 971 w 1191"/>
                <a:gd name="T59" fmla="*/ 785 h 1815"/>
                <a:gd name="T60" fmla="*/ 1025 w 1191"/>
                <a:gd name="T61" fmla="*/ 707 h 1815"/>
                <a:gd name="T62" fmla="*/ 1057 w 1191"/>
                <a:gd name="T63" fmla="*/ 654 h 1815"/>
                <a:gd name="T64" fmla="*/ 1089 w 1191"/>
                <a:gd name="T65" fmla="*/ 601 h 1815"/>
                <a:gd name="T66" fmla="*/ 1118 w 1191"/>
                <a:gd name="T67" fmla="*/ 548 h 1815"/>
                <a:gd name="T68" fmla="*/ 1143 w 1191"/>
                <a:gd name="T69" fmla="*/ 494 h 1815"/>
                <a:gd name="T70" fmla="*/ 1163 w 1191"/>
                <a:gd name="T71" fmla="*/ 442 h 1815"/>
                <a:gd name="T72" fmla="*/ 1179 w 1191"/>
                <a:gd name="T73" fmla="*/ 390 h 1815"/>
                <a:gd name="T74" fmla="*/ 1188 w 1191"/>
                <a:gd name="T75" fmla="*/ 340 h 1815"/>
                <a:gd name="T76" fmla="*/ 1191 w 1191"/>
                <a:gd name="T77" fmla="*/ 291 h 1815"/>
                <a:gd name="T78" fmla="*/ 1190 w 1191"/>
                <a:gd name="T79" fmla="*/ 256 h 1815"/>
                <a:gd name="T80" fmla="*/ 1186 w 1191"/>
                <a:gd name="T81" fmla="*/ 233 h 1815"/>
                <a:gd name="T82" fmla="*/ 1181 w 1191"/>
                <a:gd name="T83" fmla="*/ 211 h 1815"/>
                <a:gd name="T84" fmla="*/ 1172 w 1191"/>
                <a:gd name="T85" fmla="*/ 190 h 1815"/>
                <a:gd name="T86" fmla="*/ 1163 w 1191"/>
                <a:gd name="T87" fmla="*/ 168 h 1815"/>
                <a:gd name="T88" fmla="*/ 1150 w 1191"/>
                <a:gd name="T89" fmla="*/ 149 h 1815"/>
                <a:gd name="T90" fmla="*/ 1135 w 1191"/>
                <a:gd name="T91" fmla="*/ 130 h 1815"/>
                <a:gd name="T92" fmla="*/ 1118 w 1191"/>
                <a:gd name="T93" fmla="*/ 112 h 1815"/>
                <a:gd name="T94" fmla="*/ 1099 w 1191"/>
                <a:gd name="T95" fmla="*/ 95 h 1815"/>
                <a:gd name="T96" fmla="*/ 1077 w 1191"/>
                <a:gd name="T97" fmla="*/ 78 h 1815"/>
                <a:gd name="T98" fmla="*/ 1050 w 1191"/>
                <a:gd name="T99" fmla="*/ 62 h 1815"/>
                <a:gd name="T100" fmla="*/ 1020 w 1191"/>
                <a:gd name="T101" fmla="*/ 47 h 1815"/>
                <a:gd name="T102" fmla="*/ 989 w 1191"/>
                <a:gd name="T103" fmla="*/ 33 h 1815"/>
                <a:gd name="T104" fmla="*/ 958 w 1191"/>
                <a:gd name="T105" fmla="*/ 23 h 1815"/>
                <a:gd name="T106" fmla="*/ 925 w 1191"/>
                <a:gd name="T107" fmla="*/ 14 h 1815"/>
                <a:gd name="T108" fmla="*/ 890 w 1191"/>
                <a:gd name="T109" fmla="*/ 7 h 1815"/>
                <a:gd name="T110" fmla="*/ 855 w 1191"/>
                <a:gd name="T111" fmla="*/ 3 h 1815"/>
                <a:gd name="T112" fmla="*/ 818 w 1191"/>
                <a:gd name="T113" fmla="*/ 0 h 1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91" h="1815">
                  <a:moveTo>
                    <a:pt x="800" y="0"/>
                  </a:moveTo>
                  <a:lnTo>
                    <a:pt x="778" y="0"/>
                  </a:lnTo>
                  <a:lnTo>
                    <a:pt x="755" y="2"/>
                  </a:lnTo>
                  <a:lnTo>
                    <a:pt x="732" y="4"/>
                  </a:lnTo>
                  <a:lnTo>
                    <a:pt x="709" y="7"/>
                  </a:lnTo>
                  <a:lnTo>
                    <a:pt x="686" y="11"/>
                  </a:lnTo>
                  <a:lnTo>
                    <a:pt x="662" y="15"/>
                  </a:lnTo>
                  <a:lnTo>
                    <a:pt x="638" y="21"/>
                  </a:lnTo>
                  <a:lnTo>
                    <a:pt x="613" y="27"/>
                  </a:lnTo>
                  <a:lnTo>
                    <a:pt x="589" y="33"/>
                  </a:lnTo>
                  <a:lnTo>
                    <a:pt x="564" y="42"/>
                  </a:lnTo>
                  <a:lnTo>
                    <a:pt x="540" y="50"/>
                  </a:lnTo>
                  <a:lnTo>
                    <a:pt x="515" y="60"/>
                  </a:lnTo>
                  <a:lnTo>
                    <a:pt x="490" y="71"/>
                  </a:lnTo>
                  <a:lnTo>
                    <a:pt x="464" y="82"/>
                  </a:lnTo>
                  <a:lnTo>
                    <a:pt x="439" y="94"/>
                  </a:lnTo>
                  <a:lnTo>
                    <a:pt x="413" y="108"/>
                  </a:lnTo>
                  <a:lnTo>
                    <a:pt x="388" y="122"/>
                  </a:lnTo>
                  <a:lnTo>
                    <a:pt x="362" y="137"/>
                  </a:lnTo>
                  <a:lnTo>
                    <a:pt x="337" y="152"/>
                  </a:lnTo>
                  <a:lnTo>
                    <a:pt x="311" y="168"/>
                  </a:lnTo>
                  <a:lnTo>
                    <a:pt x="285" y="186"/>
                  </a:lnTo>
                  <a:lnTo>
                    <a:pt x="259" y="205"/>
                  </a:lnTo>
                  <a:lnTo>
                    <a:pt x="234" y="225"/>
                  </a:lnTo>
                  <a:lnTo>
                    <a:pt x="207" y="245"/>
                  </a:lnTo>
                  <a:lnTo>
                    <a:pt x="182" y="266"/>
                  </a:lnTo>
                  <a:lnTo>
                    <a:pt x="155" y="289"/>
                  </a:lnTo>
                  <a:lnTo>
                    <a:pt x="130" y="311"/>
                  </a:lnTo>
                  <a:lnTo>
                    <a:pt x="103" y="335"/>
                  </a:lnTo>
                  <a:lnTo>
                    <a:pt x="78" y="361"/>
                  </a:lnTo>
                  <a:lnTo>
                    <a:pt x="52" y="386"/>
                  </a:lnTo>
                  <a:lnTo>
                    <a:pt x="26" y="413"/>
                  </a:lnTo>
                  <a:lnTo>
                    <a:pt x="0" y="442"/>
                  </a:lnTo>
                  <a:lnTo>
                    <a:pt x="0" y="1128"/>
                  </a:lnTo>
                  <a:lnTo>
                    <a:pt x="0" y="1815"/>
                  </a:lnTo>
                  <a:lnTo>
                    <a:pt x="33" y="1815"/>
                  </a:lnTo>
                  <a:lnTo>
                    <a:pt x="66" y="1791"/>
                  </a:lnTo>
                  <a:lnTo>
                    <a:pt x="97" y="1765"/>
                  </a:lnTo>
                  <a:lnTo>
                    <a:pt x="115" y="1750"/>
                  </a:lnTo>
                  <a:lnTo>
                    <a:pt x="135" y="1733"/>
                  </a:lnTo>
                  <a:lnTo>
                    <a:pt x="155" y="1715"/>
                  </a:lnTo>
                  <a:lnTo>
                    <a:pt x="177" y="1694"/>
                  </a:lnTo>
                  <a:lnTo>
                    <a:pt x="202" y="1671"/>
                  </a:lnTo>
                  <a:lnTo>
                    <a:pt x="226" y="1647"/>
                  </a:lnTo>
                  <a:lnTo>
                    <a:pt x="252" y="1622"/>
                  </a:lnTo>
                  <a:lnTo>
                    <a:pt x="278" y="1595"/>
                  </a:lnTo>
                  <a:lnTo>
                    <a:pt x="335" y="1538"/>
                  </a:lnTo>
                  <a:lnTo>
                    <a:pt x="392" y="1476"/>
                  </a:lnTo>
                  <a:lnTo>
                    <a:pt x="453" y="1410"/>
                  </a:lnTo>
                  <a:lnTo>
                    <a:pt x="513" y="1343"/>
                  </a:lnTo>
                  <a:lnTo>
                    <a:pt x="575" y="1275"/>
                  </a:lnTo>
                  <a:lnTo>
                    <a:pt x="634" y="1206"/>
                  </a:lnTo>
                  <a:lnTo>
                    <a:pt x="694" y="1137"/>
                  </a:lnTo>
                  <a:lnTo>
                    <a:pt x="750" y="1070"/>
                  </a:lnTo>
                  <a:lnTo>
                    <a:pt x="803" y="1005"/>
                  </a:lnTo>
                  <a:lnTo>
                    <a:pt x="852" y="944"/>
                  </a:lnTo>
                  <a:lnTo>
                    <a:pt x="876" y="915"/>
                  </a:lnTo>
                  <a:lnTo>
                    <a:pt x="897" y="887"/>
                  </a:lnTo>
                  <a:lnTo>
                    <a:pt x="936" y="835"/>
                  </a:lnTo>
                  <a:lnTo>
                    <a:pt x="971" y="785"/>
                  </a:lnTo>
                  <a:lnTo>
                    <a:pt x="1008" y="734"/>
                  </a:lnTo>
                  <a:lnTo>
                    <a:pt x="1025" y="707"/>
                  </a:lnTo>
                  <a:lnTo>
                    <a:pt x="1042" y="681"/>
                  </a:lnTo>
                  <a:lnTo>
                    <a:pt x="1057" y="654"/>
                  </a:lnTo>
                  <a:lnTo>
                    <a:pt x="1073" y="628"/>
                  </a:lnTo>
                  <a:lnTo>
                    <a:pt x="1089" y="601"/>
                  </a:lnTo>
                  <a:lnTo>
                    <a:pt x="1104" y="574"/>
                  </a:lnTo>
                  <a:lnTo>
                    <a:pt x="1118" y="548"/>
                  </a:lnTo>
                  <a:lnTo>
                    <a:pt x="1131" y="520"/>
                  </a:lnTo>
                  <a:lnTo>
                    <a:pt x="1143" y="494"/>
                  </a:lnTo>
                  <a:lnTo>
                    <a:pt x="1153" y="468"/>
                  </a:lnTo>
                  <a:lnTo>
                    <a:pt x="1163" y="442"/>
                  </a:lnTo>
                  <a:lnTo>
                    <a:pt x="1171" y="415"/>
                  </a:lnTo>
                  <a:lnTo>
                    <a:pt x="1179" y="390"/>
                  </a:lnTo>
                  <a:lnTo>
                    <a:pt x="1184" y="364"/>
                  </a:lnTo>
                  <a:lnTo>
                    <a:pt x="1188" y="340"/>
                  </a:lnTo>
                  <a:lnTo>
                    <a:pt x="1191" y="315"/>
                  </a:lnTo>
                  <a:lnTo>
                    <a:pt x="1191" y="291"/>
                  </a:lnTo>
                  <a:lnTo>
                    <a:pt x="1191" y="267"/>
                  </a:lnTo>
                  <a:lnTo>
                    <a:pt x="1190" y="256"/>
                  </a:lnTo>
                  <a:lnTo>
                    <a:pt x="1188" y="244"/>
                  </a:lnTo>
                  <a:lnTo>
                    <a:pt x="1186" y="233"/>
                  </a:lnTo>
                  <a:lnTo>
                    <a:pt x="1184" y="222"/>
                  </a:lnTo>
                  <a:lnTo>
                    <a:pt x="1181" y="211"/>
                  </a:lnTo>
                  <a:lnTo>
                    <a:pt x="1177" y="200"/>
                  </a:lnTo>
                  <a:lnTo>
                    <a:pt x="1172" y="190"/>
                  </a:lnTo>
                  <a:lnTo>
                    <a:pt x="1168" y="179"/>
                  </a:lnTo>
                  <a:lnTo>
                    <a:pt x="1163" y="168"/>
                  </a:lnTo>
                  <a:lnTo>
                    <a:pt x="1156" y="159"/>
                  </a:lnTo>
                  <a:lnTo>
                    <a:pt x="1150" y="149"/>
                  </a:lnTo>
                  <a:lnTo>
                    <a:pt x="1144" y="140"/>
                  </a:lnTo>
                  <a:lnTo>
                    <a:pt x="1135" y="130"/>
                  </a:lnTo>
                  <a:lnTo>
                    <a:pt x="1128" y="121"/>
                  </a:lnTo>
                  <a:lnTo>
                    <a:pt x="1118" y="112"/>
                  </a:lnTo>
                  <a:lnTo>
                    <a:pt x="1110" y="104"/>
                  </a:lnTo>
                  <a:lnTo>
                    <a:pt x="1099" y="95"/>
                  </a:lnTo>
                  <a:lnTo>
                    <a:pt x="1088" y="87"/>
                  </a:lnTo>
                  <a:lnTo>
                    <a:pt x="1077" y="78"/>
                  </a:lnTo>
                  <a:lnTo>
                    <a:pt x="1065" y="71"/>
                  </a:lnTo>
                  <a:lnTo>
                    <a:pt x="1050" y="62"/>
                  </a:lnTo>
                  <a:lnTo>
                    <a:pt x="1035" y="55"/>
                  </a:lnTo>
                  <a:lnTo>
                    <a:pt x="1020" y="47"/>
                  </a:lnTo>
                  <a:lnTo>
                    <a:pt x="1005" y="40"/>
                  </a:lnTo>
                  <a:lnTo>
                    <a:pt x="989" y="33"/>
                  </a:lnTo>
                  <a:lnTo>
                    <a:pt x="974" y="28"/>
                  </a:lnTo>
                  <a:lnTo>
                    <a:pt x="958" y="23"/>
                  </a:lnTo>
                  <a:lnTo>
                    <a:pt x="941" y="19"/>
                  </a:lnTo>
                  <a:lnTo>
                    <a:pt x="925" y="14"/>
                  </a:lnTo>
                  <a:lnTo>
                    <a:pt x="908" y="10"/>
                  </a:lnTo>
                  <a:lnTo>
                    <a:pt x="890" y="7"/>
                  </a:lnTo>
                  <a:lnTo>
                    <a:pt x="873" y="5"/>
                  </a:lnTo>
                  <a:lnTo>
                    <a:pt x="855" y="3"/>
                  </a:lnTo>
                  <a:lnTo>
                    <a:pt x="836" y="2"/>
                  </a:lnTo>
                  <a:lnTo>
                    <a:pt x="818" y="0"/>
                  </a:lnTo>
                  <a:lnTo>
                    <a:pt x="800" y="0"/>
                  </a:lnTo>
                  <a:close/>
                </a:path>
              </a:pathLst>
            </a:custGeom>
            <a:solidFill>
              <a:srgbClr val="FEF9F7"/>
            </a:solidFill>
            <a:ln>
              <a:noFill/>
            </a:ln>
          </p:spPr>
          <p:txBody>
            <a:bodyPr vert="horz" wrap="square" lIns="91440" tIns="45720" rIns="91440" bIns="45720" numCol="1" anchor="t" anchorCtr="0" compatLnSpc="1">
              <a:prstTxWarp prst="textNoShape">
                <a:avLst/>
              </a:prstTxWarp>
            </a:bodyPr>
            <a:lstStyle/>
            <a:p>
              <a:endParaRPr lang="fi-FI"/>
            </a:p>
          </p:txBody>
        </p:sp>
        <p:sp>
          <p:nvSpPr>
            <p:cNvPr id="12" name="Freeform 7"/>
            <p:cNvSpPr>
              <a:spLocks/>
            </p:cNvSpPr>
            <p:nvPr/>
          </p:nvSpPr>
          <p:spPr bwMode="auto">
            <a:xfrm>
              <a:off x="0" y="2297113"/>
              <a:ext cx="2711450" cy="1649413"/>
            </a:xfrm>
            <a:custGeom>
              <a:avLst/>
              <a:gdLst>
                <a:gd name="T0" fmla="*/ 1618 w 1708"/>
                <a:gd name="T1" fmla="*/ 23 h 1039"/>
                <a:gd name="T2" fmla="*/ 1589 w 1708"/>
                <a:gd name="T3" fmla="*/ 71 h 1039"/>
                <a:gd name="T4" fmla="*/ 1566 w 1708"/>
                <a:gd name="T5" fmla="*/ 105 h 1039"/>
                <a:gd name="T6" fmla="*/ 1541 w 1708"/>
                <a:gd name="T7" fmla="*/ 138 h 1039"/>
                <a:gd name="T8" fmla="*/ 1505 w 1708"/>
                <a:gd name="T9" fmla="*/ 179 h 1039"/>
                <a:gd name="T10" fmla="*/ 1486 w 1708"/>
                <a:gd name="T11" fmla="*/ 200 h 1039"/>
                <a:gd name="T12" fmla="*/ 1456 w 1708"/>
                <a:gd name="T13" fmla="*/ 228 h 1039"/>
                <a:gd name="T14" fmla="*/ 1424 w 1708"/>
                <a:gd name="T15" fmla="*/ 255 h 1039"/>
                <a:gd name="T16" fmla="*/ 1381 w 1708"/>
                <a:gd name="T17" fmla="*/ 288 h 1039"/>
                <a:gd name="T18" fmla="*/ 1335 w 1708"/>
                <a:gd name="T19" fmla="*/ 319 h 1039"/>
                <a:gd name="T20" fmla="*/ 1288 w 1708"/>
                <a:gd name="T21" fmla="*/ 345 h 1039"/>
                <a:gd name="T22" fmla="*/ 1239 w 1708"/>
                <a:gd name="T23" fmla="*/ 370 h 1039"/>
                <a:gd name="T24" fmla="*/ 1188 w 1708"/>
                <a:gd name="T25" fmla="*/ 391 h 1039"/>
                <a:gd name="T26" fmla="*/ 1137 w 1708"/>
                <a:gd name="T27" fmla="*/ 409 h 1039"/>
                <a:gd name="T28" fmla="*/ 1084 w 1708"/>
                <a:gd name="T29" fmla="*/ 423 h 1039"/>
                <a:gd name="T30" fmla="*/ 1031 w 1708"/>
                <a:gd name="T31" fmla="*/ 433 h 1039"/>
                <a:gd name="T32" fmla="*/ 977 w 1708"/>
                <a:gd name="T33" fmla="*/ 441 h 1039"/>
                <a:gd name="T34" fmla="*/ 924 w 1708"/>
                <a:gd name="T35" fmla="*/ 445 h 1039"/>
                <a:gd name="T36" fmla="*/ 863 w 1708"/>
                <a:gd name="T37" fmla="*/ 445 h 1039"/>
                <a:gd name="T38" fmla="*/ 793 w 1708"/>
                <a:gd name="T39" fmla="*/ 439 h 1039"/>
                <a:gd name="T40" fmla="*/ 713 w 1708"/>
                <a:gd name="T41" fmla="*/ 429 h 1039"/>
                <a:gd name="T42" fmla="*/ 624 w 1708"/>
                <a:gd name="T43" fmla="*/ 416 h 1039"/>
                <a:gd name="T44" fmla="*/ 526 w 1708"/>
                <a:gd name="T45" fmla="*/ 399 h 1039"/>
                <a:gd name="T46" fmla="*/ 421 w 1708"/>
                <a:gd name="T47" fmla="*/ 379 h 1039"/>
                <a:gd name="T48" fmla="*/ 308 w 1708"/>
                <a:gd name="T49" fmla="*/ 354 h 1039"/>
                <a:gd name="T50" fmla="*/ 189 w 1708"/>
                <a:gd name="T51" fmla="*/ 324 h 1039"/>
                <a:gd name="T52" fmla="*/ 65 w 1708"/>
                <a:gd name="T53" fmla="*/ 290 h 1039"/>
                <a:gd name="T54" fmla="*/ 0 w 1708"/>
                <a:gd name="T55" fmla="*/ 1039 h 1039"/>
                <a:gd name="T56" fmla="*/ 231 w 1708"/>
                <a:gd name="T57" fmla="*/ 993 h 1039"/>
                <a:gd name="T58" fmla="*/ 434 w 1708"/>
                <a:gd name="T59" fmla="*/ 947 h 1039"/>
                <a:gd name="T60" fmla="*/ 597 w 1708"/>
                <a:gd name="T61" fmla="*/ 909 h 1039"/>
                <a:gd name="T62" fmla="*/ 660 w 1708"/>
                <a:gd name="T63" fmla="*/ 893 h 1039"/>
                <a:gd name="T64" fmla="*/ 739 w 1708"/>
                <a:gd name="T65" fmla="*/ 870 h 1039"/>
                <a:gd name="T66" fmla="*/ 799 w 1708"/>
                <a:gd name="T67" fmla="*/ 852 h 1039"/>
                <a:gd name="T68" fmla="*/ 860 w 1708"/>
                <a:gd name="T69" fmla="*/ 833 h 1039"/>
                <a:gd name="T70" fmla="*/ 947 w 1708"/>
                <a:gd name="T71" fmla="*/ 801 h 1039"/>
                <a:gd name="T72" fmla="*/ 1059 w 1708"/>
                <a:gd name="T73" fmla="*/ 758 h 1039"/>
                <a:gd name="T74" fmla="*/ 1138 w 1708"/>
                <a:gd name="T75" fmla="*/ 722 h 1039"/>
                <a:gd name="T76" fmla="*/ 1214 w 1708"/>
                <a:gd name="T77" fmla="*/ 685 h 1039"/>
                <a:gd name="T78" fmla="*/ 1262 w 1708"/>
                <a:gd name="T79" fmla="*/ 660 h 1039"/>
                <a:gd name="T80" fmla="*/ 1307 w 1708"/>
                <a:gd name="T81" fmla="*/ 633 h 1039"/>
                <a:gd name="T82" fmla="*/ 1351 w 1708"/>
                <a:gd name="T83" fmla="*/ 608 h 1039"/>
                <a:gd name="T84" fmla="*/ 1393 w 1708"/>
                <a:gd name="T85" fmla="*/ 580 h 1039"/>
                <a:gd name="T86" fmla="*/ 1433 w 1708"/>
                <a:gd name="T87" fmla="*/ 554 h 1039"/>
                <a:gd name="T88" fmla="*/ 1505 w 1708"/>
                <a:gd name="T89" fmla="*/ 497 h 1039"/>
                <a:gd name="T90" fmla="*/ 1538 w 1708"/>
                <a:gd name="T91" fmla="*/ 470 h 1039"/>
                <a:gd name="T92" fmla="*/ 1568 w 1708"/>
                <a:gd name="T93" fmla="*/ 441 h 1039"/>
                <a:gd name="T94" fmla="*/ 1595 w 1708"/>
                <a:gd name="T95" fmla="*/ 412 h 1039"/>
                <a:gd name="T96" fmla="*/ 1620 w 1708"/>
                <a:gd name="T97" fmla="*/ 383 h 1039"/>
                <a:gd name="T98" fmla="*/ 1641 w 1708"/>
                <a:gd name="T99" fmla="*/ 355 h 1039"/>
                <a:gd name="T100" fmla="*/ 1660 w 1708"/>
                <a:gd name="T101" fmla="*/ 326 h 1039"/>
                <a:gd name="T102" fmla="*/ 1676 w 1708"/>
                <a:gd name="T103" fmla="*/ 297 h 1039"/>
                <a:gd name="T104" fmla="*/ 1689 w 1708"/>
                <a:gd name="T105" fmla="*/ 269 h 1039"/>
                <a:gd name="T106" fmla="*/ 1698 w 1708"/>
                <a:gd name="T107" fmla="*/ 240 h 1039"/>
                <a:gd name="T108" fmla="*/ 1705 w 1708"/>
                <a:gd name="T109" fmla="*/ 212 h 1039"/>
                <a:gd name="T110" fmla="*/ 1708 w 1708"/>
                <a:gd name="T111" fmla="*/ 184 h 1039"/>
                <a:gd name="T112" fmla="*/ 1707 w 1708"/>
                <a:gd name="T113" fmla="*/ 156 h 1039"/>
                <a:gd name="T114" fmla="*/ 1703 w 1708"/>
                <a:gd name="T115" fmla="*/ 129 h 1039"/>
                <a:gd name="T116" fmla="*/ 1695 w 1708"/>
                <a:gd name="T117" fmla="*/ 102 h 1039"/>
                <a:gd name="T118" fmla="*/ 1685 w 1708"/>
                <a:gd name="T119" fmla="*/ 75 h 1039"/>
                <a:gd name="T120" fmla="*/ 1670 w 1708"/>
                <a:gd name="T121" fmla="*/ 50 h 1039"/>
                <a:gd name="T122" fmla="*/ 1651 w 1708"/>
                <a:gd name="T123" fmla="*/ 24 h 1039"/>
                <a:gd name="T124" fmla="*/ 1629 w 1708"/>
                <a:gd name="T125" fmla="*/ 0 h 10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08" h="1039">
                  <a:moveTo>
                    <a:pt x="1629" y="0"/>
                  </a:moveTo>
                  <a:lnTo>
                    <a:pt x="1618" y="23"/>
                  </a:lnTo>
                  <a:lnTo>
                    <a:pt x="1604" y="48"/>
                  </a:lnTo>
                  <a:lnTo>
                    <a:pt x="1589" y="71"/>
                  </a:lnTo>
                  <a:lnTo>
                    <a:pt x="1574" y="94"/>
                  </a:lnTo>
                  <a:lnTo>
                    <a:pt x="1566" y="105"/>
                  </a:lnTo>
                  <a:lnTo>
                    <a:pt x="1557" y="117"/>
                  </a:lnTo>
                  <a:lnTo>
                    <a:pt x="1541" y="138"/>
                  </a:lnTo>
                  <a:lnTo>
                    <a:pt x="1523" y="159"/>
                  </a:lnTo>
                  <a:lnTo>
                    <a:pt x="1505" y="179"/>
                  </a:lnTo>
                  <a:lnTo>
                    <a:pt x="1495" y="190"/>
                  </a:lnTo>
                  <a:lnTo>
                    <a:pt x="1486" y="200"/>
                  </a:lnTo>
                  <a:lnTo>
                    <a:pt x="1466" y="219"/>
                  </a:lnTo>
                  <a:lnTo>
                    <a:pt x="1456" y="228"/>
                  </a:lnTo>
                  <a:lnTo>
                    <a:pt x="1445" y="237"/>
                  </a:lnTo>
                  <a:lnTo>
                    <a:pt x="1424" y="255"/>
                  </a:lnTo>
                  <a:lnTo>
                    <a:pt x="1403" y="272"/>
                  </a:lnTo>
                  <a:lnTo>
                    <a:pt x="1381" y="288"/>
                  </a:lnTo>
                  <a:lnTo>
                    <a:pt x="1358" y="304"/>
                  </a:lnTo>
                  <a:lnTo>
                    <a:pt x="1335" y="319"/>
                  </a:lnTo>
                  <a:lnTo>
                    <a:pt x="1312" y="332"/>
                  </a:lnTo>
                  <a:lnTo>
                    <a:pt x="1288" y="345"/>
                  </a:lnTo>
                  <a:lnTo>
                    <a:pt x="1264" y="358"/>
                  </a:lnTo>
                  <a:lnTo>
                    <a:pt x="1239" y="370"/>
                  </a:lnTo>
                  <a:lnTo>
                    <a:pt x="1214" y="380"/>
                  </a:lnTo>
                  <a:lnTo>
                    <a:pt x="1188" y="391"/>
                  </a:lnTo>
                  <a:lnTo>
                    <a:pt x="1163" y="400"/>
                  </a:lnTo>
                  <a:lnTo>
                    <a:pt x="1137" y="409"/>
                  </a:lnTo>
                  <a:lnTo>
                    <a:pt x="1111" y="416"/>
                  </a:lnTo>
                  <a:lnTo>
                    <a:pt x="1084" y="423"/>
                  </a:lnTo>
                  <a:lnTo>
                    <a:pt x="1057" y="429"/>
                  </a:lnTo>
                  <a:lnTo>
                    <a:pt x="1031" y="433"/>
                  </a:lnTo>
                  <a:lnTo>
                    <a:pt x="1004" y="438"/>
                  </a:lnTo>
                  <a:lnTo>
                    <a:pt x="977" y="441"/>
                  </a:lnTo>
                  <a:lnTo>
                    <a:pt x="950" y="443"/>
                  </a:lnTo>
                  <a:lnTo>
                    <a:pt x="924" y="445"/>
                  </a:lnTo>
                  <a:lnTo>
                    <a:pt x="896" y="445"/>
                  </a:lnTo>
                  <a:lnTo>
                    <a:pt x="863" y="445"/>
                  </a:lnTo>
                  <a:lnTo>
                    <a:pt x="829" y="443"/>
                  </a:lnTo>
                  <a:lnTo>
                    <a:pt x="793" y="439"/>
                  </a:lnTo>
                  <a:lnTo>
                    <a:pt x="755" y="434"/>
                  </a:lnTo>
                  <a:lnTo>
                    <a:pt x="713" y="429"/>
                  </a:lnTo>
                  <a:lnTo>
                    <a:pt x="670" y="424"/>
                  </a:lnTo>
                  <a:lnTo>
                    <a:pt x="624" y="416"/>
                  </a:lnTo>
                  <a:lnTo>
                    <a:pt x="576" y="409"/>
                  </a:lnTo>
                  <a:lnTo>
                    <a:pt x="526" y="399"/>
                  </a:lnTo>
                  <a:lnTo>
                    <a:pt x="475" y="390"/>
                  </a:lnTo>
                  <a:lnTo>
                    <a:pt x="421" y="379"/>
                  </a:lnTo>
                  <a:lnTo>
                    <a:pt x="366" y="366"/>
                  </a:lnTo>
                  <a:lnTo>
                    <a:pt x="308" y="354"/>
                  </a:lnTo>
                  <a:lnTo>
                    <a:pt x="250" y="340"/>
                  </a:lnTo>
                  <a:lnTo>
                    <a:pt x="189" y="324"/>
                  </a:lnTo>
                  <a:lnTo>
                    <a:pt x="128" y="308"/>
                  </a:lnTo>
                  <a:lnTo>
                    <a:pt x="65" y="290"/>
                  </a:lnTo>
                  <a:lnTo>
                    <a:pt x="0" y="271"/>
                  </a:lnTo>
                  <a:lnTo>
                    <a:pt x="0" y="1039"/>
                  </a:lnTo>
                  <a:lnTo>
                    <a:pt x="118" y="1016"/>
                  </a:lnTo>
                  <a:lnTo>
                    <a:pt x="231" y="993"/>
                  </a:lnTo>
                  <a:lnTo>
                    <a:pt x="337" y="969"/>
                  </a:lnTo>
                  <a:lnTo>
                    <a:pt x="434" y="947"/>
                  </a:lnTo>
                  <a:lnTo>
                    <a:pt x="522" y="927"/>
                  </a:lnTo>
                  <a:lnTo>
                    <a:pt x="597" y="909"/>
                  </a:lnTo>
                  <a:lnTo>
                    <a:pt x="630" y="900"/>
                  </a:lnTo>
                  <a:lnTo>
                    <a:pt x="660" y="893"/>
                  </a:lnTo>
                  <a:lnTo>
                    <a:pt x="708" y="880"/>
                  </a:lnTo>
                  <a:lnTo>
                    <a:pt x="739" y="870"/>
                  </a:lnTo>
                  <a:lnTo>
                    <a:pt x="769" y="862"/>
                  </a:lnTo>
                  <a:lnTo>
                    <a:pt x="799" y="852"/>
                  </a:lnTo>
                  <a:lnTo>
                    <a:pt x="830" y="843"/>
                  </a:lnTo>
                  <a:lnTo>
                    <a:pt x="860" y="833"/>
                  </a:lnTo>
                  <a:lnTo>
                    <a:pt x="890" y="822"/>
                  </a:lnTo>
                  <a:lnTo>
                    <a:pt x="947" y="801"/>
                  </a:lnTo>
                  <a:lnTo>
                    <a:pt x="1003" y="780"/>
                  </a:lnTo>
                  <a:lnTo>
                    <a:pt x="1059" y="758"/>
                  </a:lnTo>
                  <a:lnTo>
                    <a:pt x="1112" y="734"/>
                  </a:lnTo>
                  <a:lnTo>
                    <a:pt x="1138" y="722"/>
                  </a:lnTo>
                  <a:lnTo>
                    <a:pt x="1164" y="710"/>
                  </a:lnTo>
                  <a:lnTo>
                    <a:pt x="1214" y="685"/>
                  </a:lnTo>
                  <a:lnTo>
                    <a:pt x="1237" y="673"/>
                  </a:lnTo>
                  <a:lnTo>
                    <a:pt x="1262" y="660"/>
                  </a:lnTo>
                  <a:lnTo>
                    <a:pt x="1285" y="647"/>
                  </a:lnTo>
                  <a:lnTo>
                    <a:pt x="1307" y="633"/>
                  </a:lnTo>
                  <a:lnTo>
                    <a:pt x="1330" y="621"/>
                  </a:lnTo>
                  <a:lnTo>
                    <a:pt x="1351" y="608"/>
                  </a:lnTo>
                  <a:lnTo>
                    <a:pt x="1372" y="594"/>
                  </a:lnTo>
                  <a:lnTo>
                    <a:pt x="1393" y="580"/>
                  </a:lnTo>
                  <a:lnTo>
                    <a:pt x="1414" y="566"/>
                  </a:lnTo>
                  <a:lnTo>
                    <a:pt x="1433" y="554"/>
                  </a:lnTo>
                  <a:lnTo>
                    <a:pt x="1470" y="525"/>
                  </a:lnTo>
                  <a:lnTo>
                    <a:pt x="1505" y="497"/>
                  </a:lnTo>
                  <a:lnTo>
                    <a:pt x="1522" y="483"/>
                  </a:lnTo>
                  <a:lnTo>
                    <a:pt x="1538" y="470"/>
                  </a:lnTo>
                  <a:lnTo>
                    <a:pt x="1553" y="455"/>
                  </a:lnTo>
                  <a:lnTo>
                    <a:pt x="1568" y="441"/>
                  </a:lnTo>
                  <a:lnTo>
                    <a:pt x="1581" y="426"/>
                  </a:lnTo>
                  <a:lnTo>
                    <a:pt x="1595" y="412"/>
                  </a:lnTo>
                  <a:lnTo>
                    <a:pt x="1607" y="397"/>
                  </a:lnTo>
                  <a:lnTo>
                    <a:pt x="1620" y="383"/>
                  </a:lnTo>
                  <a:lnTo>
                    <a:pt x="1630" y="369"/>
                  </a:lnTo>
                  <a:lnTo>
                    <a:pt x="1641" y="355"/>
                  </a:lnTo>
                  <a:lnTo>
                    <a:pt x="1651" y="340"/>
                  </a:lnTo>
                  <a:lnTo>
                    <a:pt x="1660" y="326"/>
                  </a:lnTo>
                  <a:lnTo>
                    <a:pt x="1669" y="311"/>
                  </a:lnTo>
                  <a:lnTo>
                    <a:pt x="1676" y="297"/>
                  </a:lnTo>
                  <a:lnTo>
                    <a:pt x="1682" y="282"/>
                  </a:lnTo>
                  <a:lnTo>
                    <a:pt x="1689" y="269"/>
                  </a:lnTo>
                  <a:lnTo>
                    <a:pt x="1694" y="254"/>
                  </a:lnTo>
                  <a:lnTo>
                    <a:pt x="1698" y="240"/>
                  </a:lnTo>
                  <a:lnTo>
                    <a:pt x="1702" y="226"/>
                  </a:lnTo>
                  <a:lnTo>
                    <a:pt x="1705" y="212"/>
                  </a:lnTo>
                  <a:lnTo>
                    <a:pt x="1706" y="197"/>
                  </a:lnTo>
                  <a:lnTo>
                    <a:pt x="1708" y="184"/>
                  </a:lnTo>
                  <a:lnTo>
                    <a:pt x="1708" y="170"/>
                  </a:lnTo>
                  <a:lnTo>
                    <a:pt x="1707" y="156"/>
                  </a:lnTo>
                  <a:lnTo>
                    <a:pt x="1706" y="142"/>
                  </a:lnTo>
                  <a:lnTo>
                    <a:pt x="1703" y="129"/>
                  </a:lnTo>
                  <a:lnTo>
                    <a:pt x="1699" y="116"/>
                  </a:lnTo>
                  <a:lnTo>
                    <a:pt x="1695" y="102"/>
                  </a:lnTo>
                  <a:lnTo>
                    <a:pt x="1691" y="89"/>
                  </a:lnTo>
                  <a:lnTo>
                    <a:pt x="1685" y="75"/>
                  </a:lnTo>
                  <a:lnTo>
                    <a:pt x="1677" y="62"/>
                  </a:lnTo>
                  <a:lnTo>
                    <a:pt x="1670" y="50"/>
                  </a:lnTo>
                  <a:lnTo>
                    <a:pt x="1660" y="37"/>
                  </a:lnTo>
                  <a:lnTo>
                    <a:pt x="1651" y="24"/>
                  </a:lnTo>
                  <a:lnTo>
                    <a:pt x="1640" y="11"/>
                  </a:lnTo>
                  <a:lnTo>
                    <a:pt x="1629" y="0"/>
                  </a:lnTo>
                  <a:close/>
                </a:path>
              </a:pathLst>
            </a:custGeom>
            <a:solidFill>
              <a:srgbClr val="F3F9E3"/>
            </a:solidFill>
            <a:ln>
              <a:noFill/>
            </a:ln>
          </p:spPr>
          <p:txBody>
            <a:bodyPr vert="horz" wrap="square" lIns="91440" tIns="45720" rIns="91440" bIns="45720" numCol="1" anchor="t" anchorCtr="0" compatLnSpc="1">
              <a:prstTxWarp prst="textNoShape">
                <a:avLst/>
              </a:prstTxWarp>
            </a:bodyPr>
            <a:lstStyle/>
            <a:p>
              <a:endParaRPr lang="fi-FI"/>
            </a:p>
          </p:txBody>
        </p:sp>
        <p:sp>
          <p:nvSpPr>
            <p:cNvPr id="13" name="Freeform 8"/>
            <p:cNvSpPr>
              <a:spLocks/>
            </p:cNvSpPr>
            <p:nvPr/>
          </p:nvSpPr>
          <p:spPr bwMode="auto">
            <a:xfrm>
              <a:off x="0" y="-3175"/>
              <a:ext cx="2709863" cy="2300288"/>
            </a:xfrm>
            <a:custGeom>
              <a:avLst/>
              <a:gdLst>
                <a:gd name="T0" fmla="*/ 0 w 1707"/>
                <a:gd name="T1" fmla="*/ 720 h 1449"/>
                <a:gd name="T2" fmla="*/ 219 w 1707"/>
                <a:gd name="T3" fmla="*/ 1382 h 1449"/>
                <a:gd name="T4" fmla="*/ 376 w 1707"/>
                <a:gd name="T5" fmla="*/ 1345 h 1449"/>
                <a:gd name="T6" fmla="*/ 539 w 1707"/>
                <a:gd name="T7" fmla="*/ 1314 h 1449"/>
                <a:gd name="T8" fmla="*/ 703 w 1707"/>
                <a:gd name="T9" fmla="*/ 1289 h 1449"/>
                <a:gd name="T10" fmla="*/ 865 w 1707"/>
                <a:gd name="T11" fmla="*/ 1273 h 1449"/>
                <a:gd name="T12" fmla="*/ 971 w 1707"/>
                <a:gd name="T13" fmla="*/ 1268 h 1449"/>
                <a:gd name="T14" fmla="*/ 1064 w 1707"/>
                <a:gd name="T15" fmla="*/ 1268 h 1449"/>
                <a:gd name="T16" fmla="*/ 1180 w 1707"/>
                <a:gd name="T17" fmla="*/ 1274 h 1449"/>
                <a:gd name="T18" fmla="*/ 1289 w 1707"/>
                <a:gd name="T19" fmla="*/ 1289 h 1449"/>
                <a:gd name="T20" fmla="*/ 1371 w 1707"/>
                <a:gd name="T21" fmla="*/ 1307 h 1449"/>
                <a:gd name="T22" fmla="*/ 1437 w 1707"/>
                <a:gd name="T23" fmla="*/ 1328 h 1449"/>
                <a:gd name="T24" fmla="*/ 1498 w 1707"/>
                <a:gd name="T25" fmla="*/ 1354 h 1449"/>
                <a:gd name="T26" fmla="*/ 1552 w 1707"/>
                <a:gd name="T27" fmla="*/ 1385 h 1449"/>
                <a:gd name="T28" fmla="*/ 1601 w 1707"/>
                <a:gd name="T29" fmla="*/ 1421 h 1449"/>
                <a:gd name="T30" fmla="*/ 1629 w 1707"/>
                <a:gd name="T31" fmla="*/ 1449 h 1449"/>
                <a:gd name="T32" fmla="*/ 1661 w 1707"/>
                <a:gd name="T33" fmla="*/ 1374 h 1449"/>
                <a:gd name="T34" fmla="*/ 1677 w 1707"/>
                <a:gd name="T35" fmla="*/ 1329 h 1449"/>
                <a:gd name="T36" fmla="*/ 1689 w 1707"/>
                <a:gd name="T37" fmla="*/ 1280 h 1449"/>
                <a:gd name="T38" fmla="*/ 1700 w 1707"/>
                <a:gd name="T39" fmla="*/ 1214 h 1449"/>
                <a:gd name="T40" fmla="*/ 1707 w 1707"/>
                <a:gd name="T41" fmla="*/ 1145 h 1449"/>
                <a:gd name="T42" fmla="*/ 1707 w 1707"/>
                <a:gd name="T43" fmla="*/ 1091 h 1449"/>
                <a:gd name="T44" fmla="*/ 1703 w 1707"/>
                <a:gd name="T45" fmla="*/ 1036 h 1449"/>
                <a:gd name="T46" fmla="*/ 1695 w 1707"/>
                <a:gd name="T47" fmla="*/ 980 h 1449"/>
                <a:gd name="T48" fmla="*/ 1673 w 1707"/>
                <a:gd name="T49" fmla="*/ 876 h 1449"/>
                <a:gd name="T50" fmla="*/ 1647 w 1707"/>
                <a:gd name="T51" fmla="*/ 795 h 1449"/>
                <a:gd name="T52" fmla="*/ 1619 w 1707"/>
                <a:gd name="T53" fmla="*/ 721 h 1449"/>
                <a:gd name="T54" fmla="*/ 1587 w 1707"/>
                <a:gd name="T55" fmla="*/ 653 h 1449"/>
                <a:gd name="T56" fmla="*/ 1552 w 1707"/>
                <a:gd name="T57" fmla="*/ 589 h 1449"/>
                <a:gd name="T58" fmla="*/ 1513 w 1707"/>
                <a:gd name="T59" fmla="*/ 531 h 1449"/>
                <a:gd name="T60" fmla="*/ 1473 w 1707"/>
                <a:gd name="T61" fmla="*/ 478 h 1449"/>
                <a:gd name="T62" fmla="*/ 1416 w 1707"/>
                <a:gd name="T63" fmla="*/ 414 h 1449"/>
                <a:gd name="T64" fmla="*/ 1370 w 1707"/>
                <a:gd name="T65" fmla="*/ 372 h 1449"/>
                <a:gd name="T66" fmla="*/ 1307 w 1707"/>
                <a:gd name="T67" fmla="*/ 321 h 1449"/>
                <a:gd name="T68" fmla="*/ 1258 w 1707"/>
                <a:gd name="T69" fmla="*/ 287 h 1449"/>
                <a:gd name="T70" fmla="*/ 1209 w 1707"/>
                <a:gd name="T71" fmla="*/ 257 h 1449"/>
                <a:gd name="T72" fmla="*/ 1126 w 1707"/>
                <a:gd name="T73" fmla="*/ 214 h 1449"/>
                <a:gd name="T74" fmla="*/ 1043 w 1707"/>
                <a:gd name="T75" fmla="*/ 178 h 1449"/>
                <a:gd name="T76" fmla="*/ 944 w 1707"/>
                <a:gd name="T77" fmla="*/ 143 h 1449"/>
                <a:gd name="T78" fmla="*/ 849 w 1707"/>
                <a:gd name="T79" fmla="*/ 116 h 1449"/>
                <a:gd name="T80" fmla="*/ 705 w 1707"/>
                <a:gd name="T81" fmla="*/ 81 h 1449"/>
                <a:gd name="T82" fmla="*/ 544 w 1707"/>
                <a:gd name="T83" fmla="*/ 48 h 1449"/>
                <a:gd name="T84" fmla="*/ 433 w 1707"/>
                <a:gd name="T85" fmla="*/ 30 h 1449"/>
                <a:gd name="T86" fmla="*/ 308 w 1707"/>
                <a:gd name="T87" fmla="*/ 13 h 1449"/>
                <a:gd name="T88" fmla="*/ 170 w 1707"/>
                <a:gd name="T89" fmla="*/ 0 h 1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707" h="1449">
                  <a:moveTo>
                    <a:pt x="170" y="0"/>
                  </a:moveTo>
                  <a:lnTo>
                    <a:pt x="0" y="0"/>
                  </a:lnTo>
                  <a:lnTo>
                    <a:pt x="0" y="720"/>
                  </a:lnTo>
                  <a:lnTo>
                    <a:pt x="0" y="1440"/>
                  </a:lnTo>
                  <a:lnTo>
                    <a:pt x="168" y="1395"/>
                  </a:lnTo>
                  <a:lnTo>
                    <a:pt x="219" y="1382"/>
                  </a:lnTo>
                  <a:lnTo>
                    <a:pt x="270" y="1369"/>
                  </a:lnTo>
                  <a:lnTo>
                    <a:pt x="323" y="1356"/>
                  </a:lnTo>
                  <a:lnTo>
                    <a:pt x="376" y="1345"/>
                  </a:lnTo>
                  <a:lnTo>
                    <a:pt x="430" y="1334"/>
                  </a:lnTo>
                  <a:lnTo>
                    <a:pt x="485" y="1323"/>
                  </a:lnTo>
                  <a:lnTo>
                    <a:pt x="539" y="1314"/>
                  </a:lnTo>
                  <a:lnTo>
                    <a:pt x="593" y="1304"/>
                  </a:lnTo>
                  <a:lnTo>
                    <a:pt x="648" y="1297"/>
                  </a:lnTo>
                  <a:lnTo>
                    <a:pt x="703" y="1289"/>
                  </a:lnTo>
                  <a:lnTo>
                    <a:pt x="758" y="1283"/>
                  </a:lnTo>
                  <a:lnTo>
                    <a:pt x="812" y="1278"/>
                  </a:lnTo>
                  <a:lnTo>
                    <a:pt x="865" y="1273"/>
                  </a:lnTo>
                  <a:lnTo>
                    <a:pt x="919" y="1270"/>
                  </a:lnTo>
                  <a:lnTo>
                    <a:pt x="946" y="1269"/>
                  </a:lnTo>
                  <a:lnTo>
                    <a:pt x="971" y="1268"/>
                  </a:lnTo>
                  <a:lnTo>
                    <a:pt x="998" y="1268"/>
                  </a:lnTo>
                  <a:lnTo>
                    <a:pt x="1023" y="1267"/>
                  </a:lnTo>
                  <a:lnTo>
                    <a:pt x="1064" y="1268"/>
                  </a:lnTo>
                  <a:lnTo>
                    <a:pt x="1103" y="1269"/>
                  </a:lnTo>
                  <a:lnTo>
                    <a:pt x="1141" y="1271"/>
                  </a:lnTo>
                  <a:lnTo>
                    <a:pt x="1180" y="1274"/>
                  </a:lnTo>
                  <a:lnTo>
                    <a:pt x="1217" y="1278"/>
                  </a:lnTo>
                  <a:lnTo>
                    <a:pt x="1254" y="1283"/>
                  </a:lnTo>
                  <a:lnTo>
                    <a:pt x="1289" y="1289"/>
                  </a:lnTo>
                  <a:lnTo>
                    <a:pt x="1324" y="1296"/>
                  </a:lnTo>
                  <a:lnTo>
                    <a:pt x="1348" y="1301"/>
                  </a:lnTo>
                  <a:lnTo>
                    <a:pt x="1371" y="1307"/>
                  </a:lnTo>
                  <a:lnTo>
                    <a:pt x="1393" y="1314"/>
                  </a:lnTo>
                  <a:lnTo>
                    <a:pt x="1416" y="1320"/>
                  </a:lnTo>
                  <a:lnTo>
                    <a:pt x="1437" y="1328"/>
                  </a:lnTo>
                  <a:lnTo>
                    <a:pt x="1457" y="1336"/>
                  </a:lnTo>
                  <a:lnTo>
                    <a:pt x="1477" y="1345"/>
                  </a:lnTo>
                  <a:lnTo>
                    <a:pt x="1498" y="1354"/>
                  </a:lnTo>
                  <a:lnTo>
                    <a:pt x="1517" y="1364"/>
                  </a:lnTo>
                  <a:lnTo>
                    <a:pt x="1535" y="1374"/>
                  </a:lnTo>
                  <a:lnTo>
                    <a:pt x="1552" y="1385"/>
                  </a:lnTo>
                  <a:lnTo>
                    <a:pt x="1569" y="1397"/>
                  </a:lnTo>
                  <a:lnTo>
                    <a:pt x="1586" y="1408"/>
                  </a:lnTo>
                  <a:lnTo>
                    <a:pt x="1601" y="1421"/>
                  </a:lnTo>
                  <a:lnTo>
                    <a:pt x="1608" y="1427"/>
                  </a:lnTo>
                  <a:lnTo>
                    <a:pt x="1615" y="1435"/>
                  </a:lnTo>
                  <a:lnTo>
                    <a:pt x="1629" y="1449"/>
                  </a:lnTo>
                  <a:lnTo>
                    <a:pt x="1643" y="1420"/>
                  </a:lnTo>
                  <a:lnTo>
                    <a:pt x="1656" y="1390"/>
                  </a:lnTo>
                  <a:lnTo>
                    <a:pt x="1661" y="1374"/>
                  </a:lnTo>
                  <a:lnTo>
                    <a:pt x="1666" y="1359"/>
                  </a:lnTo>
                  <a:lnTo>
                    <a:pt x="1672" y="1343"/>
                  </a:lnTo>
                  <a:lnTo>
                    <a:pt x="1677" y="1329"/>
                  </a:lnTo>
                  <a:lnTo>
                    <a:pt x="1681" y="1313"/>
                  </a:lnTo>
                  <a:lnTo>
                    <a:pt x="1686" y="1297"/>
                  </a:lnTo>
                  <a:lnTo>
                    <a:pt x="1689" y="1280"/>
                  </a:lnTo>
                  <a:lnTo>
                    <a:pt x="1693" y="1264"/>
                  </a:lnTo>
                  <a:lnTo>
                    <a:pt x="1698" y="1231"/>
                  </a:lnTo>
                  <a:lnTo>
                    <a:pt x="1700" y="1214"/>
                  </a:lnTo>
                  <a:lnTo>
                    <a:pt x="1703" y="1197"/>
                  </a:lnTo>
                  <a:lnTo>
                    <a:pt x="1706" y="1162"/>
                  </a:lnTo>
                  <a:lnTo>
                    <a:pt x="1707" y="1145"/>
                  </a:lnTo>
                  <a:lnTo>
                    <a:pt x="1707" y="1127"/>
                  </a:lnTo>
                  <a:lnTo>
                    <a:pt x="1707" y="1109"/>
                  </a:lnTo>
                  <a:lnTo>
                    <a:pt x="1707" y="1091"/>
                  </a:lnTo>
                  <a:lnTo>
                    <a:pt x="1706" y="1072"/>
                  </a:lnTo>
                  <a:lnTo>
                    <a:pt x="1705" y="1054"/>
                  </a:lnTo>
                  <a:lnTo>
                    <a:pt x="1703" y="1036"/>
                  </a:lnTo>
                  <a:lnTo>
                    <a:pt x="1700" y="1017"/>
                  </a:lnTo>
                  <a:lnTo>
                    <a:pt x="1698" y="999"/>
                  </a:lnTo>
                  <a:lnTo>
                    <a:pt x="1695" y="980"/>
                  </a:lnTo>
                  <a:lnTo>
                    <a:pt x="1689" y="942"/>
                  </a:lnTo>
                  <a:lnTo>
                    <a:pt x="1679" y="903"/>
                  </a:lnTo>
                  <a:lnTo>
                    <a:pt x="1673" y="876"/>
                  </a:lnTo>
                  <a:lnTo>
                    <a:pt x="1664" y="848"/>
                  </a:lnTo>
                  <a:lnTo>
                    <a:pt x="1656" y="822"/>
                  </a:lnTo>
                  <a:lnTo>
                    <a:pt x="1647" y="795"/>
                  </a:lnTo>
                  <a:lnTo>
                    <a:pt x="1639" y="769"/>
                  </a:lnTo>
                  <a:lnTo>
                    <a:pt x="1629" y="745"/>
                  </a:lnTo>
                  <a:lnTo>
                    <a:pt x="1619" y="721"/>
                  </a:lnTo>
                  <a:lnTo>
                    <a:pt x="1609" y="697"/>
                  </a:lnTo>
                  <a:lnTo>
                    <a:pt x="1598" y="675"/>
                  </a:lnTo>
                  <a:lnTo>
                    <a:pt x="1587" y="653"/>
                  </a:lnTo>
                  <a:lnTo>
                    <a:pt x="1575" y="630"/>
                  </a:lnTo>
                  <a:lnTo>
                    <a:pt x="1563" y="610"/>
                  </a:lnTo>
                  <a:lnTo>
                    <a:pt x="1552" y="589"/>
                  </a:lnTo>
                  <a:lnTo>
                    <a:pt x="1539" y="570"/>
                  </a:lnTo>
                  <a:lnTo>
                    <a:pt x="1527" y="549"/>
                  </a:lnTo>
                  <a:lnTo>
                    <a:pt x="1513" y="531"/>
                  </a:lnTo>
                  <a:lnTo>
                    <a:pt x="1501" y="513"/>
                  </a:lnTo>
                  <a:lnTo>
                    <a:pt x="1487" y="495"/>
                  </a:lnTo>
                  <a:lnTo>
                    <a:pt x="1473" y="478"/>
                  </a:lnTo>
                  <a:lnTo>
                    <a:pt x="1459" y="461"/>
                  </a:lnTo>
                  <a:lnTo>
                    <a:pt x="1431" y="429"/>
                  </a:lnTo>
                  <a:lnTo>
                    <a:pt x="1416" y="414"/>
                  </a:lnTo>
                  <a:lnTo>
                    <a:pt x="1401" y="400"/>
                  </a:lnTo>
                  <a:lnTo>
                    <a:pt x="1386" y="386"/>
                  </a:lnTo>
                  <a:lnTo>
                    <a:pt x="1370" y="372"/>
                  </a:lnTo>
                  <a:lnTo>
                    <a:pt x="1339" y="345"/>
                  </a:lnTo>
                  <a:lnTo>
                    <a:pt x="1323" y="333"/>
                  </a:lnTo>
                  <a:lnTo>
                    <a:pt x="1307" y="321"/>
                  </a:lnTo>
                  <a:lnTo>
                    <a:pt x="1291" y="309"/>
                  </a:lnTo>
                  <a:lnTo>
                    <a:pt x="1275" y="299"/>
                  </a:lnTo>
                  <a:lnTo>
                    <a:pt x="1258" y="287"/>
                  </a:lnTo>
                  <a:lnTo>
                    <a:pt x="1242" y="277"/>
                  </a:lnTo>
                  <a:lnTo>
                    <a:pt x="1226" y="267"/>
                  </a:lnTo>
                  <a:lnTo>
                    <a:pt x="1209" y="257"/>
                  </a:lnTo>
                  <a:lnTo>
                    <a:pt x="1177" y="239"/>
                  </a:lnTo>
                  <a:lnTo>
                    <a:pt x="1143" y="222"/>
                  </a:lnTo>
                  <a:lnTo>
                    <a:pt x="1126" y="214"/>
                  </a:lnTo>
                  <a:lnTo>
                    <a:pt x="1110" y="206"/>
                  </a:lnTo>
                  <a:lnTo>
                    <a:pt x="1076" y="191"/>
                  </a:lnTo>
                  <a:lnTo>
                    <a:pt x="1043" y="178"/>
                  </a:lnTo>
                  <a:lnTo>
                    <a:pt x="1009" y="166"/>
                  </a:lnTo>
                  <a:lnTo>
                    <a:pt x="976" y="154"/>
                  </a:lnTo>
                  <a:lnTo>
                    <a:pt x="944" y="143"/>
                  </a:lnTo>
                  <a:lnTo>
                    <a:pt x="911" y="134"/>
                  </a:lnTo>
                  <a:lnTo>
                    <a:pt x="880" y="124"/>
                  </a:lnTo>
                  <a:lnTo>
                    <a:pt x="849" y="116"/>
                  </a:lnTo>
                  <a:lnTo>
                    <a:pt x="818" y="108"/>
                  </a:lnTo>
                  <a:lnTo>
                    <a:pt x="761" y="94"/>
                  </a:lnTo>
                  <a:lnTo>
                    <a:pt x="705" y="81"/>
                  </a:lnTo>
                  <a:lnTo>
                    <a:pt x="644" y="68"/>
                  </a:lnTo>
                  <a:lnTo>
                    <a:pt x="579" y="54"/>
                  </a:lnTo>
                  <a:lnTo>
                    <a:pt x="544" y="48"/>
                  </a:lnTo>
                  <a:lnTo>
                    <a:pt x="508" y="41"/>
                  </a:lnTo>
                  <a:lnTo>
                    <a:pt x="471" y="35"/>
                  </a:lnTo>
                  <a:lnTo>
                    <a:pt x="433" y="30"/>
                  </a:lnTo>
                  <a:lnTo>
                    <a:pt x="392" y="23"/>
                  </a:lnTo>
                  <a:lnTo>
                    <a:pt x="351" y="18"/>
                  </a:lnTo>
                  <a:lnTo>
                    <a:pt x="308" y="13"/>
                  </a:lnTo>
                  <a:lnTo>
                    <a:pt x="264" y="8"/>
                  </a:lnTo>
                  <a:lnTo>
                    <a:pt x="218" y="4"/>
                  </a:lnTo>
                  <a:lnTo>
                    <a:pt x="170" y="0"/>
                  </a:lnTo>
                  <a:close/>
                </a:path>
              </a:pathLst>
            </a:custGeom>
            <a:solidFill>
              <a:srgbClr val="D6E1F0"/>
            </a:solidFill>
            <a:ln>
              <a:noFill/>
            </a:ln>
          </p:spPr>
          <p:txBody>
            <a:bodyPr vert="horz" wrap="square" lIns="91440" tIns="45720" rIns="91440" bIns="45720" numCol="1" anchor="t" anchorCtr="0" compatLnSpc="1">
              <a:prstTxWarp prst="textNoShape">
                <a:avLst/>
              </a:prstTxWarp>
            </a:bodyPr>
            <a:lstStyle/>
            <a:p>
              <a:endParaRPr lang="fi-FI"/>
            </a:p>
          </p:txBody>
        </p:sp>
        <p:sp>
          <p:nvSpPr>
            <p:cNvPr id="14" name="Freeform 9"/>
            <p:cNvSpPr>
              <a:spLocks/>
            </p:cNvSpPr>
            <p:nvPr/>
          </p:nvSpPr>
          <p:spPr bwMode="auto">
            <a:xfrm>
              <a:off x="0" y="2008188"/>
              <a:ext cx="2586038" cy="995363"/>
            </a:xfrm>
            <a:custGeom>
              <a:avLst/>
              <a:gdLst>
                <a:gd name="T0" fmla="*/ 1064 w 1629"/>
                <a:gd name="T1" fmla="*/ 1 h 627"/>
                <a:gd name="T2" fmla="*/ 1141 w 1629"/>
                <a:gd name="T3" fmla="*/ 4 h 627"/>
                <a:gd name="T4" fmla="*/ 1217 w 1629"/>
                <a:gd name="T5" fmla="*/ 11 h 627"/>
                <a:gd name="T6" fmla="*/ 1289 w 1629"/>
                <a:gd name="T7" fmla="*/ 22 h 627"/>
                <a:gd name="T8" fmla="*/ 1348 w 1629"/>
                <a:gd name="T9" fmla="*/ 34 h 627"/>
                <a:gd name="T10" fmla="*/ 1393 w 1629"/>
                <a:gd name="T11" fmla="*/ 47 h 627"/>
                <a:gd name="T12" fmla="*/ 1437 w 1629"/>
                <a:gd name="T13" fmla="*/ 61 h 627"/>
                <a:gd name="T14" fmla="*/ 1477 w 1629"/>
                <a:gd name="T15" fmla="*/ 78 h 627"/>
                <a:gd name="T16" fmla="*/ 1517 w 1629"/>
                <a:gd name="T17" fmla="*/ 97 h 627"/>
                <a:gd name="T18" fmla="*/ 1552 w 1629"/>
                <a:gd name="T19" fmla="*/ 118 h 627"/>
                <a:gd name="T20" fmla="*/ 1586 w 1629"/>
                <a:gd name="T21" fmla="*/ 141 h 627"/>
                <a:gd name="T22" fmla="*/ 1608 w 1629"/>
                <a:gd name="T23" fmla="*/ 160 h 627"/>
                <a:gd name="T24" fmla="*/ 1629 w 1629"/>
                <a:gd name="T25" fmla="*/ 182 h 627"/>
                <a:gd name="T26" fmla="*/ 1604 w 1629"/>
                <a:gd name="T27" fmla="*/ 230 h 627"/>
                <a:gd name="T28" fmla="*/ 1574 w 1629"/>
                <a:gd name="T29" fmla="*/ 276 h 627"/>
                <a:gd name="T30" fmla="*/ 1557 w 1629"/>
                <a:gd name="T31" fmla="*/ 299 h 627"/>
                <a:gd name="T32" fmla="*/ 1523 w 1629"/>
                <a:gd name="T33" fmla="*/ 341 h 627"/>
                <a:gd name="T34" fmla="*/ 1495 w 1629"/>
                <a:gd name="T35" fmla="*/ 372 h 627"/>
                <a:gd name="T36" fmla="*/ 1466 w 1629"/>
                <a:gd name="T37" fmla="*/ 401 h 627"/>
                <a:gd name="T38" fmla="*/ 1445 w 1629"/>
                <a:gd name="T39" fmla="*/ 419 h 627"/>
                <a:gd name="T40" fmla="*/ 1403 w 1629"/>
                <a:gd name="T41" fmla="*/ 454 h 627"/>
                <a:gd name="T42" fmla="*/ 1358 w 1629"/>
                <a:gd name="T43" fmla="*/ 486 h 627"/>
                <a:gd name="T44" fmla="*/ 1312 w 1629"/>
                <a:gd name="T45" fmla="*/ 514 h 627"/>
                <a:gd name="T46" fmla="*/ 1264 w 1629"/>
                <a:gd name="T47" fmla="*/ 540 h 627"/>
                <a:gd name="T48" fmla="*/ 1214 w 1629"/>
                <a:gd name="T49" fmla="*/ 562 h 627"/>
                <a:gd name="T50" fmla="*/ 1163 w 1629"/>
                <a:gd name="T51" fmla="*/ 582 h 627"/>
                <a:gd name="T52" fmla="*/ 1111 w 1629"/>
                <a:gd name="T53" fmla="*/ 598 h 627"/>
                <a:gd name="T54" fmla="*/ 1057 w 1629"/>
                <a:gd name="T55" fmla="*/ 611 h 627"/>
                <a:gd name="T56" fmla="*/ 1004 w 1629"/>
                <a:gd name="T57" fmla="*/ 620 h 627"/>
                <a:gd name="T58" fmla="*/ 950 w 1629"/>
                <a:gd name="T59" fmla="*/ 625 h 627"/>
                <a:gd name="T60" fmla="*/ 896 w 1629"/>
                <a:gd name="T61" fmla="*/ 627 h 627"/>
                <a:gd name="T62" fmla="*/ 829 w 1629"/>
                <a:gd name="T63" fmla="*/ 625 h 627"/>
                <a:gd name="T64" fmla="*/ 755 w 1629"/>
                <a:gd name="T65" fmla="*/ 616 h 627"/>
                <a:gd name="T66" fmla="*/ 670 w 1629"/>
                <a:gd name="T67" fmla="*/ 606 h 627"/>
                <a:gd name="T68" fmla="*/ 576 w 1629"/>
                <a:gd name="T69" fmla="*/ 591 h 627"/>
                <a:gd name="T70" fmla="*/ 475 w 1629"/>
                <a:gd name="T71" fmla="*/ 572 h 627"/>
                <a:gd name="T72" fmla="*/ 366 w 1629"/>
                <a:gd name="T73" fmla="*/ 548 h 627"/>
                <a:gd name="T74" fmla="*/ 250 w 1629"/>
                <a:gd name="T75" fmla="*/ 522 h 627"/>
                <a:gd name="T76" fmla="*/ 128 w 1629"/>
                <a:gd name="T77" fmla="*/ 490 h 627"/>
                <a:gd name="T78" fmla="*/ 0 w 1629"/>
                <a:gd name="T79" fmla="*/ 453 h 627"/>
                <a:gd name="T80" fmla="*/ 0 w 1629"/>
                <a:gd name="T81" fmla="*/ 173 h 627"/>
                <a:gd name="T82" fmla="*/ 219 w 1629"/>
                <a:gd name="T83" fmla="*/ 115 h 627"/>
                <a:gd name="T84" fmla="*/ 323 w 1629"/>
                <a:gd name="T85" fmla="*/ 89 h 627"/>
                <a:gd name="T86" fmla="*/ 430 w 1629"/>
                <a:gd name="T87" fmla="*/ 67 h 627"/>
                <a:gd name="T88" fmla="*/ 539 w 1629"/>
                <a:gd name="T89" fmla="*/ 47 h 627"/>
                <a:gd name="T90" fmla="*/ 648 w 1629"/>
                <a:gd name="T91" fmla="*/ 30 h 627"/>
                <a:gd name="T92" fmla="*/ 758 w 1629"/>
                <a:gd name="T93" fmla="*/ 16 h 627"/>
                <a:gd name="T94" fmla="*/ 865 w 1629"/>
                <a:gd name="T95" fmla="*/ 6 h 627"/>
                <a:gd name="T96" fmla="*/ 946 w 1629"/>
                <a:gd name="T97" fmla="*/ 2 h 627"/>
                <a:gd name="T98" fmla="*/ 998 w 1629"/>
                <a:gd name="T99" fmla="*/ 1 h 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629" h="627">
                  <a:moveTo>
                    <a:pt x="1023" y="0"/>
                  </a:moveTo>
                  <a:lnTo>
                    <a:pt x="1064" y="1"/>
                  </a:lnTo>
                  <a:lnTo>
                    <a:pt x="1103" y="2"/>
                  </a:lnTo>
                  <a:lnTo>
                    <a:pt x="1141" y="4"/>
                  </a:lnTo>
                  <a:lnTo>
                    <a:pt x="1180" y="7"/>
                  </a:lnTo>
                  <a:lnTo>
                    <a:pt x="1217" y="11"/>
                  </a:lnTo>
                  <a:lnTo>
                    <a:pt x="1254" y="16"/>
                  </a:lnTo>
                  <a:lnTo>
                    <a:pt x="1289" y="22"/>
                  </a:lnTo>
                  <a:lnTo>
                    <a:pt x="1324" y="29"/>
                  </a:lnTo>
                  <a:lnTo>
                    <a:pt x="1348" y="34"/>
                  </a:lnTo>
                  <a:lnTo>
                    <a:pt x="1371" y="40"/>
                  </a:lnTo>
                  <a:lnTo>
                    <a:pt x="1393" y="47"/>
                  </a:lnTo>
                  <a:lnTo>
                    <a:pt x="1416" y="53"/>
                  </a:lnTo>
                  <a:lnTo>
                    <a:pt x="1437" y="61"/>
                  </a:lnTo>
                  <a:lnTo>
                    <a:pt x="1457" y="69"/>
                  </a:lnTo>
                  <a:lnTo>
                    <a:pt x="1477" y="78"/>
                  </a:lnTo>
                  <a:lnTo>
                    <a:pt x="1498" y="87"/>
                  </a:lnTo>
                  <a:lnTo>
                    <a:pt x="1517" y="97"/>
                  </a:lnTo>
                  <a:lnTo>
                    <a:pt x="1535" y="107"/>
                  </a:lnTo>
                  <a:lnTo>
                    <a:pt x="1552" y="118"/>
                  </a:lnTo>
                  <a:lnTo>
                    <a:pt x="1569" y="130"/>
                  </a:lnTo>
                  <a:lnTo>
                    <a:pt x="1586" y="141"/>
                  </a:lnTo>
                  <a:lnTo>
                    <a:pt x="1601" y="154"/>
                  </a:lnTo>
                  <a:lnTo>
                    <a:pt x="1608" y="160"/>
                  </a:lnTo>
                  <a:lnTo>
                    <a:pt x="1615" y="168"/>
                  </a:lnTo>
                  <a:lnTo>
                    <a:pt x="1629" y="182"/>
                  </a:lnTo>
                  <a:lnTo>
                    <a:pt x="1618" y="205"/>
                  </a:lnTo>
                  <a:lnTo>
                    <a:pt x="1604" y="230"/>
                  </a:lnTo>
                  <a:lnTo>
                    <a:pt x="1589" y="253"/>
                  </a:lnTo>
                  <a:lnTo>
                    <a:pt x="1574" y="276"/>
                  </a:lnTo>
                  <a:lnTo>
                    <a:pt x="1566" y="287"/>
                  </a:lnTo>
                  <a:lnTo>
                    <a:pt x="1557" y="299"/>
                  </a:lnTo>
                  <a:lnTo>
                    <a:pt x="1541" y="320"/>
                  </a:lnTo>
                  <a:lnTo>
                    <a:pt x="1523" y="341"/>
                  </a:lnTo>
                  <a:lnTo>
                    <a:pt x="1505" y="361"/>
                  </a:lnTo>
                  <a:lnTo>
                    <a:pt x="1495" y="372"/>
                  </a:lnTo>
                  <a:lnTo>
                    <a:pt x="1486" y="382"/>
                  </a:lnTo>
                  <a:lnTo>
                    <a:pt x="1466" y="401"/>
                  </a:lnTo>
                  <a:lnTo>
                    <a:pt x="1456" y="410"/>
                  </a:lnTo>
                  <a:lnTo>
                    <a:pt x="1445" y="419"/>
                  </a:lnTo>
                  <a:lnTo>
                    <a:pt x="1424" y="437"/>
                  </a:lnTo>
                  <a:lnTo>
                    <a:pt x="1403" y="454"/>
                  </a:lnTo>
                  <a:lnTo>
                    <a:pt x="1381" y="470"/>
                  </a:lnTo>
                  <a:lnTo>
                    <a:pt x="1358" y="486"/>
                  </a:lnTo>
                  <a:lnTo>
                    <a:pt x="1335" y="501"/>
                  </a:lnTo>
                  <a:lnTo>
                    <a:pt x="1312" y="514"/>
                  </a:lnTo>
                  <a:lnTo>
                    <a:pt x="1288" y="527"/>
                  </a:lnTo>
                  <a:lnTo>
                    <a:pt x="1264" y="540"/>
                  </a:lnTo>
                  <a:lnTo>
                    <a:pt x="1239" y="552"/>
                  </a:lnTo>
                  <a:lnTo>
                    <a:pt x="1214" y="562"/>
                  </a:lnTo>
                  <a:lnTo>
                    <a:pt x="1188" y="573"/>
                  </a:lnTo>
                  <a:lnTo>
                    <a:pt x="1163" y="582"/>
                  </a:lnTo>
                  <a:lnTo>
                    <a:pt x="1137" y="591"/>
                  </a:lnTo>
                  <a:lnTo>
                    <a:pt x="1111" y="598"/>
                  </a:lnTo>
                  <a:lnTo>
                    <a:pt x="1084" y="605"/>
                  </a:lnTo>
                  <a:lnTo>
                    <a:pt x="1057" y="611"/>
                  </a:lnTo>
                  <a:lnTo>
                    <a:pt x="1031" y="615"/>
                  </a:lnTo>
                  <a:lnTo>
                    <a:pt x="1004" y="620"/>
                  </a:lnTo>
                  <a:lnTo>
                    <a:pt x="977" y="623"/>
                  </a:lnTo>
                  <a:lnTo>
                    <a:pt x="950" y="625"/>
                  </a:lnTo>
                  <a:lnTo>
                    <a:pt x="924" y="627"/>
                  </a:lnTo>
                  <a:lnTo>
                    <a:pt x="896" y="627"/>
                  </a:lnTo>
                  <a:lnTo>
                    <a:pt x="863" y="627"/>
                  </a:lnTo>
                  <a:lnTo>
                    <a:pt x="829" y="625"/>
                  </a:lnTo>
                  <a:lnTo>
                    <a:pt x="793" y="621"/>
                  </a:lnTo>
                  <a:lnTo>
                    <a:pt x="755" y="616"/>
                  </a:lnTo>
                  <a:lnTo>
                    <a:pt x="713" y="611"/>
                  </a:lnTo>
                  <a:lnTo>
                    <a:pt x="670" y="606"/>
                  </a:lnTo>
                  <a:lnTo>
                    <a:pt x="624" y="598"/>
                  </a:lnTo>
                  <a:lnTo>
                    <a:pt x="576" y="591"/>
                  </a:lnTo>
                  <a:lnTo>
                    <a:pt x="526" y="581"/>
                  </a:lnTo>
                  <a:lnTo>
                    <a:pt x="475" y="572"/>
                  </a:lnTo>
                  <a:lnTo>
                    <a:pt x="421" y="561"/>
                  </a:lnTo>
                  <a:lnTo>
                    <a:pt x="366" y="548"/>
                  </a:lnTo>
                  <a:lnTo>
                    <a:pt x="308" y="536"/>
                  </a:lnTo>
                  <a:lnTo>
                    <a:pt x="250" y="522"/>
                  </a:lnTo>
                  <a:lnTo>
                    <a:pt x="189" y="506"/>
                  </a:lnTo>
                  <a:lnTo>
                    <a:pt x="128" y="490"/>
                  </a:lnTo>
                  <a:lnTo>
                    <a:pt x="65" y="472"/>
                  </a:lnTo>
                  <a:lnTo>
                    <a:pt x="0" y="453"/>
                  </a:lnTo>
                  <a:lnTo>
                    <a:pt x="0" y="273"/>
                  </a:lnTo>
                  <a:lnTo>
                    <a:pt x="0" y="173"/>
                  </a:lnTo>
                  <a:lnTo>
                    <a:pt x="168" y="128"/>
                  </a:lnTo>
                  <a:lnTo>
                    <a:pt x="219" y="115"/>
                  </a:lnTo>
                  <a:lnTo>
                    <a:pt x="270" y="102"/>
                  </a:lnTo>
                  <a:lnTo>
                    <a:pt x="323" y="89"/>
                  </a:lnTo>
                  <a:lnTo>
                    <a:pt x="376" y="78"/>
                  </a:lnTo>
                  <a:lnTo>
                    <a:pt x="430" y="67"/>
                  </a:lnTo>
                  <a:lnTo>
                    <a:pt x="485" y="56"/>
                  </a:lnTo>
                  <a:lnTo>
                    <a:pt x="539" y="47"/>
                  </a:lnTo>
                  <a:lnTo>
                    <a:pt x="593" y="37"/>
                  </a:lnTo>
                  <a:lnTo>
                    <a:pt x="648" y="30"/>
                  </a:lnTo>
                  <a:lnTo>
                    <a:pt x="703" y="22"/>
                  </a:lnTo>
                  <a:lnTo>
                    <a:pt x="758" y="16"/>
                  </a:lnTo>
                  <a:lnTo>
                    <a:pt x="812" y="11"/>
                  </a:lnTo>
                  <a:lnTo>
                    <a:pt x="865" y="6"/>
                  </a:lnTo>
                  <a:lnTo>
                    <a:pt x="919" y="3"/>
                  </a:lnTo>
                  <a:lnTo>
                    <a:pt x="946" y="2"/>
                  </a:lnTo>
                  <a:lnTo>
                    <a:pt x="971" y="1"/>
                  </a:lnTo>
                  <a:lnTo>
                    <a:pt x="998" y="1"/>
                  </a:lnTo>
                  <a:lnTo>
                    <a:pt x="1023" y="0"/>
                  </a:lnTo>
                  <a:close/>
                </a:path>
              </a:pathLst>
            </a:custGeom>
            <a:solidFill>
              <a:srgbClr val="F1F1F1"/>
            </a:solidFill>
            <a:ln>
              <a:noFill/>
            </a:ln>
          </p:spPr>
          <p:txBody>
            <a:bodyPr vert="horz" wrap="square" lIns="91440" tIns="45720" rIns="91440" bIns="45720" numCol="1" anchor="t" anchorCtr="0" compatLnSpc="1">
              <a:prstTxWarp prst="textNoShape">
                <a:avLst/>
              </a:prstTxWarp>
            </a:bodyPr>
            <a:lstStyle/>
            <a:p>
              <a:endParaRPr lang="fi-FI"/>
            </a:p>
          </p:txBody>
        </p:sp>
      </p:grpSp>
      <p:sp>
        <p:nvSpPr>
          <p:cNvPr id="2" name="Title Placeholder 1"/>
          <p:cNvSpPr>
            <a:spLocks noGrp="1"/>
          </p:cNvSpPr>
          <p:nvPr>
            <p:ph type="title"/>
          </p:nvPr>
        </p:nvSpPr>
        <p:spPr>
          <a:xfrm>
            <a:off x="457200" y="476250"/>
            <a:ext cx="8229600" cy="1152550"/>
          </a:xfrm>
          <a:prstGeom prst="rect">
            <a:avLst/>
          </a:prstGeom>
        </p:spPr>
        <p:txBody>
          <a:bodyPr vert="horz" lIns="0" tIns="0" rIns="0" bIns="0" rtlCol="0" anchor="t" anchorCtr="0">
            <a:normAutofit/>
          </a:bodyPr>
          <a:lstStyle/>
          <a:p>
            <a:r>
              <a:rPr lang="en-US"/>
              <a:t>Click to edit Master title style</a:t>
            </a:r>
            <a:endParaRPr lang="fi-FI" dirty="0"/>
          </a:p>
        </p:txBody>
      </p:sp>
      <p:sp>
        <p:nvSpPr>
          <p:cNvPr id="3" name="Text Placeholder 2"/>
          <p:cNvSpPr>
            <a:spLocks noGrp="1"/>
          </p:cNvSpPr>
          <p:nvPr>
            <p:ph type="body" idx="1"/>
          </p:nvPr>
        </p:nvSpPr>
        <p:spPr>
          <a:xfrm>
            <a:off x="457200" y="1773239"/>
            <a:ext cx="8229600" cy="4032250"/>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7584" y="6381750"/>
            <a:ext cx="864096" cy="140450"/>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2019</a:t>
            </a:r>
            <a:endParaRPr lang="fi-FI" dirty="0"/>
          </a:p>
        </p:txBody>
      </p:sp>
      <p:sp>
        <p:nvSpPr>
          <p:cNvPr id="5" name="Footer Placeholder 4"/>
          <p:cNvSpPr>
            <a:spLocks noGrp="1"/>
          </p:cNvSpPr>
          <p:nvPr>
            <p:ph type="ftr" sz="quarter" idx="3"/>
          </p:nvPr>
        </p:nvSpPr>
        <p:spPr>
          <a:xfrm>
            <a:off x="1691680" y="6381750"/>
            <a:ext cx="3672408" cy="142875"/>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Energiatehokas rakentaminen - sääsuojaus ja olosuhdehallinta</a:t>
            </a:r>
            <a:endParaRPr lang="fi-FI" dirty="0"/>
          </a:p>
        </p:txBody>
      </p:sp>
      <p:sp>
        <p:nvSpPr>
          <p:cNvPr id="6" name="Slide Number Placeholder 5"/>
          <p:cNvSpPr>
            <a:spLocks noGrp="1"/>
          </p:cNvSpPr>
          <p:nvPr>
            <p:ph type="sldNum" sz="quarter" idx="4"/>
          </p:nvPr>
        </p:nvSpPr>
        <p:spPr>
          <a:xfrm>
            <a:off x="468313" y="6378903"/>
            <a:ext cx="359271" cy="143297"/>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fld id="{0168ACF4-E7A5-495E-8C31-8E9E3D5B0BFC}" type="slidenum">
              <a:rPr lang="fi-FI" smtClean="0"/>
              <a:pPr/>
              <a:t>‹#›</a:t>
            </a:fld>
            <a:endParaRPr lang="fi-FI" dirty="0"/>
          </a:p>
        </p:txBody>
      </p:sp>
      <p:pic>
        <p:nvPicPr>
          <p:cNvPr id="15" name="Picture 14"/>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053332" y="6165304"/>
            <a:ext cx="2622356" cy="504000"/>
          </a:xfrm>
          <a:prstGeom prst="rect">
            <a:avLst/>
          </a:prstGeom>
        </p:spPr>
      </p:pic>
    </p:spTree>
    <p:extLst>
      <p:ext uri="{BB962C8B-B14F-4D97-AF65-F5344CB8AC3E}">
        <p14:creationId xmlns:p14="http://schemas.microsoft.com/office/powerpoint/2010/main" val="1718627445"/>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Lst>
  <p:hf hdr="0"/>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66700" indent="-266700" algn="l" defTabSz="914400" rtl="0" eaLnBrk="1" latinLnBrk="0" hangingPunct="1">
        <a:spcBef>
          <a:spcPts val="600"/>
        </a:spcBef>
        <a:buFont typeface="Arial" panose="020B0604020202020204" pitchFamily="34" charset="0"/>
        <a:buChar char="•"/>
        <a:defRPr sz="2800" kern="1200">
          <a:solidFill>
            <a:schemeClr val="tx1"/>
          </a:solidFill>
          <a:latin typeface="+mn-lt"/>
          <a:ea typeface="+mn-ea"/>
          <a:cs typeface="+mn-cs"/>
        </a:defRPr>
      </a:lvl1pPr>
      <a:lvl2pPr marL="539750" indent="-273050" algn="l" defTabSz="914400" rtl="0" eaLnBrk="1" latinLnBrk="0" hangingPunct="1">
        <a:spcBef>
          <a:spcPts val="600"/>
        </a:spcBef>
        <a:buFont typeface="Arial" panose="020B0604020202020204" pitchFamily="34" charset="0"/>
        <a:buChar char="•"/>
        <a:defRPr sz="2400" kern="1200">
          <a:solidFill>
            <a:schemeClr val="tx1"/>
          </a:solidFill>
          <a:latin typeface="+mn-lt"/>
          <a:ea typeface="+mn-ea"/>
          <a:cs typeface="+mn-cs"/>
        </a:defRPr>
      </a:lvl2pPr>
      <a:lvl3pPr marL="806450" indent="-266700" algn="l" defTabSz="914400" rtl="0" eaLnBrk="1" latinLnBrk="0" hangingPunct="1">
        <a:spcBef>
          <a:spcPts val="600"/>
        </a:spcBef>
        <a:buFont typeface="Arial" panose="020B0604020202020204" pitchFamily="34" charset="0"/>
        <a:buChar char="−"/>
        <a:defRPr sz="2000" kern="1200">
          <a:solidFill>
            <a:schemeClr val="tx1"/>
          </a:solidFill>
          <a:latin typeface="+mn-lt"/>
          <a:ea typeface="+mn-ea"/>
          <a:cs typeface="+mn-cs"/>
        </a:defRPr>
      </a:lvl3pPr>
      <a:lvl4pPr marL="1071563" indent="-265113" algn="l" defTabSz="914400" rtl="0" eaLnBrk="1" latinLnBrk="0" hangingPunct="1">
        <a:spcBef>
          <a:spcPts val="600"/>
        </a:spcBef>
        <a:buFont typeface="Arial" panose="020B0604020202020204" pitchFamily="34" charset="0"/>
        <a:buChar char="•"/>
        <a:defRPr sz="1800" kern="1200">
          <a:solidFill>
            <a:schemeClr val="tx1"/>
          </a:solidFill>
          <a:latin typeface="+mn-lt"/>
          <a:ea typeface="+mn-ea"/>
          <a:cs typeface="+mn-cs"/>
        </a:defRPr>
      </a:lvl4pPr>
      <a:lvl5pPr marL="1346200" indent="-274638" algn="l" defTabSz="914400" rtl="0" eaLnBrk="1" latinLnBrk="0" hangingPunct="1">
        <a:spcBef>
          <a:spcPts val="600"/>
        </a:spcBef>
        <a:buFont typeface="Arial" panose="020B0604020202020204" pitchFamily="34" charset="0"/>
        <a:buChar char="•"/>
        <a:defRPr sz="1600" kern="1200">
          <a:solidFill>
            <a:schemeClr val="tx1"/>
          </a:solidFill>
          <a:latin typeface="+mn-lt"/>
          <a:ea typeface="+mn-ea"/>
          <a:cs typeface="+mn-cs"/>
        </a:defRPr>
      </a:lvl5pPr>
      <a:lvl6pPr marL="1612900" indent="-2667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3A05C-AE6D-4C11-8225-639C801075E1}"/>
              </a:ext>
            </a:extLst>
          </p:cNvPr>
          <p:cNvSpPr>
            <a:spLocks noGrp="1"/>
          </p:cNvSpPr>
          <p:nvPr>
            <p:ph type="ctrTitle"/>
          </p:nvPr>
        </p:nvSpPr>
        <p:spPr/>
        <p:txBody>
          <a:bodyPr/>
          <a:lstStyle/>
          <a:p>
            <a:r>
              <a:rPr lang="fi-FI" dirty="0"/>
              <a:t>Rakennustyömaan olosuhdehallinta ja rakenteiden kuivattaminen</a:t>
            </a:r>
          </a:p>
        </p:txBody>
      </p:sp>
    </p:spTree>
    <p:extLst>
      <p:ext uri="{BB962C8B-B14F-4D97-AF65-F5344CB8AC3E}">
        <p14:creationId xmlns:p14="http://schemas.microsoft.com/office/powerpoint/2010/main" val="1165071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7E726-3B95-4109-8EC0-C0F8D04970F4}"/>
              </a:ext>
            </a:extLst>
          </p:cNvPr>
          <p:cNvSpPr>
            <a:spLocks noGrp="1"/>
          </p:cNvSpPr>
          <p:nvPr>
            <p:ph type="title"/>
          </p:nvPr>
        </p:nvSpPr>
        <p:spPr/>
        <p:txBody>
          <a:bodyPr>
            <a:noAutofit/>
          </a:bodyPr>
          <a:lstStyle/>
          <a:p>
            <a:r>
              <a:rPr lang="fi-FI" sz="2800" dirty="0"/>
              <a:t>Tehtävä:</a:t>
            </a:r>
            <a:br>
              <a:rPr lang="fi-FI" sz="2000" dirty="0"/>
            </a:br>
            <a:r>
              <a:rPr lang="fi-FI" sz="2000" dirty="0"/>
              <a:t>Paljonko 10 000 m</a:t>
            </a:r>
            <a:r>
              <a:rPr lang="fi-FI" sz="2000" baseline="30000" dirty="0"/>
              <a:t>3</a:t>
            </a:r>
            <a:r>
              <a:rPr lang="fi-FI" sz="2000" dirty="0"/>
              <a:t> (noin 50 asunnon) asuinkerrostalotyömaalla voidaan ilmanvaihdolla poistaa vesihöyryä, kun ulko- ja sisäilma vaihdetaan kertaalleen?</a:t>
            </a:r>
            <a:br>
              <a:rPr lang="fi-FI" sz="2000" dirty="0"/>
            </a:br>
            <a:endParaRPr lang="fi-FI" sz="2000" dirty="0"/>
          </a:p>
        </p:txBody>
      </p:sp>
      <p:sp>
        <p:nvSpPr>
          <p:cNvPr id="3" name="Content Placeholder 2">
            <a:extLst>
              <a:ext uri="{FF2B5EF4-FFF2-40B4-BE49-F238E27FC236}">
                <a16:creationId xmlns:a16="http://schemas.microsoft.com/office/drawing/2014/main" id="{216565B6-18D9-4998-A4A3-8CDA21851128}"/>
              </a:ext>
            </a:extLst>
          </p:cNvPr>
          <p:cNvSpPr>
            <a:spLocks noGrp="1"/>
          </p:cNvSpPr>
          <p:nvPr>
            <p:ph sz="half" idx="2"/>
          </p:nvPr>
        </p:nvSpPr>
        <p:spPr>
          <a:xfrm>
            <a:off x="457200" y="1773239"/>
            <a:ext cx="8218488" cy="723073"/>
          </a:xfrm>
        </p:spPr>
        <p:txBody>
          <a:bodyPr>
            <a:normAutofit/>
          </a:bodyPr>
          <a:lstStyle/>
          <a:p>
            <a:pPr marL="285750" indent="-285750">
              <a:lnSpc>
                <a:spcPct val="90000"/>
              </a:lnSpc>
              <a:spcBef>
                <a:spcPct val="0"/>
              </a:spcBef>
              <a:buFont typeface="Arial" panose="020B0604020202020204" pitchFamily="34" charset="0"/>
              <a:buChar char="•"/>
              <a:defRPr/>
            </a:pPr>
            <a:r>
              <a:rPr lang="fi-FI" sz="2000" dirty="0"/>
              <a:t>Sisälämpötila on 20 </a:t>
            </a:r>
            <a:r>
              <a:rPr lang="fi-FI" sz="2000" baseline="30000" dirty="0" err="1"/>
              <a:t>o</a:t>
            </a:r>
            <a:r>
              <a:rPr lang="fi-FI" sz="2000" dirty="0" err="1"/>
              <a:t>C</a:t>
            </a:r>
            <a:r>
              <a:rPr lang="fi-FI" sz="2000" dirty="0"/>
              <a:t> ja ulkolämpötila 5 </a:t>
            </a:r>
            <a:r>
              <a:rPr lang="fi-FI" sz="2000" baseline="30000" dirty="0" err="1"/>
              <a:t>o</a:t>
            </a:r>
            <a:r>
              <a:rPr lang="fi-FI" sz="2000" dirty="0" err="1"/>
              <a:t>C</a:t>
            </a:r>
            <a:r>
              <a:rPr lang="fi-FI" sz="2000" dirty="0"/>
              <a:t>,</a:t>
            </a:r>
          </a:p>
          <a:p>
            <a:pPr marL="285750" indent="-285750">
              <a:lnSpc>
                <a:spcPct val="90000"/>
              </a:lnSpc>
              <a:spcBef>
                <a:spcPct val="0"/>
              </a:spcBef>
              <a:buFont typeface="Arial" panose="020B0604020202020204" pitchFamily="34" charset="0"/>
              <a:buChar char="•"/>
              <a:defRPr/>
            </a:pPr>
            <a:r>
              <a:rPr lang="fi-FI" sz="2000" dirty="0"/>
              <a:t>Ilman suhteelliset kosteudet ovat sisällä 50 % ja ulkona 80 %.</a:t>
            </a:r>
          </a:p>
        </p:txBody>
      </p:sp>
      <p:sp>
        <p:nvSpPr>
          <p:cNvPr id="4" name="Date Placeholder 3">
            <a:extLst>
              <a:ext uri="{FF2B5EF4-FFF2-40B4-BE49-F238E27FC236}">
                <a16:creationId xmlns:a16="http://schemas.microsoft.com/office/drawing/2014/main" id="{3141722C-FB0C-4BA0-B56F-E08385573829}"/>
              </a:ext>
            </a:extLst>
          </p:cNvPr>
          <p:cNvSpPr>
            <a:spLocks noGrp="1"/>
          </p:cNvSpPr>
          <p:nvPr>
            <p:ph type="dt" sz="half" idx="10"/>
          </p:nvPr>
        </p:nvSpPr>
        <p:spPr/>
        <p:txBody>
          <a:bodyPr/>
          <a:lstStyle/>
          <a:p>
            <a:r>
              <a:rPr lang="fi-FI"/>
              <a:t>2019</a:t>
            </a:r>
            <a:endParaRPr lang="fi-FI" dirty="0"/>
          </a:p>
        </p:txBody>
      </p:sp>
      <p:sp>
        <p:nvSpPr>
          <p:cNvPr id="5" name="Footer Placeholder 4">
            <a:extLst>
              <a:ext uri="{FF2B5EF4-FFF2-40B4-BE49-F238E27FC236}">
                <a16:creationId xmlns:a16="http://schemas.microsoft.com/office/drawing/2014/main" id="{C24EEBC6-F19A-4AE8-A20C-31E24D21503B}"/>
              </a:ext>
            </a:extLst>
          </p:cNvPr>
          <p:cNvSpPr>
            <a:spLocks noGrp="1"/>
          </p:cNvSpPr>
          <p:nvPr>
            <p:ph type="ftr" sz="quarter" idx="3"/>
          </p:nvPr>
        </p:nvSpPr>
        <p:spPr/>
        <p:txBody>
          <a:bodyPr/>
          <a:lstStyle/>
          <a:p>
            <a:r>
              <a:rPr lang="fi-FI"/>
              <a:t>Energiatehokas rakentaminen - olosuhdehallinta ja rakenteiden kuivattaminen</a:t>
            </a:r>
            <a:endParaRPr lang="fi-FI" dirty="0"/>
          </a:p>
        </p:txBody>
      </p:sp>
      <p:sp>
        <p:nvSpPr>
          <p:cNvPr id="6" name="Slide Number Placeholder 5">
            <a:extLst>
              <a:ext uri="{FF2B5EF4-FFF2-40B4-BE49-F238E27FC236}">
                <a16:creationId xmlns:a16="http://schemas.microsoft.com/office/drawing/2014/main" id="{5B5680CC-EDB6-468F-A960-A4F495681319}"/>
              </a:ext>
            </a:extLst>
          </p:cNvPr>
          <p:cNvSpPr>
            <a:spLocks noGrp="1"/>
          </p:cNvSpPr>
          <p:nvPr>
            <p:ph type="sldNum" sz="quarter" idx="4"/>
          </p:nvPr>
        </p:nvSpPr>
        <p:spPr/>
        <p:txBody>
          <a:bodyPr/>
          <a:lstStyle/>
          <a:p>
            <a:fld id="{0168ACF4-E7A5-495E-8C31-8E9E3D5B0BFC}" type="slidenum">
              <a:rPr lang="fi-FI" smtClean="0"/>
              <a:pPr/>
              <a:t>10</a:t>
            </a:fld>
            <a:endParaRPr lang="fi-FI" dirty="0"/>
          </a:p>
        </p:txBody>
      </p:sp>
      <p:pic>
        <p:nvPicPr>
          <p:cNvPr id="7" name="Picture 93">
            <a:extLst>
              <a:ext uri="{FF2B5EF4-FFF2-40B4-BE49-F238E27FC236}">
                <a16:creationId xmlns:a16="http://schemas.microsoft.com/office/drawing/2014/main" id="{5FB877EC-0145-4D1C-A67A-FA6C1C6C8593}"/>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57200" y="2649532"/>
            <a:ext cx="5112568" cy="31559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Otsikko 1">
            <a:extLst>
              <a:ext uri="{FF2B5EF4-FFF2-40B4-BE49-F238E27FC236}">
                <a16:creationId xmlns:a16="http://schemas.microsoft.com/office/drawing/2014/main" id="{BB6620D1-A2C1-4E4C-9ADC-2B213C618E09}"/>
              </a:ext>
            </a:extLst>
          </p:cNvPr>
          <p:cNvSpPr txBox="1">
            <a:spLocks/>
          </p:cNvSpPr>
          <p:nvPr/>
        </p:nvSpPr>
        <p:spPr bwMode="auto">
          <a:xfrm>
            <a:off x="5802992" y="2649532"/>
            <a:ext cx="2883808" cy="1872208"/>
          </a:xfrm>
          <a:prstGeom prst="rect">
            <a:avLst/>
          </a:prstGeom>
          <a:noFill/>
          <a:ln w="9525">
            <a:noFill/>
            <a:miter lim="800000"/>
            <a:headEnd/>
            <a:tailEnd/>
          </a:ln>
        </p:spPr>
        <p:txBody>
          <a:bodyPr anchor="t"/>
          <a:lstStyle/>
          <a:p>
            <a:pPr>
              <a:lnSpc>
                <a:spcPct val="90000"/>
              </a:lnSpc>
              <a:spcBef>
                <a:spcPct val="0"/>
              </a:spcBef>
              <a:defRPr/>
            </a:pPr>
            <a:r>
              <a:rPr lang="fi-FI" sz="2000" b="1" dirty="0">
                <a:latin typeface="+mj-lt"/>
                <a:ea typeface="+mj-ea"/>
                <a:cs typeface="+mj-cs"/>
              </a:rPr>
              <a:t>Vastaus:</a:t>
            </a:r>
          </a:p>
          <a:p>
            <a:pPr>
              <a:lnSpc>
                <a:spcPct val="90000"/>
              </a:lnSpc>
              <a:spcBef>
                <a:spcPct val="0"/>
              </a:spcBef>
              <a:defRPr/>
            </a:pPr>
            <a:r>
              <a:rPr lang="fi-FI" sz="2000" b="1" dirty="0">
                <a:latin typeface="+mj-lt"/>
                <a:ea typeface="+mj-ea"/>
                <a:cs typeface="+mj-cs"/>
              </a:rPr>
              <a:t>9 g – 5 g x 10 000</a:t>
            </a:r>
          </a:p>
          <a:p>
            <a:pPr>
              <a:lnSpc>
                <a:spcPct val="90000"/>
              </a:lnSpc>
              <a:spcBef>
                <a:spcPct val="0"/>
              </a:spcBef>
              <a:defRPr/>
            </a:pPr>
            <a:r>
              <a:rPr lang="fi-FI" sz="2000" b="1" dirty="0">
                <a:latin typeface="+mj-lt"/>
                <a:ea typeface="+mj-ea"/>
                <a:cs typeface="+mj-cs"/>
              </a:rPr>
              <a:t>= 40 000 g</a:t>
            </a:r>
          </a:p>
          <a:p>
            <a:pPr>
              <a:lnSpc>
                <a:spcPct val="90000"/>
              </a:lnSpc>
              <a:spcBef>
                <a:spcPct val="0"/>
              </a:spcBef>
              <a:defRPr/>
            </a:pPr>
            <a:r>
              <a:rPr lang="fi-FI" sz="2000" b="1" dirty="0">
                <a:latin typeface="+mj-lt"/>
                <a:ea typeface="+mj-ea"/>
                <a:cs typeface="+mj-cs"/>
              </a:rPr>
              <a:t>= 40 litraa</a:t>
            </a:r>
          </a:p>
        </p:txBody>
      </p:sp>
    </p:spTree>
    <p:extLst>
      <p:ext uri="{BB962C8B-B14F-4D97-AF65-F5344CB8AC3E}">
        <p14:creationId xmlns:p14="http://schemas.microsoft.com/office/powerpoint/2010/main" val="2568405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295295-2B9F-4639-8075-769C46D527F0}"/>
              </a:ext>
            </a:extLst>
          </p:cNvPr>
          <p:cNvSpPr>
            <a:spLocks noGrp="1"/>
          </p:cNvSpPr>
          <p:nvPr>
            <p:ph type="title"/>
          </p:nvPr>
        </p:nvSpPr>
        <p:spPr/>
        <p:txBody>
          <a:bodyPr/>
          <a:lstStyle/>
          <a:p>
            <a:r>
              <a:rPr lang="fi-FI" dirty="0" err="1"/>
              <a:t>Sorptiokuivain</a:t>
            </a:r>
            <a:endParaRPr lang="fi-FI" dirty="0"/>
          </a:p>
        </p:txBody>
      </p:sp>
      <p:sp>
        <p:nvSpPr>
          <p:cNvPr id="3" name="Content Placeholder 2">
            <a:extLst>
              <a:ext uri="{FF2B5EF4-FFF2-40B4-BE49-F238E27FC236}">
                <a16:creationId xmlns:a16="http://schemas.microsoft.com/office/drawing/2014/main" id="{303C218B-E2F0-45B7-893E-EC593444068C}"/>
              </a:ext>
            </a:extLst>
          </p:cNvPr>
          <p:cNvSpPr>
            <a:spLocks noGrp="1"/>
          </p:cNvSpPr>
          <p:nvPr>
            <p:ph sz="half" idx="2"/>
          </p:nvPr>
        </p:nvSpPr>
        <p:spPr>
          <a:xfrm>
            <a:off x="457200" y="1773239"/>
            <a:ext cx="8218488" cy="2506153"/>
          </a:xfrm>
        </p:spPr>
        <p:txBody>
          <a:bodyPr>
            <a:normAutofit fontScale="85000" lnSpcReduction="10000"/>
          </a:bodyPr>
          <a:lstStyle/>
          <a:p>
            <a:pPr marL="457200" indent="-457200">
              <a:buFont typeface="Arial" panose="020B0604020202020204" pitchFamily="34" charset="0"/>
              <a:buChar char="•"/>
            </a:pPr>
            <a:r>
              <a:rPr lang="fi-FI" sz="2100" b="0" dirty="0" err="1"/>
              <a:t>Sorptiokuivaimessa</a:t>
            </a:r>
            <a:r>
              <a:rPr lang="fi-FI" sz="2100" b="0" dirty="0"/>
              <a:t> kuivatettavaa ilmaa puhalletaan pyörivän kennon läpi.</a:t>
            </a:r>
          </a:p>
          <a:p>
            <a:pPr marL="457200" indent="-457200">
              <a:buFont typeface="Arial" panose="020B0604020202020204" pitchFamily="34" charset="0"/>
              <a:buChar char="•"/>
            </a:pPr>
            <a:r>
              <a:rPr lang="fi-FI" sz="2100" b="0" dirty="0"/>
              <a:t>Kosteus sitoutuu kennon pintaan ja se puhalletaan ilmavirran mukana kuivatettavasta tilasta ulos.</a:t>
            </a:r>
          </a:p>
          <a:p>
            <a:pPr marL="457200" indent="-457200">
              <a:buFont typeface="Arial" panose="020B0604020202020204" pitchFamily="34" charset="0"/>
              <a:buChar char="•"/>
            </a:pPr>
            <a:r>
              <a:rPr lang="fi-FI" sz="2100" b="0" dirty="0">
                <a:cs typeface="Arial"/>
              </a:rPr>
              <a:t>Toimii </a:t>
            </a:r>
            <a:r>
              <a:rPr lang="fi-FI" sz="2100" b="0" dirty="0"/>
              <a:t>tehokkaasti myös alhaisissa lämpötiloissa.</a:t>
            </a:r>
          </a:p>
          <a:p>
            <a:pPr marL="457200" indent="-457200">
              <a:buFont typeface="Arial" panose="020B0604020202020204" pitchFamily="34" charset="0"/>
              <a:buChar char="•"/>
            </a:pPr>
            <a:r>
              <a:rPr lang="fi-FI" sz="2100" b="0" dirty="0"/>
              <a:t>Alentaa suhteellisen ilmankosteuden alle 30 %:iin.</a:t>
            </a:r>
          </a:p>
          <a:p>
            <a:pPr marL="457200" indent="-457200">
              <a:buFont typeface="Arial" panose="020B0604020202020204" pitchFamily="34" charset="0"/>
              <a:buChar char="•"/>
            </a:pPr>
            <a:r>
              <a:rPr lang="fi-FI" sz="2100" b="0" dirty="0"/>
              <a:t>Kierrättää ilmaa ja puhaltaa kuivaa ilmaa rakenteisiin.</a:t>
            </a:r>
          </a:p>
          <a:p>
            <a:pPr marL="457200" indent="-457200">
              <a:buFont typeface="Arial" panose="020B0604020202020204" pitchFamily="34" charset="0"/>
              <a:buChar char="•"/>
            </a:pPr>
            <a:r>
              <a:rPr lang="fi-FI" sz="2100" b="0" dirty="0"/>
              <a:t>Kuivatettavan tilan ilmankierto mitoitetaan 1-2 kertaiseksi tunnissa.</a:t>
            </a:r>
          </a:p>
          <a:p>
            <a:pPr marL="457200" indent="-457200">
              <a:buFont typeface="Arial" panose="020B0604020202020204" pitchFamily="34" charset="0"/>
              <a:buChar char="•"/>
            </a:pPr>
            <a:r>
              <a:rPr lang="fi-FI" sz="2100" b="0" dirty="0"/>
              <a:t>Isot kuivaimet pääsääntöisesti vain kuivausurakoitsijoilla (500-5000 m</a:t>
            </a:r>
            <a:r>
              <a:rPr lang="fi-FI" sz="2100" b="0" baseline="30000" dirty="0"/>
              <a:t>3</a:t>
            </a:r>
            <a:r>
              <a:rPr lang="fi-FI" sz="2100" b="0" dirty="0"/>
              <a:t>/h)</a:t>
            </a:r>
          </a:p>
          <a:p>
            <a:endParaRPr lang="fi-FI" dirty="0"/>
          </a:p>
        </p:txBody>
      </p:sp>
      <p:sp>
        <p:nvSpPr>
          <p:cNvPr id="4" name="Date Placeholder 3">
            <a:extLst>
              <a:ext uri="{FF2B5EF4-FFF2-40B4-BE49-F238E27FC236}">
                <a16:creationId xmlns:a16="http://schemas.microsoft.com/office/drawing/2014/main" id="{3D0F800F-1377-4857-B9CB-7FFBDA46149E}"/>
              </a:ext>
            </a:extLst>
          </p:cNvPr>
          <p:cNvSpPr>
            <a:spLocks noGrp="1"/>
          </p:cNvSpPr>
          <p:nvPr>
            <p:ph type="dt" sz="half" idx="10"/>
          </p:nvPr>
        </p:nvSpPr>
        <p:spPr/>
        <p:txBody>
          <a:bodyPr/>
          <a:lstStyle/>
          <a:p>
            <a:r>
              <a:rPr lang="fi-FI"/>
              <a:t>2019</a:t>
            </a:r>
            <a:endParaRPr lang="fi-FI" dirty="0"/>
          </a:p>
        </p:txBody>
      </p:sp>
      <p:sp>
        <p:nvSpPr>
          <p:cNvPr id="5" name="Footer Placeholder 4">
            <a:extLst>
              <a:ext uri="{FF2B5EF4-FFF2-40B4-BE49-F238E27FC236}">
                <a16:creationId xmlns:a16="http://schemas.microsoft.com/office/drawing/2014/main" id="{CAC9EB64-CD6E-421C-A6B7-F507442E5F85}"/>
              </a:ext>
            </a:extLst>
          </p:cNvPr>
          <p:cNvSpPr>
            <a:spLocks noGrp="1"/>
          </p:cNvSpPr>
          <p:nvPr>
            <p:ph type="ftr" sz="quarter" idx="3"/>
          </p:nvPr>
        </p:nvSpPr>
        <p:spPr/>
        <p:txBody>
          <a:bodyPr/>
          <a:lstStyle/>
          <a:p>
            <a:r>
              <a:rPr lang="fi-FI"/>
              <a:t>Energiatehokas rakentaminen - olosuhdehallinta ja rakenteiden kuivattaminen</a:t>
            </a:r>
            <a:endParaRPr lang="fi-FI" dirty="0"/>
          </a:p>
        </p:txBody>
      </p:sp>
      <p:sp>
        <p:nvSpPr>
          <p:cNvPr id="6" name="Slide Number Placeholder 5">
            <a:extLst>
              <a:ext uri="{FF2B5EF4-FFF2-40B4-BE49-F238E27FC236}">
                <a16:creationId xmlns:a16="http://schemas.microsoft.com/office/drawing/2014/main" id="{3F597333-4C3D-4EC6-968B-45499AE44DCF}"/>
              </a:ext>
            </a:extLst>
          </p:cNvPr>
          <p:cNvSpPr>
            <a:spLocks noGrp="1"/>
          </p:cNvSpPr>
          <p:nvPr>
            <p:ph type="sldNum" sz="quarter" idx="4"/>
          </p:nvPr>
        </p:nvSpPr>
        <p:spPr/>
        <p:txBody>
          <a:bodyPr/>
          <a:lstStyle/>
          <a:p>
            <a:fld id="{0168ACF4-E7A5-495E-8C31-8E9E3D5B0BFC}" type="slidenum">
              <a:rPr lang="fi-FI" smtClean="0"/>
              <a:pPr/>
              <a:t>11</a:t>
            </a:fld>
            <a:endParaRPr lang="fi-FI" dirty="0"/>
          </a:p>
        </p:txBody>
      </p:sp>
      <p:grpSp>
        <p:nvGrpSpPr>
          <p:cNvPr id="7" name="Ryhmä 3">
            <a:extLst>
              <a:ext uri="{FF2B5EF4-FFF2-40B4-BE49-F238E27FC236}">
                <a16:creationId xmlns:a16="http://schemas.microsoft.com/office/drawing/2014/main" id="{CD2D0B0F-4A83-4458-80CE-B1A04C07A1C1}"/>
              </a:ext>
            </a:extLst>
          </p:cNvPr>
          <p:cNvGrpSpPr/>
          <p:nvPr/>
        </p:nvGrpSpPr>
        <p:grpSpPr>
          <a:xfrm>
            <a:off x="1691680" y="4457975"/>
            <a:ext cx="6048672" cy="1656184"/>
            <a:chOff x="1115616" y="4077072"/>
            <a:chExt cx="6048672" cy="1656184"/>
          </a:xfrm>
        </p:grpSpPr>
        <p:sp>
          <p:nvSpPr>
            <p:cNvPr id="8" name="Pyöristetty suorakulmio 17">
              <a:extLst>
                <a:ext uri="{FF2B5EF4-FFF2-40B4-BE49-F238E27FC236}">
                  <a16:creationId xmlns:a16="http://schemas.microsoft.com/office/drawing/2014/main" id="{4D92A132-82F1-4E1C-8B04-198375FB0982}"/>
                </a:ext>
              </a:extLst>
            </p:cNvPr>
            <p:cNvSpPr/>
            <p:nvPr/>
          </p:nvSpPr>
          <p:spPr>
            <a:xfrm>
              <a:off x="3275856" y="4077072"/>
              <a:ext cx="1224136" cy="1656184"/>
            </a:xfrm>
            <a:prstGeom prst="roundRect">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 name="Pyöristetty suorakulmio 5">
              <a:extLst>
                <a:ext uri="{FF2B5EF4-FFF2-40B4-BE49-F238E27FC236}">
                  <a16:creationId xmlns:a16="http://schemas.microsoft.com/office/drawing/2014/main" id="{2F66B8E0-EFCF-44F5-9404-D7E70528F136}"/>
                </a:ext>
              </a:extLst>
            </p:cNvPr>
            <p:cNvSpPr/>
            <p:nvPr/>
          </p:nvSpPr>
          <p:spPr>
            <a:xfrm>
              <a:off x="3347865" y="4077072"/>
              <a:ext cx="1224136" cy="1656184"/>
            </a:xfrm>
            <a:prstGeom prst="round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0" name="Vuokaaviosymboli: Suorasaantimuisti 1">
              <a:extLst>
                <a:ext uri="{FF2B5EF4-FFF2-40B4-BE49-F238E27FC236}">
                  <a16:creationId xmlns:a16="http://schemas.microsoft.com/office/drawing/2014/main" id="{9FEA4FF9-BC4B-49EA-8582-4BECC75C9545}"/>
                </a:ext>
              </a:extLst>
            </p:cNvPr>
            <p:cNvSpPr/>
            <p:nvPr/>
          </p:nvSpPr>
          <p:spPr>
            <a:xfrm rot="10800000">
              <a:off x="3737117" y="4244848"/>
              <a:ext cx="428378" cy="1344392"/>
            </a:xfrm>
            <a:prstGeom prst="flowChartMagneticDrum">
              <a:avLst/>
            </a:prstGeom>
            <a:solidFill>
              <a:schemeClr val="accent2"/>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1" name="Nuoli oikealle 14">
              <a:extLst>
                <a:ext uri="{FF2B5EF4-FFF2-40B4-BE49-F238E27FC236}">
                  <a16:creationId xmlns:a16="http://schemas.microsoft.com/office/drawing/2014/main" id="{C51A362D-3175-4398-A6AC-6E6A0AAF4AF9}"/>
                </a:ext>
              </a:extLst>
            </p:cNvPr>
            <p:cNvSpPr/>
            <p:nvPr/>
          </p:nvSpPr>
          <p:spPr>
            <a:xfrm>
              <a:off x="1115616" y="4839079"/>
              <a:ext cx="2488525" cy="750161"/>
            </a:xfrm>
            <a:prstGeom prst="rightArrow">
              <a:avLst>
                <a:gd name="adj1" fmla="val 74343"/>
                <a:gd name="adj2" fmla="val 50000"/>
              </a:avLst>
            </a:prstGeom>
            <a:solidFill>
              <a:schemeClr val="tx1">
                <a:lumMod val="60000"/>
                <a:lumOff val="40000"/>
              </a:schemeClr>
            </a:solidFill>
            <a:ln w="317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600" b="1" dirty="0">
                  <a:solidFill>
                    <a:schemeClr val="tx1">
                      <a:lumMod val="75000"/>
                    </a:schemeClr>
                  </a:solidFill>
                </a:rPr>
                <a:t>Kostea ilma</a:t>
              </a:r>
            </a:p>
            <a:p>
              <a:pPr algn="ctr"/>
              <a:r>
                <a:rPr lang="fi-FI" sz="1600" b="1" dirty="0">
                  <a:solidFill>
                    <a:schemeClr val="tx1">
                      <a:lumMod val="75000"/>
                    </a:schemeClr>
                  </a:solidFill>
                </a:rPr>
                <a:t>kuivaimeen</a:t>
              </a:r>
            </a:p>
          </p:txBody>
        </p:sp>
        <p:sp>
          <p:nvSpPr>
            <p:cNvPr id="12" name="Nuoli vasemmalle 4">
              <a:extLst>
                <a:ext uri="{FF2B5EF4-FFF2-40B4-BE49-F238E27FC236}">
                  <a16:creationId xmlns:a16="http://schemas.microsoft.com/office/drawing/2014/main" id="{43DF364A-05F8-4E65-913E-BB0610D3C32B}"/>
                </a:ext>
              </a:extLst>
            </p:cNvPr>
            <p:cNvSpPr/>
            <p:nvPr/>
          </p:nvSpPr>
          <p:spPr>
            <a:xfrm>
              <a:off x="4283968" y="4303253"/>
              <a:ext cx="2833488" cy="432047"/>
            </a:xfrm>
            <a:prstGeom prst="leftArrow">
              <a:avLst/>
            </a:prstGeom>
            <a:solidFill>
              <a:schemeClr val="tx1">
                <a:lumMod val="20000"/>
                <a:lumOff val="80000"/>
              </a:schemeClr>
            </a:solidFill>
            <a:ln w="317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600" b="1" dirty="0">
                  <a:solidFill>
                    <a:schemeClr val="tx1">
                      <a:lumMod val="75000"/>
                    </a:schemeClr>
                  </a:solidFill>
                </a:rPr>
                <a:t>Poistoilma kuivaimeen</a:t>
              </a:r>
            </a:p>
          </p:txBody>
        </p:sp>
        <p:sp>
          <p:nvSpPr>
            <p:cNvPr id="13" name="Nuoli vasemmalle 15">
              <a:extLst>
                <a:ext uri="{FF2B5EF4-FFF2-40B4-BE49-F238E27FC236}">
                  <a16:creationId xmlns:a16="http://schemas.microsoft.com/office/drawing/2014/main" id="{34ADB4F9-DA39-409F-923F-4FD79C2126AA}"/>
                </a:ext>
              </a:extLst>
            </p:cNvPr>
            <p:cNvSpPr/>
            <p:nvPr/>
          </p:nvSpPr>
          <p:spPr>
            <a:xfrm>
              <a:off x="1177374" y="4293096"/>
              <a:ext cx="2426767" cy="432047"/>
            </a:xfrm>
            <a:prstGeom prst="leftArrow">
              <a:avLst/>
            </a:prstGeom>
            <a:solidFill>
              <a:schemeClr val="accent1">
                <a:lumMod val="60000"/>
                <a:lumOff val="40000"/>
              </a:schemeClr>
            </a:solidFill>
            <a:ln w="317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400" b="1" dirty="0">
                  <a:solidFill>
                    <a:schemeClr val="tx1">
                      <a:lumMod val="75000"/>
                    </a:schemeClr>
                  </a:solidFill>
                </a:rPr>
                <a:t>Kostea ilma ulkoilmaan </a:t>
              </a:r>
            </a:p>
          </p:txBody>
        </p:sp>
        <p:sp>
          <p:nvSpPr>
            <p:cNvPr id="14" name="Nuoli oikealle 16">
              <a:extLst>
                <a:ext uri="{FF2B5EF4-FFF2-40B4-BE49-F238E27FC236}">
                  <a16:creationId xmlns:a16="http://schemas.microsoft.com/office/drawing/2014/main" id="{2A1C7B71-12CB-4B28-AD0B-F7B194A9223C}"/>
                </a:ext>
              </a:extLst>
            </p:cNvPr>
            <p:cNvSpPr/>
            <p:nvPr/>
          </p:nvSpPr>
          <p:spPr>
            <a:xfrm>
              <a:off x="4283968" y="4839080"/>
              <a:ext cx="2880320" cy="750161"/>
            </a:xfrm>
            <a:prstGeom prst="rightArrow">
              <a:avLst>
                <a:gd name="adj1" fmla="val 74343"/>
                <a:gd name="adj2" fmla="val 50000"/>
              </a:avLst>
            </a:prstGeom>
            <a:solidFill>
              <a:schemeClr val="tx1">
                <a:lumMod val="20000"/>
                <a:lumOff val="80000"/>
              </a:schemeClr>
            </a:solidFill>
            <a:ln w="317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600" b="1" dirty="0">
                  <a:solidFill>
                    <a:schemeClr val="tx1">
                      <a:lumMod val="75000"/>
                    </a:schemeClr>
                  </a:solidFill>
                </a:rPr>
                <a:t>Kuiva ilma</a:t>
              </a:r>
            </a:p>
            <a:p>
              <a:pPr algn="ctr"/>
              <a:r>
                <a:rPr lang="fi-FI" sz="1600" b="1" dirty="0">
                  <a:solidFill>
                    <a:schemeClr val="tx1">
                      <a:lumMod val="75000"/>
                    </a:schemeClr>
                  </a:solidFill>
                </a:rPr>
                <a:t>kuivatettavaan tilaan</a:t>
              </a:r>
            </a:p>
          </p:txBody>
        </p:sp>
        <p:sp>
          <p:nvSpPr>
            <p:cNvPr id="15" name="Ylänuoli 21">
              <a:extLst>
                <a:ext uri="{FF2B5EF4-FFF2-40B4-BE49-F238E27FC236}">
                  <a16:creationId xmlns:a16="http://schemas.microsoft.com/office/drawing/2014/main" id="{74585583-9567-48FA-9D6B-C4262EE3054D}"/>
                </a:ext>
              </a:extLst>
            </p:cNvPr>
            <p:cNvSpPr/>
            <p:nvPr/>
          </p:nvSpPr>
          <p:spPr>
            <a:xfrm rot="632839">
              <a:off x="3894007" y="5195606"/>
              <a:ext cx="214190" cy="326379"/>
            </a:xfrm>
            <a:prstGeom prst="upArrow">
              <a:avLst>
                <a:gd name="adj1" fmla="val 46551"/>
                <a:gd name="adj2" fmla="val 50000"/>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000" dirty="0">
                <a:solidFill>
                  <a:schemeClr val="bg1"/>
                </a:solidFill>
              </a:endParaRPr>
            </a:p>
          </p:txBody>
        </p:sp>
        <p:sp>
          <p:nvSpPr>
            <p:cNvPr id="16" name="Ylänuoli 22">
              <a:extLst>
                <a:ext uri="{FF2B5EF4-FFF2-40B4-BE49-F238E27FC236}">
                  <a16:creationId xmlns:a16="http://schemas.microsoft.com/office/drawing/2014/main" id="{02D85905-7435-4D24-AE49-4726E09E6988}"/>
                </a:ext>
              </a:extLst>
            </p:cNvPr>
            <p:cNvSpPr/>
            <p:nvPr/>
          </p:nvSpPr>
          <p:spPr>
            <a:xfrm>
              <a:off x="3899774" y="4741989"/>
              <a:ext cx="214190" cy="326379"/>
            </a:xfrm>
            <a:prstGeom prst="upArrow">
              <a:avLst>
                <a:gd name="adj1" fmla="val 46551"/>
                <a:gd name="adj2" fmla="val 50000"/>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000" dirty="0">
                <a:solidFill>
                  <a:schemeClr val="bg1"/>
                </a:solidFill>
              </a:endParaRPr>
            </a:p>
          </p:txBody>
        </p:sp>
        <p:sp>
          <p:nvSpPr>
            <p:cNvPr id="17" name="Ylänuoli 23">
              <a:extLst>
                <a:ext uri="{FF2B5EF4-FFF2-40B4-BE49-F238E27FC236}">
                  <a16:creationId xmlns:a16="http://schemas.microsoft.com/office/drawing/2014/main" id="{145C6A17-6070-49CC-AAF7-C78A319A940F}"/>
                </a:ext>
              </a:extLst>
            </p:cNvPr>
            <p:cNvSpPr/>
            <p:nvPr/>
          </p:nvSpPr>
          <p:spPr>
            <a:xfrm rot="21319404">
              <a:off x="3873829" y="4297033"/>
              <a:ext cx="214190" cy="326379"/>
            </a:xfrm>
            <a:prstGeom prst="upArrow">
              <a:avLst>
                <a:gd name="adj1" fmla="val 46551"/>
                <a:gd name="adj2" fmla="val 50000"/>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000" dirty="0">
                <a:solidFill>
                  <a:schemeClr val="bg1"/>
                </a:solidFill>
              </a:endParaRPr>
            </a:p>
          </p:txBody>
        </p:sp>
      </p:grpSp>
    </p:spTree>
    <p:extLst>
      <p:ext uri="{BB962C8B-B14F-4D97-AF65-F5344CB8AC3E}">
        <p14:creationId xmlns:p14="http://schemas.microsoft.com/office/powerpoint/2010/main" val="41420323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4AF7B-68C3-43AD-B24A-5A59AB50D387}"/>
              </a:ext>
            </a:extLst>
          </p:cNvPr>
          <p:cNvSpPr>
            <a:spLocks noGrp="1"/>
          </p:cNvSpPr>
          <p:nvPr>
            <p:ph type="title"/>
          </p:nvPr>
        </p:nvSpPr>
        <p:spPr/>
        <p:txBody>
          <a:bodyPr/>
          <a:lstStyle/>
          <a:p>
            <a:r>
              <a:rPr lang="fi-FI" dirty="0"/>
              <a:t>Kondenssikuivain</a:t>
            </a:r>
          </a:p>
        </p:txBody>
      </p:sp>
      <p:sp>
        <p:nvSpPr>
          <p:cNvPr id="3" name="Content Placeholder 2">
            <a:extLst>
              <a:ext uri="{FF2B5EF4-FFF2-40B4-BE49-F238E27FC236}">
                <a16:creationId xmlns:a16="http://schemas.microsoft.com/office/drawing/2014/main" id="{1AA6D10F-9C6A-4790-9E42-26C229401C15}"/>
              </a:ext>
            </a:extLst>
          </p:cNvPr>
          <p:cNvSpPr>
            <a:spLocks noGrp="1"/>
          </p:cNvSpPr>
          <p:nvPr>
            <p:ph sz="half" idx="2"/>
          </p:nvPr>
        </p:nvSpPr>
        <p:spPr>
          <a:xfrm>
            <a:off x="468312" y="3736714"/>
            <a:ext cx="8207373" cy="2068774"/>
          </a:xfrm>
        </p:spPr>
        <p:txBody>
          <a:bodyPr>
            <a:normAutofit/>
          </a:bodyPr>
          <a:lstStyle/>
          <a:p>
            <a:pPr marL="342900" indent="-342900">
              <a:buFont typeface="Arial" panose="020B0604020202020204" pitchFamily="34" charset="0"/>
              <a:buChar char="•"/>
            </a:pPr>
            <a:r>
              <a:rPr lang="fi-FI" sz="2000" b="0" dirty="0"/>
              <a:t>Ilmaa jäähdytetään alle kyllästymispisteen, jolloin vettä tiivistyy höyrystimeen.</a:t>
            </a:r>
          </a:p>
          <a:p>
            <a:pPr marL="342900" indent="-342900">
              <a:buFont typeface="Arial" panose="020B0604020202020204" pitchFamily="34" charset="0"/>
              <a:buChar char="•"/>
            </a:pPr>
            <a:r>
              <a:rPr lang="fi-FI" sz="2000" b="0" dirty="0"/>
              <a:t>Soveltuu kuivattamiseen, kun kuivatettavan ilman lämpötila ylittää </a:t>
            </a:r>
            <a:br>
              <a:rPr lang="fi-FI" sz="2000" b="0" dirty="0"/>
            </a:br>
            <a:r>
              <a:rPr lang="fi-FI" sz="2000" b="0" dirty="0"/>
              <a:t>15 astetta.</a:t>
            </a:r>
          </a:p>
          <a:p>
            <a:pPr marL="342900" indent="-342900">
              <a:buFont typeface="Arial" panose="020B0604020202020204" pitchFamily="34" charset="0"/>
              <a:buChar char="•"/>
            </a:pPr>
            <a:r>
              <a:rPr lang="fi-FI" sz="2000" b="0" dirty="0"/>
              <a:t>Vesi johdetaan altaaseen tai suoraan viemäriin.</a:t>
            </a:r>
          </a:p>
          <a:p>
            <a:pPr marL="342900" indent="-342900">
              <a:buFont typeface="Arial" panose="020B0604020202020204" pitchFamily="34" charset="0"/>
              <a:buChar char="•"/>
            </a:pPr>
            <a:r>
              <a:rPr lang="fi-FI" sz="2000" b="0" dirty="0"/>
              <a:t>Energiataloudellinen kuivatustapa. </a:t>
            </a:r>
          </a:p>
          <a:p>
            <a:endParaRPr lang="fi-FI" sz="2000" dirty="0"/>
          </a:p>
        </p:txBody>
      </p:sp>
      <p:sp>
        <p:nvSpPr>
          <p:cNvPr id="4" name="Date Placeholder 3">
            <a:extLst>
              <a:ext uri="{FF2B5EF4-FFF2-40B4-BE49-F238E27FC236}">
                <a16:creationId xmlns:a16="http://schemas.microsoft.com/office/drawing/2014/main" id="{6CCBB303-933B-4E77-B8CD-BF89457D48DC}"/>
              </a:ext>
            </a:extLst>
          </p:cNvPr>
          <p:cNvSpPr>
            <a:spLocks noGrp="1"/>
          </p:cNvSpPr>
          <p:nvPr>
            <p:ph type="dt" sz="half" idx="10"/>
          </p:nvPr>
        </p:nvSpPr>
        <p:spPr/>
        <p:txBody>
          <a:bodyPr/>
          <a:lstStyle/>
          <a:p>
            <a:r>
              <a:rPr lang="fi-FI"/>
              <a:t>2019</a:t>
            </a:r>
            <a:endParaRPr lang="fi-FI" dirty="0"/>
          </a:p>
        </p:txBody>
      </p:sp>
      <p:sp>
        <p:nvSpPr>
          <p:cNvPr id="5" name="Footer Placeholder 4">
            <a:extLst>
              <a:ext uri="{FF2B5EF4-FFF2-40B4-BE49-F238E27FC236}">
                <a16:creationId xmlns:a16="http://schemas.microsoft.com/office/drawing/2014/main" id="{42B2874A-DFBC-45B5-A212-922C96378D3D}"/>
              </a:ext>
            </a:extLst>
          </p:cNvPr>
          <p:cNvSpPr>
            <a:spLocks noGrp="1"/>
          </p:cNvSpPr>
          <p:nvPr>
            <p:ph type="ftr" sz="quarter" idx="3"/>
          </p:nvPr>
        </p:nvSpPr>
        <p:spPr/>
        <p:txBody>
          <a:bodyPr/>
          <a:lstStyle/>
          <a:p>
            <a:r>
              <a:rPr lang="fi-FI"/>
              <a:t>Energiatehokas rakentaminen - olosuhdehallinta ja rakenteiden kuivattaminen</a:t>
            </a:r>
            <a:endParaRPr lang="fi-FI" dirty="0"/>
          </a:p>
        </p:txBody>
      </p:sp>
      <p:sp>
        <p:nvSpPr>
          <p:cNvPr id="6" name="Slide Number Placeholder 5">
            <a:extLst>
              <a:ext uri="{FF2B5EF4-FFF2-40B4-BE49-F238E27FC236}">
                <a16:creationId xmlns:a16="http://schemas.microsoft.com/office/drawing/2014/main" id="{5B88178A-BBEF-4108-B780-EEE6FA323F9F}"/>
              </a:ext>
            </a:extLst>
          </p:cNvPr>
          <p:cNvSpPr>
            <a:spLocks noGrp="1"/>
          </p:cNvSpPr>
          <p:nvPr>
            <p:ph type="sldNum" sz="quarter" idx="4"/>
          </p:nvPr>
        </p:nvSpPr>
        <p:spPr/>
        <p:txBody>
          <a:bodyPr/>
          <a:lstStyle/>
          <a:p>
            <a:fld id="{0168ACF4-E7A5-495E-8C31-8E9E3D5B0BFC}" type="slidenum">
              <a:rPr lang="fi-FI" smtClean="0"/>
              <a:pPr/>
              <a:t>12</a:t>
            </a:fld>
            <a:endParaRPr lang="fi-FI" dirty="0"/>
          </a:p>
        </p:txBody>
      </p:sp>
      <p:grpSp>
        <p:nvGrpSpPr>
          <p:cNvPr id="7" name="Ryhmä 34">
            <a:extLst>
              <a:ext uri="{FF2B5EF4-FFF2-40B4-BE49-F238E27FC236}">
                <a16:creationId xmlns:a16="http://schemas.microsoft.com/office/drawing/2014/main" id="{9FE56720-B055-4BCD-9301-6DF6C99ACF65}"/>
              </a:ext>
            </a:extLst>
          </p:cNvPr>
          <p:cNvGrpSpPr/>
          <p:nvPr/>
        </p:nvGrpSpPr>
        <p:grpSpPr>
          <a:xfrm>
            <a:off x="3527884" y="559425"/>
            <a:ext cx="5208512" cy="2987273"/>
            <a:chOff x="60816" y="1850658"/>
            <a:chExt cx="5208512" cy="2987273"/>
          </a:xfrm>
        </p:grpSpPr>
        <p:sp>
          <p:nvSpPr>
            <p:cNvPr id="8" name="Pyöristetty suorakulmio 33">
              <a:extLst>
                <a:ext uri="{FF2B5EF4-FFF2-40B4-BE49-F238E27FC236}">
                  <a16:creationId xmlns:a16="http://schemas.microsoft.com/office/drawing/2014/main" id="{6BF99334-0540-44BF-B3B1-0EA3B0694373}"/>
                </a:ext>
              </a:extLst>
            </p:cNvPr>
            <p:cNvSpPr/>
            <p:nvPr/>
          </p:nvSpPr>
          <p:spPr>
            <a:xfrm>
              <a:off x="1596921" y="1850658"/>
              <a:ext cx="1944216" cy="2987273"/>
            </a:xfrm>
            <a:prstGeom prst="roundRect">
              <a:avLst/>
            </a:pr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nvGrpSpPr>
            <p:cNvPr id="9" name="Group 8">
              <a:extLst>
                <a:ext uri="{FF2B5EF4-FFF2-40B4-BE49-F238E27FC236}">
                  <a16:creationId xmlns:a16="http://schemas.microsoft.com/office/drawing/2014/main" id="{BBBA858C-6CFB-43D5-A72A-1891EA2ABEFA}"/>
                </a:ext>
              </a:extLst>
            </p:cNvPr>
            <p:cNvGrpSpPr/>
            <p:nvPr/>
          </p:nvGrpSpPr>
          <p:grpSpPr>
            <a:xfrm>
              <a:off x="2330344" y="2956171"/>
              <a:ext cx="231454" cy="144018"/>
              <a:chOff x="2006030" y="2636912"/>
              <a:chExt cx="231454" cy="144018"/>
            </a:xfrm>
          </p:grpSpPr>
          <p:sp>
            <p:nvSpPr>
              <p:cNvPr id="30" name="Isosceles Triangle 29">
                <a:extLst>
                  <a:ext uri="{FF2B5EF4-FFF2-40B4-BE49-F238E27FC236}">
                    <a16:creationId xmlns:a16="http://schemas.microsoft.com/office/drawing/2014/main" id="{BF78EEF0-ADA5-499E-BEE7-8F10E1D3B87D}"/>
                  </a:ext>
                </a:extLst>
              </p:cNvPr>
              <p:cNvSpPr/>
              <p:nvPr/>
            </p:nvSpPr>
            <p:spPr>
              <a:xfrm rot="5400000">
                <a:off x="1996755" y="2646187"/>
                <a:ext cx="144018" cy="125468"/>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1" name="Isosceles Triangle 30">
                <a:extLst>
                  <a:ext uri="{FF2B5EF4-FFF2-40B4-BE49-F238E27FC236}">
                    <a16:creationId xmlns:a16="http://schemas.microsoft.com/office/drawing/2014/main" id="{63EE8464-BE6D-4156-B2DA-7A21D7294D2F}"/>
                  </a:ext>
                </a:extLst>
              </p:cNvPr>
              <p:cNvSpPr/>
              <p:nvPr/>
            </p:nvSpPr>
            <p:spPr>
              <a:xfrm rot="16200000">
                <a:off x="2102741" y="2646187"/>
                <a:ext cx="144018" cy="125468"/>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cxnSp>
          <p:nvCxnSpPr>
            <p:cNvPr id="10" name="Straight Arrow Connector 9">
              <a:extLst>
                <a:ext uri="{FF2B5EF4-FFF2-40B4-BE49-F238E27FC236}">
                  <a16:creationId xmlns:a16="http://schemas.microsoft.com/office/drawing/2014/main" id="{DE4C9207-AE17-4FBC-9943-128B704EBE43}"/>
                </a:ext>
              </a:extLst>
            </p:cNvPr>
            <p:cNvCxnSpPr>
              <a:endCxn id="30" idx="0"/>
            </p:cNvCxnSpPr>
            <p:nvPr/>
          </p:nvCxnSpPr>
          <p:spPr>
            <a:xfrm flipV="1">
              <a:off x="2455812" y="3028180"/>
              <a:ext cx="0" cy="610933"/>
            </a:xfrm>
            <a:prstGeom prst="straightConnector1">
              <a:avLst/>
            </a:prstGeom>
            <a:ln w="38100">
              <a:tailEnd type="non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9E47B077-6278-4AC2-A58A-5A248EE8BA94}"/>
                </a:ext>
              </a:extLst>
            </p:cNvPr>
            <p:cNvCxnSpPr/>
            <p:nvPr/>
          </p:nvCxnSpPr>
          <p:spPr>
            <a:xfrm flipH="1">
              <a:off x="2443642" y="2447246"/>
              <a:ext cx="257913" cy="0"/>
            </a:xfrm>
            <a:prstGeom prst="straightConnector1">
              <a:avLst/>
            </a:prstGeom>
            <a:ln w="38100">
              <a:solidFill>
                <a:srgbClr val="C00000"/>
              </a:solidFill>
              <a:tailEnd type="none"/>
            </a:ln>
          </p:spPr>
          <p:style>
            <a:lnRef idx="1">
              <a:schemeClr val="accent1"/>
            </a:lnRef>
            <a:fillRef idx="0">
              <a:schemeClr val="accent1"/>
            </a:fillRef>
            <a:effectRef idx="0">
              <a:schemeClr val="accent1"/>
            </a:effectRef>
            <a:fontRef idx="minor">
              <a:schemeClr val="tx1"/>
            </a:fontRef>
          </p:style>
        </p:cxnSp>
        <p:sp>
          <p:nvSpPr>
            <p:cNvPr id="12" name="Suorakulmio 1">
              <a:extLst>
                <a:ext uri="{FF2B5EF4-FFF2-40B4-BE49-F238E27FC236}">
                  <a16:creationId xmlns:a16="http://schemas.microsoft.com/office/drawing/2014/main" id="{73EF598A-DCA2-4DDF-BFD2-0CC8C33FC4B3}"/>
                </a:ext>
              </a:extLst>
            </p:cNvPr>
            <p:cNvSpPr/>
            <p:nvPr/>
          </p:nvSpPr>
          <p:spPr>
            <a:xfrm>
              <a:off x="1931009" y="2344104"/>
              <a:ext cx="295802" cy="1368152"/>
            </a:xfrm>
            <a:prstGeom prst="rect">
              <a:avLst/>
            </a:prstGeom>
            <a:pattFill prst="pct50">
              <a:fgClr>
                <a:schemeClr val="tx1">
                  <a:lumMod val="40000"/>
                  <a:lumOff val="6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3" name="Suorakulmio 21">
              <a:extLst>
                <a:ext uri="{FF2B5EF4-FFF2-40B4-BE49-F238E27FC236}">
                  <a16:creationId xmlns:a16="http://schemas.microsoft.com/office/drawing/2014/main" id="{4868524D-9A7F-403A-8E7B-E5D4DDD6BB79}"/>
                </a:ext>
              </a:extLst>
            </p:cNvPr>
            <p:cNvSpPr/>
            <p:nvPr/>
          </p:nvSpPr>
          <p:spPr>
            <a:xfrm>
              <a:off x="2701555" y="2344104"/>
              <a:ext cx="295802" cy="1368152"/>
            </a:xfrm>
            <a:prstGeom prst="rect">
              <a:avLst/>
            </a:prstGeom>
            <a:pattFill prst="pct50">
              <a:fgClr>
                <a:srgbClr val="FF000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14" name="Straight Arrow Connector 22">
              <a:extLst>
                <a:ext uri="{FF2B5EF4-FFF2-40B4-BE49-F238E27FC236}">
                  <a16:creationId xmlns:a16="http://schemas.microsoft.com/office/drawing/2014/main" id="{E45BA37B-DBE3-490F-99E9-7822A257B637}"/>
                </a:ext>
              </a:extLst>
            </p:cNvPr>
            <p:cNvCxnSpPr/>
            <p:nvPr/>
          </p:nvCxnSpPr>
          <p:spPr>
            <a:xfrm>
              <a:off x="2443642" y="2426722"/>
              <a:ext cx="0" cy="576064"/>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7">
              <a:extLst>
                <a:ext uri="{FF2B5EF4-FFF2-40B4-BE49-F238E27FC236}">
                  <a16:creationId xmlns:a16="http://schemas.microsoft.com/office/drawing/2014/main" id="{AF886C98-BE9A-4D0B-80FC-76A7E6785A11}"/>
                </a:ext>
              </a:extLst>
            </p:cNvPr>
            <p:cNvCxnSpPr/>
            <p:nvPr/>
          </p:nvCxnSpPr>
          <p:spPr>
            <a:xfrm>
              <a:off x="2226811" y="3629894"/>
              <a:ext cx="247459" cy="1762"/>
            </a:xfrm>
            <a:prstGeom prst="straightConnector1">
              <a:avLst/>
            </a:prstGeom>
            <a:ln w="38100">
              <a:headEnd type="arrow"/>
              <a:tailEnd type="none" w="sm" len="sm"/>
            </a:ln>
          </p:spPr>
          <p:style>
            <a:lnRef idx="1">
              <a:schemeClr val="accent1"/>
            </a:lnRef>
            <a:fillRef idx="0">
              <a:schemeClr val="accent1"/>
            </a:fillRef>
            <a:effectRef idx="0">
              <a:schemeClr val="accent1"/>
            </a:effectRef>
            <a:fontRef idx="minor">
              <a:schemeClr val="tx1"/>
            </a:fontRef>
          </p:style>
        </p:cxnSp>
        <p:sp>
          <p:nvSpPr>
            <p:cNvPr id="16" name="Vuokaaviosymboli: Magneettilevy 39">
              <a:extLst>
                <a:ext uri="{FF2B5EF4-FFF2-40B4-BE49-F238E27FC236}">
                  <a16:creationId xmlns:a16="http://schemas.microsoft.com/office/drawing/2014/main" id="{D8801BDD-9918-49E6-B25E-E3778AA0142A}"/>
                </a:ext>
              </a:extLst>
            </p:cNvPr>
            <p:cNvSpPr/>
            <p:nvPr/>
          </p:nvSpPr>
          <p:spPr>
            <a:xfrm>
              <a:off x="2595372" y="3963149"/>
              <a:ext cx="670805" cy="648072"/>
            </a:xfrm>
            <a:prstGeom prst="flowChartMagneticDisk">
              <a:avLst/>
            </a:prstGeom>
            <a:solidFill>
              <a:schemeClr val="bg1">
                <a:lumMod val="50000"/>
              </a:schemeClr>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050" b="1" dirty="0"/>
                <a:t> </a:t>
              </a:r>
              <a:r>
                <a:rPr lang="fi-FI" sz="1050" b="1" dirty="0" err="1"/>
                <a:t>Komp-ressori</a:t>
              </a:r>
              <a:endParaRPr lang="fi-FI" sz="1050" b="1" dirty="0"/>
            </a:p>
          </p:txBody>
        </p:sp>
        <p:cxnSp>
          <p:nvCxnSpPr>
            <p:cNvPr id="17" name="Straight Arrow Connector 7">
              <a:extLst>
                <a:ext uri="{FF2B5EF4-FFF2-40B4-BE49-F238E27FC236}">
                  <a16:creationId xmlns:a16="http://schemas.microsoft.com/office/drawing/2014/main" id="{EB716924-64C6-4E77-93F6-D5F65BD4257F}"/>
                </a:ext>
              </a:extLst>
            </p:cNvPr>
            <p:cNvCxnSpPr/>
            <p:nvPr/>
          </p:nvCxnSpPr>
          <p:spPr>
            <a:xfrm flipV="1">
              <a:off x="3095647" y="2145854"/>
              <a:ext cx="0" cy="1922483"/>
            </a:xfrm>
            <a:prstGeom prst="straightConnector1">
              <a:avLst/>
            </a:prstGeom>
            <a:ln w="38100">
              <a:headEnd type="arrow" w="med" len="med"/>
              <a:tailEnd type="none" w="sm" len="sm"/>
            </a:ln>
          </p:spPr>
          <p:style>
            <a:lnRef idx="1">
              <a:schemeClr val="accent1"/>
            </a:lnRef>
            <a:fillRef idx="0">
              <a:schemeClr val="accent1"/>
            </a:fillRef>
            <a:effectRef idx="0">
              <a:schemeClr val="accent1"/>
            </a:effectRef>
            <a:fontRef idx="minor">
              <a:schemeClr val="tx1"/>
            </a:fontRef>
          </p:style>
        </p:cxnSp>
        <p:cxnSp>
          <p:nvCxnSpPr>
            <p:cNvPr id="18" name="Straight Arrow Connector 7">
              <a:extLst>
                <a:ext uri="{FF2B5EF4-FFF2-40B4-BE49-F238E27FC236}">
                  <a16:creationId xmlns:a16="http://schemas.microsoft.com/office/drawing/2014/main" id="{2742D50F-4BAF-4FA9-ACFB-1DE3F68AC5CB}"/>
                </a:ext>
              </a:extLst>
            </p:cNvPr>
            <p:cNvCxnSpPr>
              <a:endCxn id="12" idx="0"/>
            </p:cNvCxnSpPr>
            <p:nvPr/>
          </p:nvCxnSpPr>
          <p:spPr>
            <a:xfrm>
              <a:off x="2078910" y="2145854"/>
              <a:ext cx="0" cy="198250"/>
            </a:xfrm>
            <a:prstGeom prst="straightConnector1">
              <a:avLst/>
            </a:prstGeom>
            <a:ln w="38100">
              <a:tailEnd type="none"/>
            </a:ln>
          </p:spPr>
          <p:style>
            <a:lnRef idx="1">
              <a:schemeClr val="accent1"/>
            </a:lnRef>
            <a:fillRef idx="0">
              <a:schemeClr val="accent1"/>
            </a:fillRef>
            <a:effectRef idx="0">
              <a:schemeClr val="accent1"/>
            </a:effectRef>
            <a:fontRef idx="minor">
              <a:schemeClr val="tx1"/>
            </a:fontRef>
          </p:style>
        </p:cxnSp>
        <p:cxnSp>
          <p:nvCxnSpPr>
            <p:cNvPr id="19" name="Straight Arrow Connector 7">
              <a:extLst>
                <a:ext uri="{FF2B5EF4-FFF2-40B4-BE49-F238E27FC236}">
                  <a16:creationId xmlns:a16="http://schemas.microsoft.com/office/drawing/2014/main" id="{3305A477-B6EB-4BF6-92CC-F3E1591662C6}"/>
                </a:ext>
              </a:extLst>
            </p:cNvPr>
            <p:cNvCxnSpPr/>
            <p:nvPr/>
          </p:nvCxnSpPr>
          <p:spPr>
            <a:xfrm>
              <a:off x="2060612" y="2145756"/>
              <a:ext cx="1053193" cy="0"/>
            </a:xfrm>
            <a:prstGeom prst="straightConnector1">
              <a:avLst/>
            </a:prstGeom>
            <a:ln w="38100">
              <a:tailEnd type="none"/>
            </a:ln>
          </p:spPr>
          <p:style>
            <a:lnRef idx="1">
              <a:schemeClr val="accent1"/>
            </a:lnRef>
            <a:fillRef idx="0">
              <a:schemeClr val="accent1"/>
            </a:fillRef>
            <a:effectRef idx="0">
              <a:schemeClr val="accent1"/>
            </a:effectRef>
            <a:fontRef idx="minor">
              <a:schemeClr val="tx1"/>
            </a:fontRef>
          </p:style>
        </p:cxnSp>
        <p:cxnSp>
          <p:nvCxnSpPr>
            <p:cNvPr id="20" name="Straight Arrow Connector 22">
              <a:extLst>
                <a:ext uri="{FF2B5EF4-FFF2-40B4-BE49-F238E27FC236}">
                  <a16:creationId xmlns:a16="http://schemas.microsoft.com/office/drawing/2014/main" id="{3580FB2B-EE8A-42D4-8EBB-0E796EF6310C}"/>
                </a:ext>
              </a:extLst>
            </p:cNvPr>
            <p:cNvCxnSpPr/>
            <p:nvPr/>
          </p:nvCxnSpPr>
          <p:spPr>
            <a:xfrm flipH="1" flipV="1">
              <a:off x="2820688" y="3690951"/>
              <a:ext cx="1" cy="377386"/>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1" name="Nuoli oikealle 60">
              <a:extLst>
                <a:ext uri="{FF2B5EF4-FFF2-40B4-BE49-F238E27FC236}">
                  <a16:creationId xmlns:a16="http://schemas.microsoft.com/office/drawing/2014/main" id="{D0D765DF-BFF1-4630-A24D-69AE5B4CE745}"/>
                </a:ext>
              </a:extLst>
            </p:cNvPr>
            <p:cNvSpPr/>
            <p:nvPr/>
          </p:nvSpPr>
          <p:spPr>
            <a:xfrm>
              <a:off x="60816" y="2570738"/>
              <a:ext cx="1752130" cy="936104"/>
            </a:xfrm>
            <a:prstGeom prst="rightArrow">
              <a:avLst>
                <a:gd name="adj1" fmla="val 74343"/>
                <a:gd name="adj2" fmla="val 50000"/>
              </a:avLst>
            </a:prstGeom>
            <a:solidFill>
              <a:schemeClr val="tx1">
                <a:lumMod val="60000"/>
                <a:lumOff val="40000"/>
              </a:schemeClr>
            </a:solidFill>
            <a:ln w="317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400" b="1" dirty="0">
                  <a:solidFill>
                    <a:schemeClr val="tx1">
                      <a:lumMod val="75000"/>
                    </a:schemeClr>
                  </a:solidFill>
                </a:rPr>
                <a:t>Kostea ilma</a:t>
              </a:r>
            </a:p>
            <a:p>
              <a:pPr algn="ctr"/>
              <a:r>
                <a:rPr lang="fi-FI" sz="1400" b="1" dirty="0">
                  <a:solidFill>
                    <a:schemeClr val="tx1">
                      <a:lumMod val="75000"/>
                    </a:schemeClr>
                  </a:solidFill>
                </a:rPr>
                <a:t>kuivaimeen</a:t>
              </a:r>
            </a:p>
          </p:txBody>
        </p:sp>
        <p:sp>
          <p:nvSpPr>
            <p:cNvPr id="22" name="Nuoli oikealle 61">
              <a:extLst>
                <a:ext uri="{FF2B5EF4-FFF2-40B4-BE49-F238E27FC236}">
                  <a16:creationId xmlns:a16="http://schemas.microsoft.com/office/drawing/2014/main" id="{8BAC99B3-8816-4FB9-BBB5-01BAC060B9EA}"/>
                </a:ext>
              </a:extLst>
            </p:cNvPr>
            <p:cNvSpPr/>
            <p:nvPr/>
          </p:nvSpPr>
          <p:spPr>
            <a:xfrm>
              <a:off x="3469129" y="2570738"/>
              <a:ext cx="1800199" cy="936104"/>
            </a:xfrm>
            <a:prstGeom prst="rightArrow">
              <a:avLst>
                <a:gd name="adj1" fmla="val 74343"/>
                <a:gd name="adj2" fmla="val 50000"/>
              </a:avLst>
            </a:prstGeom>
            <a:solidFill>
              <a:schemeClr val="tx1">
                <a:lumMod val="20000"/>
                <a:lumOff val="80000"/>
              </a:schemeClr>
            </a:solidFill>
            <a:ln w="317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400" b="1" dirty="0">
                  <a:solidFill>
                    <a:schemeClr val="tx1">
                      <a:lumMod val="75000"/>
                    </a:schemeClr>
                  </a:solidFill>
                </a:rPr>
                <a:t>Kuiva ilma</a:t>
              </a:r>
            </a:p>
            <a:p>
              <a:pPr algn="ctr"/>
              <a:r>
                <a:rPr lang="fi-FI" sz="1400" b="1" dirty="0">
                  <a:solidFill>
                    <a:schemeClr val="tx1">
                      <a:lumMod val="75000"/>
                    </a:schemeClr>
                  </a:solidFill>
                </a:rPr>
                <a:t>kuivaimesta</a:t>
              </a:r>
            </a:p>
          </p:txBody>
        </p:sp>
        <p:sp>
          <p:nvSpPr>
            <p:cNvPr id="23" name="Suorakulmio 28">
              <a:extLst>
                <a:ext uri="{FF2B5EF4-FFF2-40B4-BE49-F238E27FC236}">
                  <a16:creationId xmlns:a16="http://schemas.microsoft.com/office/drawing/2014/main" id="{E0C50D8F-60F7-4E4A-9A3A-C008F4760E87}"/>
                </a:ext>
              </a:extLst>
            </p:cNvPr>
            <p:cNvSpPr/>
            <p:nvPr/>
          </p:nvSpPr>
          <p:spPr>
            <a:xfrm>
              <a:off x="1666536" y="3879644"/>
              <a:ext cx="779485" cy="64807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050" b="1" dirty="0">
                  <a:solidFill>
                    <a:schemeClr val="tx1"/>
                  </a:solidFill>
                </a:rPr>
                <a:t>Allas ja pumppu</a:t>
              </a:r>
            </a:p>
          </p:txBody>
        </p:sp>
        <p:sp>
          <p:nvSpPr>
            <p:cNvPr id="24" name="Kaareutuva nuoli 29">
              <a:extLst>
                <a:ext uri="{FF2B5EF4-FFF2-40B4-BE49-F238E27FC236}">
                  <a16:creationId xmlns:a16="http://schemas.microsoft.com/office/drawing/2014/main" id="{E8654496-3640-4B1D-8BE6-64159288C06A}"/>
                </a:ext>
              </a:extLst>
            </p:cNvPr>
            <p:cNvSpPr/>
            <p:nvPr/>
          </p:nvSpPr>
          <p:spPr>
            <a:xfrm rot="10800000">
              <a:off x="641143" y="4513895"/>
              <a:ext cx="1437767" cy="324036"/>
            </a:xfrm>
            <a:prstGeom prst="bentArrow">
              <a:avLst/>
            </a:pr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chemeClr val="tx1"/>
                </a:solidFill>
              </a:endParaRPr>
            </a:p>
          </p:txBody>
        </p:sp>
        <p:sp>
          <p:nvSpPr>
            <p:cNvPr id="25" name="Ellipsi 30">
              <a:extLst>
                <a:ext uri="{FF2B5EF4-FFF2-40B4-BE49-F238E27FC236}">
                  <a16:creationId xmlns:a16="http://schemas.microsoft.com/office/drawing/2014/main" id="{72B68015-4719-4AED-9097-14FC2BF6B3FE}"/>
                </a:ext>
              </a:extLst>
            </p:cNvPr>
            <p:cNvSpPr/>
            <p:nvPr/>
          </p:nvSpPr>
          <p:spPr>
            <a:xfrm>
              <a:off x="3211053" y="2509341"/>
              <a:ext cx="130944" cy="529449"/>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6" name="Ellipsi 43">
              <a:extLst>
                <a:ext uri="{FF2B5EF4-FFF2-40B4-BE49-F238E27FC236}">
                  <a16:creationId xmlns:a16="http://schemas.microsoft.com/office/drawing/2014/main" id="{8FBDDDE0-B55C-4C31-A46C-4E5AC7E1113F}"/>
                </a:ext>
              </a:extLst>
            </p:cNvPr>
            <p:cNvSpPr/>
            <p:nvPr/>
          </p:nvSpPr>
          <p:spPr>
            <a:xfrm>
              <a:off x="3211053" y="3031843"/>
              <a:ext cx="130944" cy="529449"/>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27" name="Suora yhdysviiva 32">
              <a:extLst>
                <a:ext uri="{FF2B5EF4-FFF2-40B4-BE49-F238E27FC236}">
                  <a16:creationId xmlns:a16="http://schemas.microsoft.com/office/drawing/2014/main" id="{5AABE5CD-88C7-4528-8762-F90F33669D5E}"/>
                </a:ext>
              </a:extLst>
            </p:cNvPr>
            <p:cNvCxnSpPr/>
            <p:nvPr/>
          </p:nvCxnSpPr>
          <p:spPr>
            <a:xfrm>
              <a:off x="3159745" y="3031843"/>
              <a:ext cx="201304" cy="0"/>
            </a:xfrm>
            <a:prstGeom prst="line">
              <a:avLst/>
            </a:prstGeom>
            <a:ln w="5715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3A714D95-8767-4E98-8AC6-676C740870D5}"/>
                </a:ext>
              </a:extLst>
            </p:cNvPr>
            <p:cNvSpPr txBox="1"/>
            <p:nvPr/>
          </p:nvSpPr>
          <p:spPr>
            <a:xfrm rot="5400000">
              <a:off x="1573805" y="2792367"/>
              <a:ext cx="1010213" cy="307777"/>
            </a:xfrm>
            <a:prstGeom prst="rect">
              <a:avLst/>
            </a:prstGeom>
            <a:noFill/>
          </p:spPr>
          <p:txBody>
            <a:bodyPr wrap="none" rtlCol="0">
              <a:spAutoFit/>
            </a:bodyPr>
            <a:lstStyle/>
            <a:p>
              <a:r>
                <a:rPr lang="en-US" sz="1400" b="1" dirty="0" err="1"/>
                <a:t>Höyristin</a:t>
              </a:r>
              <a:r>
                <a:rPr lang="en-US" sz="1400" b="1" dirty="0"/>
                <a:t> </a:t>
              </a:r>
            </a:p>
          </p:txBody>
        </p:sp>
        <p:sp>
          <p:nvSpPr>
            <p:cNvPr id="29" name="TextBox 28">
              <a:extLst>
                <a:ext uri="{FF2B5EF4-FFF2-40B4-BE49-F238E27FC236}">
                  <a16:creationId xmlns:a16="http://schemas.microsoft.com/office/drawing/2014/main" id="{32FDC528-4F42-4A7A-9265-8485CC936070}"/>
                </a:ext>
              </a:extLst>
            </p:cNvPr>
            <p:cNvSpPr txBox="1"/>
            <p:nvPr/>
          </p:nvSpPr>
          <p:spPr>
            <a:xfrm rot="5400000">
              <a:off x="2330772" y="2848898"/>
              <a:ext cx="1080120" cy="307777"/>
            </a:xfrm>
            <a:prstGeom prst="rect">
              <a:avLst/>
            </a:prstGeom>
            <a:noFill/>
          </p:spPr>
          <p:txBody>
            <a:bodyPr wrap="square" rtlCol="0">
              <a:spAutoFit/>
            </a:bodyPr>
            <a:lstStyle/>
            <a:p>
              <a:r>
                <a:rPr lang="en-US" sz="1400" b="1" dirty="0" err="1"/>
                <a:t>Lauhdutin</a:t>
              </a:r>
              <a:endParaRPr lang="en-US" sz="1400" b="1" dirty="0"/>
            </a:p>
          </p:txBody>
        </p:sp>
      </p:grpSp>
    </p:spTree>
    <p:extLst>
      <p:ext uri="{BB962C8B-B14F-4D97-AF65-F5344CB8AC3E}">
        <p14:creationId xmlns:p14="http://schemas.microsoft.com/office/powerpoint/2010/main" val="19328369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ADDDB665-76D1-4AAC-80ED-9F99B3D81E83}"/>
              </a:ext>
            </a:extLst>
          </p:cNvPr>
          <p:cNvSpPr>
            <a:spLocks noGrp="1"/>
          </p:cNvSpPr>
          <p:nvPr>
            <p:ph type="dt" sz="half" idx="10"/>
          </p:nvPr>
        </p:nvSpPr>
        <p:spPr/>
        <p:txBody>
          <a:bodyPr/>
          <a:lstStyle/>
          <a:p>
            <a:r>
              <a:rPr lang="fi-FI"/>
              <a:t>2019</a:t>
            </a:r>
            <a:endParaRPr lang="fi-FI" dirty="0"/>
          </a:p>
        </p:txBody>
      </p:sp>
      <p:sp>
        <p:nvSpPr>
          <p:cNvPr id="5" name="Footer Placeholder 4">
            <a:extLst>
              <a:ext uri="{FF2B5EF4-FFF2-40B4-BE49-F238E27FC236}">
                <a16:creationId xmlns:a16="http://schemas.microsoft.com/office/drawing/2014/main" id="{C35F26A0-7A0E-49E6-94AA-D287A69ECA37}"/>
              </a:ext>
            </a:extLst>
          </p:cNvPr>
          <p:cNvSpPr>
            <a:spLocks noGrp="1"/>
          </p:cNvSpPr>
          <p:nvPr>
            <p:ph type="ftr" sz="quarter" idx="3"/>
          </p:nvPr>
        </p:nvSpPr>
        <p:spPr/>
        <p:txBody>
          <a:bodyPr/>
          <a:lstStyle/>
          <a:p>
            <a:r>
              <a:rPr lang="fi-FI"/>
              <a:t>Energiatehokas rakentaminen - olosuhdehallinta ja rakenteiden kuivattaminen</a:t>
            </a:r>
            <a:endParaRPr lang="fi-FI" dirty="0"/>
          </a:p>
        </p:txBody>
      </p:sp>
      <p:sp>
        <p:nvSpPr>
          <p:cNvPr id="6" name="Slide Number Placeholder 5">
            <a:extLst>
              <a:ext uri="{FF2B5EF4-FFF2-40B4-BE49-F238E27FC236}">
                <a16:creationId xmlns:a16="http://schemas.microsoft.com/office/drawing/2014/main" id="{FBB49E78-5139-461C-A434-A9C5A2CB8CAF}"/>
              </a:ext>
            </a:extLst>
          </p:cNvPr>
          <p:cNvSpPr>
            <a:spLocks noGrp="1"/>
          </p:cNvSpPr>
          <p:nvPr>
            <p:ph type="sldNum" sz="quarter" idx="4"/>
          </p:nvPr>
        </p:nvSpPr>
        <p:spPr/>
        <p:txBody>
          <a:bodyPr/>
          <a:lstStyle/>
          <a:p>
            <a:fld id="{0168ACF4-E7A5-495E-8C31-8E9E3D5B0BFC}" type="slidenum">
              <a:rPr lang="fi-FI" smtClean="0"/>
              <a:pPr/>
              <a:t>13</a:t>
            </a:fld>
            <a:endParaRPr lang="fi-FI" dirty="0"/>
          </a:p>
        </p:txBody>
      </p:sp>
      <p:sp>
        <p:nvSpPr>
          <p:cNvPr id="7" name="Alaotsikko 2">
            <a:extLst>
              <a:ext uri="{FF2B5EF4-FFF2-40B4-BE49-F238E27FC236}">
                <a16:creationId xmlns:a16="http://schemas.microsoft.com/office/drawing/2014/main" id="{90F28A86-48AF-47BC-870F-8CD1D533047B}"/>
              </a:ext>
            </a:extLst>
          </p:cNvPr>
          <p:cNvSpPr txBox="1">
            <a:spLocks/>
          </p:cNvSpPr>
          <p:nvPr/>
        </p:nvSpPr>
        <p:spPr bwMode="auto">
          <a:xfrm>
            <a:off x="468313" y="2922581"/>
            <a:ext cx="5832797" cy="244859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20000"/>
              </a:spcBef>
              <a:buFont typeface="Arial" pitchFamily="34" charset="0"/>
              <a:buNone/>
            </a:pPr>
            <a:r>
              <a:rPr lang="fi-FI" sz="2400" dirty="0">
                <a:latin typeface="+mn-lt"/>
              </a:rPr>
              <a:t>Talvella rakenteet kuivuvat tuulettamalla:</a:t>
            </a:r>
          </a:p>
          <a:p>
            <a:pPr marL="357188" indent="-357188" eaLnBrk="1" hangingPunct="1">
              <a:spcBef>
                <a:spcPct val="20000"/>
              </a:spcBef>
              <a:buFont typeface="Wingdings" pitchFamily="2" charset="2"/>
              <a:buChar char="q"/>
              <a:tabLst>
                <a:tab pos="357188" algn="l"/>
              </a:tabLst>
            </a:pPr>
            <a:r>
              <a:rPr lang="fi-FI" sz="2400" dirty="0">
                <a:latin typeface="+mn-lt"/>
              </a:rPr>
              <a:t>ulkoilma on hyvin kuivaa, kun lämpötila laskee pakkasen puolelle</a:t>
            </a:r>
          </a:p>
          <a:p>
            <a:pPr marL="357188" indent="-357188" eaLnBrk="1" hangingPunct="1">
              <a:spcBef>
                <a:spcPct val="20000"/>
              </a:spcBef>
              <a:buFont typeface="Wingdings" pitchFamily="2" charset="2"/>
              <a:buChar char="q"/>
              <a:tabLst>
                <a:tab pos="357188" algn="l"/>
              </a:tabLst>
            </a:pPr>
            <a:r>
              <a:rPr lang="fi-FI" sz="2400" dirty="0">
                <a:latin typeface="+mn-lt"/>
              </a:rPr>
              <a:t>tuulettamalla sisään saadaan kuivaa raitista ulkoilmaa ja ulos johdetaan kosteaa ilmaa.</a:t>
            </a:r>
          </a:p>
        </p:txBody>
      </p:sp>
      <p:pic>
        <p:nvPicPr>
          <p:cNvPr id="8" name="Kuva 1">
            <a:extLst>
              <a:ext uri="{FF2B5EF4-FFF2-40B4-BE49-F238E27FC236}">
                <a16:creationId xmlns:a16="http://schemas.microsoft.com/office/drawing/2014/main" id="{B0B8CFBC-863C-492A-8963-3593BA8AA30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6500268" y="1652524"/>
            <a:ext cx="1910243" cy="3792867"/>
          </a:xfrm>
          <a:prstGeom prst="rect">
            <a:avLst/>
          </a:prstGeom>
        </p:spPr>
      </p:pic>
      <p:sp>
        <p:nvSpPr>
          <p:cNvPr id="9" name="Kuvatekstiellipsi 5">
            <a:extLst>
              <a:ext uri="{FF2B5EF4-FFF2-40B4-BE49-F238E27FC236}">
                <a16:creationId xmlns:a16="http://schemas.microsoft.com/office/drawing/2014/main" id="{E6D844DE-3906-4BDC-80AB-C00AFE2E5ADC}"/>
              </a:ext>
            </a:extLst>
          </p:cNvPr>
          <p:cNvSpPr/>
          <p:nvPr/>
        </p:nvSpPr>
        <p:spPr>
          <a:xfrm>
            <a:off x="543024" y="910562"/>
            <a:ext cx="3740548" cy="1247422"/>
          </a:xfrm>
          <a:prstGeom prst="wedgeEllipseCallout">
            <a:avLst>
              <a:gd name="adj1" fmla="val 101777"/>
              <a:gd name="adj2" fmla="val 71828"/>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i-FI" sz="2800" b="1" dirty="0">
                <a:solidFill>
                  <a:schemeClr val="bg1"/>
                </a:solidFill>
                <a:cs typeface="Arial" pitchFamily="34" charset="0"/>
              </a:rPr>
              <a:t>Kuivata tuulettamalla</a:t>
            </a:r>
          </a:p>
        </p:txBody>
      </p:sp>
    </p:spTree>
    <p:extLst>
      <p:ext uri="{BB962C8B-B14F-4D97-AF65-F5344CB8AC3E}">
        <p14:creationId xmlns:p14="http://schemas.microsoft.com/office/powerpoint/2010/main" val="141237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8313" y="4581128"/>
            <a:ext cx="4103687" cy="1800622"/>
          </a:xfrm>
        </p:spPr>
        <p:txBody>
          <a:bodyPr>
            <a:normAutofit fontScale="90000"/>
          </a:bodyPr>
          <a:lstStyle/>
          <a:p>
            <a:pPr algn="l"/>
            <a:r>
              <a:rPr lang="fi-FI" sz="1100" b="0" i="1" dirty="0"/>
              <a:t>Oppimateriaaliin on sisällytetty energiatehokkaaseen rakentamiseen tarvittavia hyviä käytäntöjä ja periaatteita. Kirjoittajat eivät vastaa niiden sopivuudesta yksittäisiin rakennuskohteisiin sellaisinaan.</a:t>
            </a:r>
            <a:br>
              <a:rPr lang="fi-FI" sz="1100" b="0" i="1" dirty="0"/>
            </a:br>
            <a:br>
              <a:rPr lang="fi-FI" sz="1100" b="0" i="1" dirty="0"/>
            </a:br>
            <a:r>
              <a:rPr lang="fi-FI" sz="1100" b="0" i="1" dirty="0"/>
              <a:t>Yksittäisten rakennuskohteiden toteutus tulee tehdä kyseisten kohteiden toteutussuunnitelmien mukaisesti.</a:t>
            </a:r>
            <a:br>
              <a:rPr lang="fi-FI" sz="1100" b="0" i="1" dirty="0"/>
            </a:br>
            <a:br>
              <a:rPr lang="fi-FI" sz="1100" b="0" i="1" dirty="0"/>
            </a:br>
            <a:r>
              <a:rPr lang="fi-FI" sz="1100" b="0" i="1" dirty="0"/>
              <a:t>Alkuperäinen </a:t>
            </a:r>
            <a:r>
              <a:rPr lang="fi-FI" sz="1100" b="0" i="1" dirty="0" err="1"/>
              <a:t>aneisto</a:t>
            </a:r>
            <a:r>
              <a:rPr lang="fi-FI" sz="1100" b="0" i="1" dirty="0"/>
              <a:t> on tuotettu EU:n Horizon2020-ohjelman </a:t>
            </a:r>
            <a:r>
              <a:rPr lang="fi-FI" sz="1100" b="0" i="1" dirty="0" err="1"/>
              <a:t>BUILDUPSkills</a:t>
            </a:r>
            <a:r>
              <a:rPr lang="fi-FI" sz="1100" b="0" i="1" dirty="0"/>
              <a:t>-hankkeessa (Motiva Oy, TTS, TUT, 2016). Työryhmä: Olli Teriö, Jukka Lahdensivu, Juhani </a:t>
            </a:r>
            <a:r>
              <a:rPr lang="fi-FI" sz="1100" b="0" i="1" dirty="0" err="1"/>
              <a:t>Heljo</a:t>
            </a:r>
            <a:r>
              <a:rPr lang="fi-FI" sz="1100" b="0" i="1" dirty="0"/>
              <a:t>, Jaakko </a:t>
            </a:r>
            <a:r>
              <a:rPr lang="fi-FI" sz="1100" b="0" i="1" dirty="0" err="1"/>
              <a:t>Sorri</a:t>
            </a:r>
            <a:r>
              <a:rPr lang="fi-FI" sz="1100" b="0" i="1" dirty="0"/>
              <a:t>, Ulrika Uotila, Aki Peltola, Jari Hämäläinen &amp; Heidi </a:t>
            </a:r>
            <a:r>
              <a:rPr lang="fi-FI" sz="1100" b="0" i="1" dirty="0" err="1"/>
              <a:t>Sumkin</a:t>
            </a:r>
            <a:r>
              <a:rPr lang="fi-FI" sz="1100" b="0" i="1" dirty="0"/>
              <a:t>. Aineisto päivitetty 2019 (Risto Tenhunen ja Olli Teriö). www.motiva.fi/buildupskills</a:t>
            </a:r>
          </a:p>
        </p:txBody>
      </p:sp>
      <p:sp>
        <p:nvSpPr>
          <p:cNvPr id="4" name="Title 1">
            <a:extLst>
              <a:ext uri="{FF2B5EF4-FFF2-40B4-BE49-F238E27FC236}">
                <a16:creationId xmlns:a16="http://schemas.microsoft.com/office/drawing/2014/main" id="{972AA593-3216-4981-9DE6-95BF571F2643}"/>
              </a:ext>
            </a:extLst>
          </p:cNvPr>
          <p:cNvSpPr txBox="1">
            <a:spLocks/>
          </p:cNvSpPr>
          <p:nvPr/>
        </p:nvSpPr>
        <p:spPr>
          <a:xfrm>
            <a:off x="468313" y="3717032"/>
            <a:ext cx="8207375" cy="1152128"/>
          </a:xfrm>
          <a:prstGeom prst="rect">
            <a:avLst/>
          </a:prstGeom>
        </p:spPr>
        <p:txBody>
          <a:bodyPr vert="horz" lIns="0" tIns="0" rIns="0" bIns="0" rtlCol="0" anchor="t" anchorCtr="0">
            <a:normAutofit/>
          </a:bodyPr>
          <a:lstStyle>
            <a:lvl1pPr algn="ctr"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lgn="l"/>
            <a:r>
              <a:rPr lang="fi-FI" sz="4000" dirty="0"/>
              <a:t>Kiitos!</a:t>
            </a:r>
          </a:p>
        </p:txBody>
      </p:sp>
      <p:pic>
        <p:nvPicPr>
          <p:cNvPr id="5" name="Picture 4">
            <a:extLst>
              <a:ext uri="{FF2B5EF4-FFF2-40B4-BE49-F238E27FC236}">
                <a16:creationId xmlns:a16="http://schemas.microsoft.com/office/drawing/2014/main" id="{6547583D-8460-4D08-A104-66042EDEDB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48264" y="5481439"/>
            <a:ext cx="1867062" cy="579170"/>
          </a:xfrm>
          <a:prstGeom prst="rect">
            <a:avLst/>
          </a:prstGeom>
        </p:spPr>
      </p:pic>
    </p:spTree>
    <p:extLst>
      <p:ext uri="{BB962C8B-B14F-4D97-AF65-F5344CB8AC3E}">
        <p14:creationId xmlns:p14="http://schemas.microsoft.com/office/powerpoint/2010/main" val="28118338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33CAA55-B6CA-45B1-9751-634AA905D844}"/>
              </a:ext>
            </a:extLst>
          </p:cNvPr>
          <p:cNvSpPr>
            <a:spLocks noGrp="1"/>
          </p:cNvSpPr>
          <p:nvPr>
            <p:ph type="title"/>
          </p:nvPr>
        </p:nvSpPr>
        <p:spPr/>
        <p:txBody>
          <a:bodyPr/>
          <a:lstStyle/>
          <a:p>
            <a:r>
              <a:rPr lang="fi-FI" dirty="0"/>
              <a:t>Olosuhteiden hallinnan haasteita</a:t>
            </a:r>
          </a:p>
        </p:txBody>
      </p:sp>
      <p:sp>
        <p:nvSpPr>
          <p:cNvPr id="4" name="Content Placeholder 3">
            <a:extLst>
              <a:ext uri="{FF2B5EF4-FFF2-40B4-BE49-F238E27FC236}">
                <a16:creationId xmlns:a16="http://schemas.microsoft.com/office/drawing/2014/main" id="{E248FECB-7F5F-44F1-AC43-54C760E8A8E3}"/>
              </a:ext>
            </a:extLst>
          </p:cNvPr>
          <p:cNvSpPr>
            <a:spLocks noGrp="1"/>
          </p:cNvSpPr>
          <p:nvPr>
            <p:ph sz="half" idx="2"/>
          </p:nvPr>
        </p:nvSpPr>
        <p:spPr/>
        <p:txBody>
          <a:bodyPr>
            <a:normAutofit fontScale="70000" lnSpcReduction="20000"/>
          </a:bodyPr>
          <a:lstStyle/>
          <a:p>
            <a:r>
              <a:rPr lang="fi-FI" dirty="0"/>
              <a:t>Ulkovaipan rakenteiden paksuuntuminen, jäähtyminen ja kuivumisen hidastuminen.</a:t>
            </a:r>
          </a:p>
          <a:p>
            <a:pPr lvl="0"/>
            <a:r>
              <a:rPr lang="fi-FI" dirty="0"/>
              <a:t>Hitaasti kuivuvat rakenteet </a:t>
            </a:r>
          </a:p>
          <a:p>
            <a:pPr lvl="1"/>
            <a:r>
              <a:rPr lang="fi-FI" dirty="0"/>
              <a:t>massiiviset betonirakenteet </a:t>
            </a:r>
          </a:p>
          <a:p>
            <a:pPr lvl="1"/>
            <a:r>
              <a:rPr lang="fi-FI" dirty="0"/>
              <a:t>kelluvat betonilattiat</a:t>
            </a:r>
          </a:p>
          <a:p>
            <a:pPr lvl="1"/>
            <a:r>
              <a:rPr lang="fi-FI" dirty="0"/>
              <a:t>suljetut katot</a:t>
            </a:r>
          </a:p>
          <a:p>
            <a:pPr lvl="1"/>
            <a:r>
              <a:rPr lang="fi-FI" dirty="0"/>
              <a:t>ontelolaattojen vesipesät</a:t>
            </a:r>
          </a:p>
          <a:p>
            <a:pPr lvl="1"/>
            <a:r>
              <a:rPr lang="fi-FI" dirty="0"/>
              <a:t>ulkoseinien eristeet</a:t>
            </a:r>
          </a:p>
          <a:p>
            <a:pPr lvl="0"/>
            <a:r>
              <a:rPr lang="fi-FI" dirty="0"/>
              <a:t>Monimutkaiset rakenteet</a:t>
            </a:r>
          </a:p>
          <a:p>
            <a:pPr lvl="1"/>
            <a:r>
              <a:rPr lang="fi-FI" dirty="0"/>
              <a:t>terassit</a:t>
            </a:r>
          </a:p>
          <a:p>
            <a:pPr lvl="1"/>
            <a:r>
              <a:rPr lang="fi-FI" dirty="0"/>
              <a:t>autohallien katot</a:t>
            </a:r>
          </a:p>
          <a:p>
            <a:pPr lvl="0"/>
            <a:r>
              <a:rPr lang="fi-FI" dirty="0"/>
              <a:t>Kosteuden aiheuttamat muodonmuutokset: </a:t>
            </a:r>
          </a:p>
          <a:p>
            <a:pPr lvl="1"/>
            <a:r>
              <a:rPr lang="fi-FI" dirty="0"/>
              <a:t>lattiat käyristyvät ja halkeilevat</a:t>
            </a:r>
          </a:p>
          <a:p>
            <a:pPr lvl="1"/>
            <a:r>
              <a:rPr lang="fi-FI" dirty="0"/>
              <a:t>laatat ”korkkaavat” </a:t>
            </a:r>
          </a:p>
          <a:p>
            <a:endParaRPr lang="fi-FI" dirty="0"/>
          </a:p>
        </p:txBody>
      </p:sp>
      <p:sp>
        <p:nvSpPr>
          <p:cNvPr id="5" name="Date Placeholder 4">
            <a:extLst>
              <a:ext uri="{FF2B5EF4-FFF2-40B4-BE49-F238E27FC236}">
                <a16:creationId xmlns:a16="http://schemas.microsoft.com/office/drawing/2014/main" id="{A26D1E79-FB59-457C-A83D-E57440B42A17}"/>
              </a:ext>
            </a:extLst>
          </p:cNvPr>
          <p:cNvSpPr>
            <a:spLocks noGrp="1"/>
          </p:cNvSpPr>
          <p:nvPr>
            <p:ph type="dt" sz="half" idx="10"/>
          </p:nvPr>
        </p:nvSpPr>
        <p:spPr/>
        <p:txBody>
          <a:bodyPr/>
          <a:lstStyle/>
          <a:p>
            <a:r>
              <a:rPr lang="fi-FI"/>
              <a:t>2019</a:t>
            </a:r>
            <a:endParaRPr lang="fi-FI" dirty="0"/>
          </a:p>
        </p:txBody>
      </p:sp>
      <p:sp>
        <p:nvSpPr>
          <p:cNvPr id="6" name="Footer Placeholder 5">
            <a:extLst>
              <a:ext uri="{FF2B5EF4-FFF2-40B4-BE49-F238E27FC236}">
                <a16:creationId xmlns:a16="http://schemas.microsoft.com/office/drawing/2014/main" id="{B01E4DCA-FDE5-41AB-997A-5C53B8B6E62B}"/>
              </a:ext>
            </a:extLst>
          </p:cNvPr>
          <p:cNvSpPr>
            <a:spLocks noGrp="1"/>
          </p:cNvSpPr>
          <p:nvPr>
            <p:ph type="ftr" sz="quarter" idx="3"/>
          </p:nvPr>
        </p:nvSpPr>
        <p:spPr/>
        <p:txBody>
          <a:bodyPr/>
          <a:lstStyle/>
          <a:p>
            <a:r>
              <a:rPr lang="fi-FI"/>
              <a:t>Energiatehokas rakentaminen - olosuhdehallinta ja rakenteiden kuivattaminen</a:t>
            </a:r>
            <a:endParaRPr lang="fi-FI" dirty="0"/>
          </a:p>
        </p:txBody>
      </p:sp>
      <p:sp>
        <p:nvSpPr>
          <p:cNvPr id="7" name="Slide Number Placeholder 6">
            <a:extLst>
              <a:ext uri="{FF2B5EF4-FFF2-40B4-BE49-F238E27FC236}">
                <a16:creationId xmlns:a16="http://schemas.microsoft.com/office/drawing/2014/main" id="{B894096D-96F5-4FF9-A7D8-FF15D187DC27}"/>
              </a:ext>
            </a:extLst>
          </p:cNvPr>
          <p:cNvSpPr>
            <a:spLocks noGrp="1"/>
          </p:cNvSpPr>
          <p:nvPr>
            <p:ph type="sldNum" sz="quarter" idx="4"/>
          </p:nvPr>
        </p:nvSpPr>
        <p:spPr/>
        <p:txBody>
          <a:bodyPr/>
          <a:lstStyle/>
          <a:p>
            <a:fld id="{0168ACF4-E7A5-495E-8C31-8E9E3D5B0BFC}" type="slidenum">
              <a:rPr lang="fi-FI" smtClean="0"/>
              <a:pPr/>
              <a:t>2</a:t>
            </a:fld>
            <a:endParaRPr lang="fi-FI" dirty="0"/>
          </a:p>
        </p:txBody>
      </p:sp>
    </p:spTree>
    <p:extLst>
      <p:ext uri="{BB962C8B-B14F-4D97-AF65-F5344CB8AC3E}">
        <p14:creationId xmlns:p14="http://schemas.microsoft.com/office/powerpoint/2010/main" val="19671677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64DBFEF-072F-426F-AFF3-B3EA8139A723}"/>
              </a:ext>
            </a:extLst>
          </p:cNvPr>
          <p:cNvSpPr>
            <a:spLocks noGrp="1"/>
          </p:cNvSpPr>
          <p:nvPr>
            <p:ph type="title"/>
          </p:nvPr>
        </p:nvSpPr>
        <p:spPr/>
        <p:txBody>
          <a:bodyPr/>
          <a:lstStyle/>
          <a:p>
            <a:r>
              <a:rPr lang="fi-FI" altLang="fi-FI" dirty="0">
                <a:ea typeface="DejaVu Sans" pitchFamily="34" charset="0"/>
                <a:cs typeface="DejaVu Sans" pitchFamily="34" charset="0"/>
              </a:rPr>
              <a:t>Ilman kosteus ja vesimäärä</a:t>
            </a:r>
            <a:endParaRPr lang="fi-FI" dirty="0"/>
          </a:p>
        </p:txBody>
      </p:sp>
      <p:sp>
        <p:nvSpPr>
          <p:cNvPr id="4" name="Content Placeholder 3">
            <a:extLst>
              <a:ext uri="{FF2B5EF4-FFF2-40B4-BE49-F238E27FC236}">
                <a16:creationId xmlns:a16="http://schemas.microsoft.com/office/drawing/2014/main" id="{4BED9B8B-4BAB-4807-972A-9FB1C82790E8}"/>
              </a:ext>
            </a:extLst>
          </p:cNvPr>
          <p:cNvSpPr>
            <a:spLocks noGrp="1"/>
          </p:cNvSpPr>
          <p:nvPr>
            <p:ph sz="half" idx="2"/>
          </p:nvPr>
        </p:nvSpPr>
        <p:spPr>
          <a:xfrm>
            <a:off x="457200" y="4562856"/>
            <a:ext cx="8218488" cy="1242632"/>
          </a:xfrm>
        </p:spPr>
        <p:txBody>
          <a:bodyPr>
            <a:normAutofit lnSpcReduction="10000"/>
          </a:bodyPr>
          <a:lstStyle/>
          <a:p>
            <a:pPr marL="457200" indent="-457200">
              <a:buFont typeface="Arial" panose="020B0604020202020204" pitchFamily="34" charset="0"/>
              <a:buChar char="•"/>
            </a:pPr>
            <a:r>
              <a:rPr lang="fi-FI" altLang="fi-FI" sz="2000" dirty="0">
                <a:ea typeface="DejaVu Sans" pitchFamily="34" charset="0"/>
                <a:cs typeface="DejaVu Sans" pitchFamily="34" charset="0"/>
              </a:rPr>
              <a:t>Sisä- ja ulkoilman vesimäärä pyrkii tasapainoon, mikä aiheuttaa vesihöyryn painetta rakenteisiin.</a:t>
            </a:r>
          </a:p>
          <a:p>
            <a:pPr marL="457200" indent="-457200">
              <a:buFont typeface="Arial" panose="020B0604020202020204" pitchFamily="34" charset="0"/>
              <a:buChar char="•"/>
            </a:pPr>
            <a:r>
              <a:rPr lang="fi-FI" altLang="fi-FI" sz="2000" dirty="0">
                <a:ea typeface="DejaVu Sans" pitchFamily="34" charset="0"/>
                <a:cs typeface="DejaVu Sans" pitchFamily="34" charset="0"/>
              </a:rPr>
              <a:t>Myös rakenteiden ja ilman välillä vesimäärä pyrkii tasapainoon, mikä aiheuttaa joko rakenteiden kuivumista tai kastumista.</a:t>
            </a:r>
          </a:p>
        </p:txBody>
      </p:sp>
      <p:sp>
        <p:nvSpPr>
          <p:cNvPr id="5" name="Content Placeholder 7">
            <a:extLst>
              <a:ext uri="{FF2B5EF4-FFF2-40B4-BE49-F238E27FC236}">
                <a16:creationId xmlns:a16="http://schemas.microsoft.com/office/drawing/2014/main" id="{71898E3D-AAEE-4484-A1E9-A0E9DB2E21F9}"/>
              </a:ext>
            </a:extLst>
          </p:cNvPr>
          <p:cNvSpPr txBox="1">
            <a:spLocks/>
          </p:cNvSpPr>
          <p:nvPr/>
        </p:nvSpPr>
        <p:spPr>
          <a:xfrm>
            <a:off x="4768588" y="1124744"/>
            <a:ext cx="3918211" cy="779463"/>
          </a:xfrm>
          <a:prstGeom prst="rect">
            <a:avLst/>
          </a:prstGeom>
        </p:spPr>
        <p:txBody>
          <a:bodyPr vert="horz" lIns="0" tIns="0" rIns="0" bIns="0" rtlCol="0">
            <a:normAutofit/>
          </a:bodyPr>
          <a:lstStyle>
            <a:lvl1pPr marL="266700" indent="-266700" algn="l" defTabSz="914400" rtl="0" eaLnBrk="1" latinLnBrk="0" hangingPunct="1">
              <a:spcBef>
                <a:spcPts val="600"/>
              </a:spcBef>
              <a:buFont typeface="Arial" panose="020B0604020202020204" pitchFamily="34" charset="0"/>
              <a:buChar char="•"/>
              <a:defRPr sz="2800" kern="1200">
                <a:solidFill>
                  <a:schemeClr val="tx1"/>
                </a:solidFill>
                <a:latin typeface="+mn-lt"/>
                <a:ea typeface="+mn-ea"/>
                <a:cs typeface="+mn-cs"/>
              </a:defRPr>
            </a:lvl1pPr>
            <a:lvl2pPr marL="539750" indent="-273050" algn="l" defTabSz="914400" rtl="0" eaLnBrk="1" latinLnBrk="0" hangingPunct="1">
              <a:spcBef>
                <a:spcPts val="600"/>
              </a:spcBef>
              <a:buFont typeface="Arial" panose="020B0604020202020204" pitchFamily="34" charset="0"/>
              <a:buChar char="•"/>
              <a:defRPr sz="2400" kern="1200">
                <a:solidFill>
                  <a:schemeClr val="tx1"/>
                </a:solidFill>
                <a:latin typeface="+mn-lt"/>
                <a:ea typeface="+mn-ea"/>
                <a:cs typeface="+mn-cs"/>
              </a:defRPr>
            </a:lvl2pPr>
            <a:lvl3pPr marL="806450" indent="-266700" algn="l" defTabSz="914400" rtl="0" eaLnBrk="1" latinLnBrk="0" hangingPunct="1">
              <a:spcBef>
                <a:spcPts val="600"/>
              </a:spcBef>
              <a:buFont typeface="Arial" panose="020B0604020202020204" pitchFamily="34" charset="0"/>
              <a:buChar char="−"/>
              <a:defRPr sz="2000" kern="1200">
                <a:solidFill>
                  <a:schemeClr val="tx1"/>
                </a:solidFill>
                <a:latin typeface="+mn-lt"/>
                <a:ea typeface="+mn-ea"/>
                <a:cs typeface="+mn-cs"/>
              </a:defRPr>
            </a:lvl3pPr>
            <a:lvl4pPr marL="1071563" indent="-265113" algn="l" defTabSz="914400" rtl="0" eaLnBrk="1" latinLnBrk="0" hangingPunct="1">
              <a:spcBef>
                <a:spcPts val="600"/>
              </a:spcBef>
              <a:buFont typeface="Arial" panose="020B0604020202020204" pitchFamily="34" charset="0"/>
              <a:buChar char="•"/>
              <a:defRPr sz="1800" kern="1200">
                <a:solidFill>
                  <a:schemeClr val="tx1"/>
                </a:solidFill>
                <a:latin typeface="+mn-lt"/>
                <a:ea typeface="+mn-ea"/>
                <a:cs typeface="+mn-cs"/>
              </a:defRPr>
            </a:lvl4pPr>
            <a:lvl5pPr marL="1346200" indent="-274638" algn="l" defTabSz="914400" rtl="0" eaLnBrk="1" latinLnBrk="0" hangingPunct="1">
              <a:spcBef>
                <a:spcPts val="600"/>
              </a:spcBef>
              <a:buFont typeface="Arial" panose="020B0604020202020204" pitchFamily="34" charset="0"/>
              <a:buChar char="•"/>
              <a:defRPr sz="1600" kern="1200">
                <a:solidFill>
                  <a:schemeClr val="tx1"/>
                </a:solidFill>
                <a:latin typeface="+mn-lt"/>
                <a:ea typeface="+mn-ea"/>
                <a:cs typeface="+mn-cs"/>
              </a:defRPr>
            </a:lvl5pPr>
            <a:lvl6pPr marL="1612900" indent="-2667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ct val="0"/>
              </a:spcBef>
              <a:buFont typeface="Arial" panose="020B0604020202020204" pitchFamily="34" charset="0"/>
              <a:buNone/>
            </a:pPr>
            <a:r>
              <a:rPr lang="fi-FI" altLang="fi-FI" sz="1600" dirty="0">
                <a:ea typeface="DejaVu Sans" pitchFamily="34" charset="0"/>
                <a:cs typeface="DejaVu Sans" pitchFamily="34" charset="0"/>
              </a:rPr>
              <a:t>Ulkoilman sisältämä vesimäärä (g/m</a:t>
            </a:r>
            <a:r>
              <a:rPr lang="fi-FI" altLang="fi-FI" sz="1600" baseline="30000" dirty="0">
                <a:ea typeface="DejaVu Sans" pitchFamily="34" charset="0"/>
                <a:cs typeface="DejaVu Sans" pitchFamily="34" charset="0"/>
              </a:rPr>
              <a:t>3</a:t>
            </a:r>
            <a:r>
              <a:rPr lang="fi-FI" altLang="fi-FI" sz="1600" dirty="0">
                <a:ea typeface="DejaVu Sans" pitchFamily="34" charset="0"/>
                <a:cs typeface="DejaVu Sans" pitchFamily="34" charset="0"/>
              </a:rPr>
              <a:t>) </a:t>
            </a:r>
          </a:p>
          <a:p>
            <a:pPr marL="0" indent="0">
              <a:spcBef>
                <a:spcPct val="0"/>
              </a:spcBef>
              <a:buFont typeface="Arial" panose="020B0604020202020204" pitchFamily="34" charset="0"/>
              <a:buNone/>
            </a:pPr>
            <a:r>
              <a:rPr lang="fi-FI" altLang="fi-FI" sz="1600" dirty="0">
                <a:ea typeface="DejaVu Sans" pitchFamily="34" charset="0"/>
                <a:cs typeface="DejaVu Sans" pitchFamily="34" charset="0"/>
              </a:rPr>
              <a:t>on suuri kesällä ja pieni talvella</a:t>
            </a:r>
          </a:p>
        </p:txBody>
      </p:sp>
      <p:sp>
        <p:nvSpPr>
          <p:cNvPr id="6" name="Content Placeholder 7">
            <a:extLst>
              <a:ext uri="{FF2B5EF4-FFF2-40B4-BE49-F238E27FC236}">
                <a16:creationId xmlns:a16="http://schemas.microsoft.com/office/drawing/2014/main" id="{73994359-8C0B-418D-9D90-299CAFACEAEA}"/>
              </a:ext>
            </a:extLst>
          </p:cNvPr>
          <p:cNvSpPr txBox="1">
            <a:spLocks/>
          </p:cNvSpPr>
          <p:nvPr/>
        </p:nvSpPr>
        <p:spPr>
          <a:xfrm>
            <a:off x="492345" y="1124743"/>
            <a:ext cx="4079656" cy="779462"/>
          </a:xfrm>
          <a:prstGeom prst="rect">
            <a:avLst/>
          </a:prstGeom>
        </p:spPr>
        <p:txBody>
          <a:bodyPr vert="horz" lIns="0" tIns="0" rIns="0" bIns="0" rtlCol="0">
            <a:normAutofit/>
          </a:bodyPr>
          <a:lstStyle>
            <a:lvl1pPr marL="266700" indent="-266700" algn="l" defTabSz="914400" rtl="0" eaLnBrk="1" latinLnBrk="0" hangingPunct="1">
              <a:spcBef>
                <a:spcPts val="600"/>
              </a:spcBef>
              <a:buFont typeface="Arial" panose="020B0604020202020204" pitchFamily="34" charset="0"/>
              <a:buChar char="•"/>
              <a:defRPr sz="2800" kern="1200">
                <a:solidFill>
                  <a:schemeClr val="tx1"/>
                </a:solidFill>
                <a:latin typeface="+mn-lt"/>
                <a:ea typeface="+mn-ea"/>
                <a:cs typeface="+mn-cs"/>
              </a:defRPr>
            </a:lvl1pPr>
            <a:lvl2pPr marL="539750" indent="-273050" algn="l" defTabSz="914400" rtl="0" eaLnBrk="1" latinLnBrk="0" hangingPunct="1">
              <a:spcBef>
                <a:spcPts val="600"/>
              </a:spcBef>
              <a:buFont typeface="Arial" panose="020B0604020202020204" pitchFamily="34" charset="0"/>
              <a:buChar char="•"/>
              <a:defRPr sz="2400" kern="1200">
                <a:solidFill>
                  <a:schemeClr val="tx1"/>
                </a:solidFill>
                <a:latin typeface="+mn-lt"/>
                <a:ea typeface="+mn-ea"/>
                <a:cs typeface="+mn-cs"/>
              </a:defRPr>
            </a:lvl2pPr>
            <a:lvl3pPr marL="806450" indent="-266700" algn="l" defTabSz="914400" rtl="0" eaLnBrk="1" latinLnBrk="0" hangingPunct="1">
              <a:spcBef>
                <a:spcPts val="600"/>
              </a:spcBef>
              <a:buFont typeface="Arial" panose="020B0604020202020204" pitchFamily="34" charset="0"/>
              <a:buChar char="−"/>
              <a:defRPr sz="2000" kern="1200">
                <a:solidFill>
                  <a:schemeClr val="tx1"/>
                </a:solidFill>
                <a:latin typeface="+mn-lt"/>
                <a:ea typeface="+mn-ea"/>
                <a:cs typeface="+mn-cs"/>
              </a:defRPr>
            </a:lvl3pPr>
            <a:lvl4pPr marL="1071563" indent="-265113" algn="l" defTabSz="914400" rtl="0" eaLnBrk="1" latinLnBrk="0" hangingPunct="1">
              <a:spcBef>
                <a:spcPts val="600"/>
              </a:spcBef>
              <a:buFont typeface="Arial" panose="020B0604020202020204" pitchFamily="34" charset="0"/>
              <a:buChar char="•"/>
              <a:defRPr sz="1800" kern="1200">
                <a:solidFill>
                  <a:schemeClr val="tx1"/>
                </a:solidFill>
                <a:latin typeface="+mn-lt"/>
                <a:ea typeface="+mn-ea"/>
                <a:cs typeface="+mn-cs"/>
              </a:defRPr>
            </a:lvl4pPr>
            <a:lvl5pPr marL="1346200" indent="-274638" algn="l" defTabSz="914400" rtl="0" eaLnBrk="1" latinLnBrk="0" hangingPunct="1">
              <a:spcBef>
                <a:spcPts val="600"/>
              </a:spcBef>
              <a:buFont typeface="Arial" panose="020B0604020202020204" pitchFamily="34" charset="0"/>
              <a:buChar char="•"/>
              <a:defRPr sz="1600" kern="1200">
                <a:solidFill>
                  <a:schemeClr val="tx1"/>
                </a:solidFill>
                <a:latin typeface="+mn-lt"/>
                <a:ea typeface="+mn-ea"/>
                <a:cs typeface="+mn-cs"/>
              </a:defRPr>
            </a:lvl5pPr>
            <a:lvl6pPr marL="1612900" indent="-2667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ct val="0"/>
              </a:spcBef>
              <a:buFont typeface="Arial" panose="020B0604020202020204" pitchFamily="34" charset="0"/>
              <a:buNone/>
            </a:pPr>
            <a:r>
              <a:rPr lang="fi-FI" altLang="fi-FI" sz="1600" dirty="0">
                <a:ea typeface="DejaVu Sans" pitchFamily="34" charset="0"/>
                <a:cs typeface="DejaVu Sans" pitchFamily="34" charset="0"/>
              </a:rPr>
              <a:t>Ulkoilman suhteellisen kosteus on</a:t>
            </a:r>
          </a:p>
          <a:p>
            <a:pPr marL="0" indent="0">
              <a:spcBef>
                <a:spcPct val="0"/>
              </a:spcBef>
              <a:buFont typeface="Arial" panose="020B0604020202020204" pitchFamily="34" charset="0"/>
              <a:buNone/>
            </a:pPr>
            <a:r>
              <a:rPr lang="fi-FI" altLang="fi-FI" sz="1600" dirty="0">
                <a:ea typeface="DejaVu Sans" pitchFamily="34" charset="0"/>
                <a:cs typeface="DejaVu Sans" pitchFamily="34" charset="0"/>
              </a:rPr>
              <a:t>suuri talvella ja pienempi kesällä</a:t>
            </a:r>
          </a:p>
        </p:txBody>
      </p:sp>
      <p:pic>
        <p:nvPicPr>
          <p:cNvPr id="7" name="Picture 6" descr="vesihoyrynpitoisuus_kalampotilassa.ai">
            <a:extLst>
              <a:ext uri="{FF2B5EF4-FFF2-40B4-BE49-F238E27FC236}">
                <a16:creationId xmlns:a16="http://schemas.microsoft.com/office/drawing/2014/main" id="{DCEA9A8A-222D-4FB5-9308-E4343B0A8D5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1916" b="7394"/>
          <a:stretch/>
        </p:blipFill>
        <p:spPr bwMode="auto">
          <a:xfrm>
            <a:off x="4637348" y="1628800"/>
            <a:ext cx="4372151" cy="2741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descr="suhteellinen_kosteus.ai">
            <a:extLst>
              <a:ext uri="{FF2B5EF4-FFF2-40B4-BE49-F238E27FC236}">
                <a16:creationId xmlns:a16="http://schemas.microsoft.com/office/drawing/2014/main" id="{2A7F2A11-D32A-4DFA-9FEA-1208FC3F217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1915" b="3194"/>
          <a:stretch/>
        </p:blipFill>
        <p:spPr bwMode="auto">
          <a:xfrm>
            <a:off x="326505" y="1628800"/>
            <a:ext cx="4180148" cy="2741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Date Placeholder 8">
            <a:extLst>
              <a:ext uri="{FF2B5EF4-FFF2-40B4-BE49-F238E27FC236}">
                <a16:creationId xmlns:a16="http://schemas.microsoft.com/office/drawing/2014/main" id="{FDE77DD0-684F-4A3D-8046-52595D3CDC1A}"/>
              </a:ext>
            </a:extLst>
          </p:cNvPr>
          <p:cNvSpPr>
            <a:spLocks noGrp="1"/>
          </p:cNvSpPr>
          <p:nvPr>
            <p:ph type="dt" sz="half" idx="10"/>
          </p:nvPr>
        </p:nvSpPr>
        <p:spPr/>
        <p:txBody>
          <a:bodyPr/>
          <a:lstStyle/>
          <a:p>
            <a:r>
              <a:rPr lang="fi-FI"/>
              <a:t>2019</a:t>
            </a:r>
            <a:endParaRPr lang="fi-FI" dirty="0"/>
          </a:p>
        </p:txBody>
      </p:sp>
      <p:sp>
        <p:nvSpPr>
          <p:cNvPr id="10" name="Footer Placeholder 9">
            <a:extLst>
              <a:ext uri="{FF2B5EF4-FFF2-40B4-BE49-F238E27FC236}">
                <a16:creationId xmlns:a16="http://schemas.microsoft.com/office/drawing/2014/main" id="{96E1E404-BFEB-4E78-A924-DC678C5A94E9}"/>
              </a:ext>
            </a:extLst>
          </p:cNvPr>
          <p:cNvSpPr>
            <a:spLocks noGrp="1"/>
          </p:cNvSpPr>
          <p:nvPr>
            <p:ph type="ftr" sz="quarter" idx="3"/>
          </p:nvPr>
        </p:nvSpPr>
        <p:spPr/>
        <p:txBody>
          <a:bodyPr/>
          <a:lstStyle/>
          <a:p>
            <a:r>
              <a:rPr lang="fi-FI"/>
              <a:t>Energiatehokas rakentaminen - olosuhdehallinta ja rakenteiden kuivattaminen</a:t>
            </a:r>
            <a:endParaRPr lang="fi-FI" dirty="0"/>
          </a:p>
        </p:txBody>
      </p:sp>
      <p:sp>
        <p:nvSpPr>
          <p:cNvPr id="11" name="Slide Number Placeholder 10">
            <a:extLst>
              <a:ext uri="{FF2B5EF4-FFF2-40B4-BE49-F238E27FC236}">
                <a16:creationId xmlns:a16="http://schemas.microsoft.com/office/drawing/2014/main" id="{B1B8E5E2-6834-4F0F-ADDC-CB8A31DA8402}"/>
              </a:ext>
            </a:extLst>
          </p:cNvPr>
          <p:cNvSpPr>
            <a:spLocks noGrp="1"/>
          </p:cNvSpPr>
          <p:nvPr>
            <p:ph type="sldNum" sz="quarter" idx="4"/>
          </p:nvPr>
        </p:nvSpPr>
        <p:spPr/>
        <p:txBody>
          <a:bodyPr/>
          <a:lstStyle/>
          <a:p>
            <a:fld id="{0168ACF4-E7A5-495E-8C31-8E9E3D5B0BFC}" type="slidenum">
              <a:rPr lang="fi-FI" smtClean="0"/>
              <a:pPr/>
              <a:t>3</a:t>
            </a:fld>
            <a:endParaRPr lang="fi-FI" dirty="0"/>
          </a:p>
        </p:txBody>
      </p:sp>
    </p:spTree>
    <p:extLst>
      <p:ext uri="{BB962C8B-B14F-4D97-AF65-F5344CB8AC3E}">
        <p14:creationId xmlns:p14="http://schemas.microsoft.com/office/powerpoint/2010/main" val="22024066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B8389E-0A1B-4BF1-91CA-50BECAD7B376}"/>
              </a:ext>
            </a:extLst>
          </p:cNvPr>
          <p:cNvSpPr>
            <a:spLocks noGrp="1"/>
          </p:cNvSpPr>
          <p:nvPr>
            <p:ph type="title"/>
          </p:nvPr>
        </p:nvSpPr>
        <p:spPr/>
        <p:txBody>
          <a:bodyPr/>
          <a:lstStyle/>
          <a:p>
            <a:r>
              <a:rPr lang="fi-FI" dirty="0">
                <a:ea typeface="MS PGothic" pitchFamily="34" charset="-128"/>
              </a:rPr>
              <a:t>Betonista vapautuva rakennekosteus</a:t>
            </a:r>
            <a:br>
              <a:rPr lang="fi-FI" dirty="0">
                <a:ea typeface="MS PGothic" pitchFamily="34" charset="-128"/>
              </a:rPr>
            </a:br>
            <a:endParaRPr lang="fi-FI" dirty="0"/>
          </a:p>
        </p:txBody>
      </p:sp>
      <p:graphicFrame>
        <p:nvGraphicFramePr>
          <p:cNvPr id="7" name="Content Placeholder 6">
            <a:extLst>
              <a:ext uri="{FF2B5EF4-FFF2-40B4-BE49-F238E27FC236}">
                <a16:creationId xmlns:a16="http://schemas.microsoft.com/office/drawing/2014/main" id="{92EFE540-3680-4A44-ADA5-9E4426913B7E}"/>
              </a:ext>
            </a:extLst>
          </p:cNvPr>
          <p:cNvGraphicFramePr>
            <a:graphicFrameLocks noGrp="1"/>
          </p:cNvGraphicFramePr>
          <p:nvPr>
            <p:ph sz="half" idx="2"/>
            <p:extLst>
              <p:ext uri="{D42A27DB-BD31-4B8C-83A1-F6EECF244321}">
                <p14:modId xmlns:p14="http://schemas.microsoft.com/office/powerpoint/2010/main" val="2338929849"/>
              </p:ext>
            </p:extLst>
          </p:nvPr>
        </p:nvGraphicFramePr>
        <p:xfrm>
          <a:off x="457200" y="1773238"/>
          <a:ext cx="8218490" cy="4032249"/>
        </p:xfrm>
        <a:graphic>
          <a:graphicData uri="http://schemas.openxmlformats.org/drawingml/2006/table">
            <a:tbl>
              <a:tblPr firstRow="1" bandRow="1">
                <a:tableStyleId>{5C22544A-7EE6-4342-B048-85BDC9FD1C3A}</a:tableStyleId>
              </a:tblPr>
              <a:tblGrid>
                <a:gridCol w="1643698">
                  <a:extLst>
                    <a:ext uri="{9D8B030D-6E8A-4147-A177-3AD203B41FA5}">
                      <a16:colId xmlns:a16="http://schemas.microsoft.com/office/drawing/2014/main" val="533043217"/>
                    </a:ext>
                  </a:extLst>
                </a:gridCol>
                <a:gridCol w="1643698">
                  <a:extLst>
                    <a:ext uri="{9D8B030D-6E8A-4147-A177-3AD203B41FA5}">
                      <a16:colId xmlns:a16="http://schemas.microsoft.com/office/drawing/2014/main" val="3744699615"/>
                    </a:ext>
                  </a:extLst>
                </a:gridCol>
                <a:gridCol w="1643698">
                  <a:extLst>
                    <a:ext uri="{9D8B030D-6E8A-4147-A177-3AD203B41FA5}">
                      <a16:colId xmlns:a16="http://schemas.microsoft.com/office/drawing/2014/main" val="2379313242"/>
                    </a:ext>
                  </a:extLst>
                </a:gridCol>
                <a:gridCol w="1643698">
                  <a:extLst>
                    <a:ext uri="{9D8B030D-6E8A-4147-A177-3AD203B41FA5}">
                      <a16:colId xmlns:a16="http://schemas.microsoft.com/office/drawing/2014/main" val="1756135227"/>
                    </a:ext>
                  </a:extLst>
                </a:gridCol>
                <a:gridCol w="1643698">
                  <a:extLst>
                    <a:ext uri="{9D8B030D-6E8A-4147-A177-3AD203B41FA5}">
                      <a16:colId xmlns:a16="http://schemas.microsoft.com/office/drawing/2014/main" val="2676086119"/>
                    </a:ext>
                  </a:extLst>
                </a:gridCol>
              </a:tblGrid>
              <a:tr h="438027">
                <a:tc rowSpan="2">
                  <a:txBody>
                    <a:bodyPr/>
                    <a:lstStyle/>
                    <a:p>
                      <a:pPr algn="ctr"/>
                      <a:r>
                        <a:rPr lang="fi-FI" dirty="0">
                          <a:solidFill>
                            <a:schemeClr val="bg1"/>
                          </a:solidFill>
                        </a:rPr>
                        <a:t>Materiaali</a:t>
                      </a:r>
                    </a:p>
                  </a:txBody>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i-FI" sz="1800" b="1" i="0" u="none" strike="noStrike" cap="none" normalizeH="0" baseline="0" dirty="0">
                          <a:ln>
                            <a:noFill/>
                          </a:ln>
                          <a:solidFill>
                            <a:schemeClr val="bg1"/>
                          </a:solidFill>
                          <a:effectLst/>
                          <a:latin typeface="+mn-lt"/>
                          <a:cs typeface="Times New Roman" pitchFamily="18" charset="0"/>
                        </a:rPr>
                        <a:t>Vesipitoisuus l/m</a:t>
                      </a:r>
                      <a:r>
                        <a:rPr kumimoji="0" lang="fi-FI" sz="1800" b="1" i="0" u="none" strike="noStrike" cap="none" normalizeH="0" baseline="30000" dirty="0">
                          <a:ln>
                            <a:noFill/>
                          </a:ln>
                          <a:solidFill>
                            <a:schemeClr val="bg1"/>
                          </a:solidFill>
                          <a:effectLst/>
                          <a:latin typeface="+mn-lt"/>
                          <a:cs typeface="Times New Roman" pitchFamily="18" charset="0"/>
                        </a:rPr>
                        <a:t>3</a:t>
                      </a:r>
                      <a:endParaRPr kumimoji="0" lang="fi-FI" sz="1800" b="0" i="0" u="none" strike="noStrike" cap="none" normalizeH="0" baseline="0" dirty="0">
                        <a:ln>
                          <a:noFill/>
                        </a:ln>
                        <a:solidFill>
                          <a:schemeClr val="bg1"/>
                        </a:solidFill>
                        <a:effectLst/>
                        <a:latin typeface="+mn-lt"/>
                        <a:cs typeface="Arial" charset="0"/>
                      </a:endParaRPr>
                    </a:p>
                  </a:txBody>
                  <a:tcPr/>
                </a:tc>
                <a:tc hMerge="1">
                  <a:txBody>
                    <a:bodyPr/>
                    <a:lstStyle/>
                    <a:p>
                      <a:endParaRPr lang="fi-FI" dirty="0"/>
                    </a:p>
                  </a:txBody>
                  <a:tcPr/>
                </a:tc>
                <a:tc hMerge="1">
                  <a:txBody>
                    <a:bodyPr/>
                    <a:lstStyle/>
                    <a:p>
                      <a:endParaRPr lang="fi-FI" dirty="0"/>
                    </a:p>
                  </a:txBody>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800" b="1" i="0" u="none" strike="noStrike" cap="none" normalizeH="0" baseline="0" dirty="0">
                          <a:ln>
                            <a:noFill/>
                          </a:ln>
                          <a:solidFill>
                            <a:schemeClr val="bg1"/>
                          </a:solidFill>
                          <a:effectLst/>
                          <a:latin typeface="Arial" charset="0"/>
                          <a:cs typeface="Times New Roman" pitchFamily="18" charset="0"/>
                        </a:rPr>
                        <a:t>Kuivatettava vesimäärä l/m</a:t>
                      </a:r>
                      <a:r>
                        <a:rPr kumimoji="0" lang="fi-FI" sz="1800" b="1" i="0" u="none" strike="noStrike" cap="none" normalizeH="0" baseline="30000" dirty="0">
                          <a:ln>
                            <a:noFill/>
                          </a:ln>
                          <a:solidFill>
                            <a:schemeClr val="bg1"/>
                          </a:solidFill>
                          <a:effectLst/>
                          <a:latin typeface="Arial" charset="0"/>
                          <a:cs typeface="Times New Roman" pitchFamily="18" charset="0"/>
                        </a:rPr>
                        <a:t>3</a:t>
                      </a:r>
                      <a:endParaRPr kumimoji="0" lang="fi-FI" sz="1800" b="0" i="0" u="none" strike="noStrike" cap="none" normalizeH="0" baseline="0" dirty="0">
                        <a:ln>
                          <a:noFill/>
                        </a:ln>
                        <a:solidFill>
                          <a:schemeClr val="bg1"/>
                        </a:solidFill>
                        <a:effectLst/>
                        <a:latin typeface="Arial" charset="0"/>
                        <a:cs typeface="Arial" charset="0"/>
                      </a:endParaRPr>
                    </a:p>
                    <a:p>
                      <a:pPr algn="ctr"/>
                      <a:endParaRPr lang="fi-FI" dirty="0">
                        <a:solidFill>
                          <a:schemeClr val="bg1"/>
                        </a:solidFill>
                      </a:endParaRPr>
                    </a:p>
                  </a:txBody>
                  <a:tcPr/>
                </a:tc>
                <a:extLst>
                  <a:ext uri="{0D108BD9-81ED-4DB2-BD59-A6C34878D82A}">
                    <a16:rowId xmlns:a16="http://schemas.microsoft.com/office/drawing/2014/main" val="491476534"/>
                  </a:ext>
                </a:extLst>
              </a:tr>
              <a:tr h="1404087">
                <a:tc vMerge="1">
                  <a:txBody>
                    <a:bodyPr/>
                    <a:lstStyle/>
                    <a:p>
                      <a:endParaRPr lang="fi-FI"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800" b="0" i="0" u="none" strike="noStrike" cap="none" normalizeH="0" baseline="0" dirty="0">
                          <a:ln>
                            <a:noFill/>
                          </a:ln>
                          <a:solidFill>
                            <a:schemeClr val="tx1"/>
                          </a:solidFill>
                          <a:effectLst/>
                          <a:latin typeface="+mn-lt"/>
                          <a:cs typeface="Times New Roman" pitchFamily="18" charset="0"/>
                        </a:rPr>
                        <a:t>Rakennus-vaiheessa valmistus-kosteus</a:t>
                      </a:r>
                      <a:endParaRPr kumimoji="0" lang="fi-FI" sz="1800" b="0" i="0" u="none" strike="noStrike" cap="none" normalizeH="0" baseline="0" dirty="0">
                        <a:ln>
                          <a:noFill/>
                        </a:ln>
                        <a:solidFill>
                          <a:schemeClr val="tx1"/>
                        </a:solidFill>
                        <a:effectLst/>
                        <a:latin typeface="+mn-lt"/>
                        <a:cs typeface="Arial"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800" b="0" i="0" u="none" strike="noStrike" cap="none" normalizeH="0" baseline="0" dirty="0">
                          <a:ln>
                            <a:noFill/>
                          </a:ln>
                          <a:solidFill>
                            <a:schemeClr val="tx1"/>
                          </a:solidFill>
                          <a:effectLst/>
                          <a:latin typeface="+mn-lt"/>
                          <a:cs typeface="Times New Roman" pitchFamily="18" charset="0"/>
                        </a:rPr>
                        <a:t>Kemiallisesti sitoutuva kosteus</a:t>
                      </a:r>
                      <a:endParaRPr kumimoji="0" lang="fi-FI" sz="1800" b="0" i="0" u="none" strike="noStrike" cap="none" normalizeH="0" baseline="0" dirty="0">
                        <a:ln>
                          <a:noFill/>
                        </a:ln>
                        <a:solidFill>
                          <a:schemeClr val="tx1"/>
                        </a:solidFill>
                        <a:effectLst/>
                        <a:latin typeface="+mn-lt"/>
                        <a:cs typeface="Arial" charset="0"/>
                      </a:endParaRPr>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i-FI" sz="1800" b="0" i="0" u="none" strike="noStrike" cap="none" normalizeH="0" baseline="0" dirty="0">
                          <a:ln>
                            <a:noFill/>
                          </a:ln>
                          <a:solidFill>
                            <a:schemeClr val="tx1"/>
                          </a:solidFill>
                          <a:effectLst/>
                          <a:latin typeface="+mn-lt"/>
                          <a:cs typeface="Times New Roman" pitchFamily="18" charset="0"/>
                        </a:rPr>
                        <a:t>Tasapaino-kosteus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fi-FI" sz="1800" b="0" i="0" u="none" strike="noStrike" cap="none" normalizeH="0" baseline="0" dirty="0">
                          <a:ln>
                            <a:noFill/>
                          </a:ln>
                          <a:solidFill>
                            <a:schemeClr val="tx1"/>
                          </a:solidFill>
                          <a:effectLst/>
                          <a:latin typeface="+mn-lt"/>
                          <a:cs typeface="Times New Roman" pitchFamily="18" charset="0"/>
                        </a:rPr>
                        <a:t>ilman kanssa, jonka RH50 %</a:t>
                      </a:r>
                      <a:endParaRPr lang="fi-FI" dirty="0"/>
                    </a:p>
                  </a:txBody>
                  <a:tcPr/>
                </a:tc>
                <a:tc vMerge="1">
                  <a:txBody>
                    <a:bodyPr/>
                    <a:lstStyle/>
                    <a:p>
                      <a:endParaRPr lang="fi-FI" dirty="0"/>
                    </a:p>
                  </a:txBody>
                  <a:tcPr/>
                </a:tc>
                <a:extLst>
                  <a:ext uri="{0D108BD9-81ED-4DB2-BD59-A6C34878D82A}">
                    <a16:rowId xmlns:a16="http://schemas.microsoft.com/office/drawing/2014/main" val="2285109841"/>
                  </a:ext>
                </a:extLst>
              </a:tr>
              <a:tr h="438027">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i-FI" sz="1800" b="0" i="0" u="none" strike="noStrike" cap="none" normalizeH="0" baseline="0" dirty="0">
                          <a:ln>
                            <a:noFill/>
                          </a:ln>
                          <a:solidFill>
                            <a:schemeClr val="tx1"/>
                          </a:solidFill>
                          <a:effectLst/>
                          <a:latin typeface="+mn-lt"/>
                          <a:cs typeface="Times New Roman" pitchFamily="18" charset="0"/>
                        </a:rPr>
                        <a:t>Betoni K15</a:t>
                      </a:r>
                      <a:endParaRPr kumimoji="0" lang="fi-FI" sz="1800" b="0" i="0" u="none" strike="noStrike" cap="none" normalizeH="0" baseline="0" dirty="0">
                        <a:ln>
                          <a:noFill/>
                        </a:ln>
                        <a:solidFill>
                          <a:schemeClr val="tx1"/>
                        </a:solidFill>
                        <a:effectLst/>
                        <a:latin typeface="+mn-lt"/>
                        <a:cs typeface="Arial" charset="0"/>
                      </a:endParaRPr>
                    </a:p>
                  </a:txBody>
                  <a:tcPr marT="45723" marB="45723"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i-FI" sz="1800" b="0" i="0" u="none" strike="noStrike" cap="none" normalizeH="0" baseline="0" dirty="0">
                          <a:ln>
                            <a:noFill/>
                          </a:ln>
                          <a:solidFill>
                            <a:schemeClr val="tx1"/>
                          </a:solidFill>
                          <a:effectLst/>
                          <a:latin typeface="+mn-lt"/>
                          <a:cs typeface="Times New Roman" pitchFamily="18" charset="0"/>
                        </a:rPr>
                        <a:t>180</a:t>
                      </a:r>
                      <a:endParaRPr kumimoji="0" lang="fi-FI" sz="1800" b="0" i="0" u="none" strike="noStrike" cap="none" normalizeH="0" baseline="0" dirty="0">
                        <a:ln>
                          <a:noFill/>
                        </a:ln>
                        <a:solidFill>
                          <a:schemeClr val="tx1"/>
                        </a:solidFill>
                        <a:effectLst/>
                        <a:latin typeface="+mn-lt"/>
                        <a:cs typeface="Arial" charset="0"/>
                      </a:endParaRPr>
                    </a:p>
                  </a:txBody>
                  <a:tcPr marT="45723" marB="45723"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i-FI" sz="1800" b="0" i="0" u="none" strike="noStrike" cap="none" normalizeH="0" baseline="0">
                          <a:ln>
                            <a:noFill/>
                          </a:ln>
                          <a:solidFill>
                            <a:schemeClr val="tx1"/>
                          </a:solidFill>
                          <a:effectLst/>
                          <a:latin typeface="+mn-lt"/>
                          <a:cs typeface="Times New Roman" pitchFamily="18" charset="0"/>
                        </a:rPr>
                        <a:t>40</a:t>
                      </a:r>
                      <a:endParaRPr kumimoji="0" lang="fi-FI" sz="1800" b="0" i="0" u="none" strike="noStrike" cap="none" normalizeH="0" baseline="0">
                        <a:ln>
                          <a:noFill/>
                        </a:ln>
                        <a:solidFill>
                          <a:schemeClr val="tx1"/>
                        </a:solidFill>
                        <a:effectLst/>
                        <a:latin typeface="+mn-lt"/>
                        <a:cs typeface="Arial" charset="0"/>
                      </a:endParaRPr>
                    </a:p>
                  </a:txBody>
                  <a:tcPr marT="45723" marB="45723"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i-FI" sz="1800" b="0" i="0" u="none" strike="noStrike" cap="none" normalizeH="0" baseline="0">
                          <a:ln>
                            <a:noFill/>
                          </a:ln>
                          <a:solidFill>
                            <a:schemeClr val="tx1"/>
                          </a:solidFill>
                          <a:effectLst/>
                          <a:latin typeface="+mn-lt"/>
                          <a:cs typeface="Times New Roman" pitchFamily="18" charset="0"/>
                        </a:rPr>
                        <a:t>25</a:t>
                      </a:r>
                      <a:endParaRPr kumimoji="0" lang="fi-FI" sz="1800" b="0" i="0" u="none" strike="noStrike" cap="none" normalizeH="0" baseline="0">
                        <a:ln>
                          <a:noFill/>
                        </a:ln>
                        <a:solidFill>
                          <a:schemeClr val="tx1"/>
                        </a:solidFill>
                        <a:effectLst/>
                        <a:latin typeface="+mn-lt"/>
                        <a:cs typeface="Arial" charset="0"/>
                      </a:endParaRPr>
                    </a:p>
                  </a:txBody>
                  <a:tcPr marT="45723" marB="45723"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i-FI" sz="1800" b="0" i="0" u="none" strike="noStrike" cap="none" normalizeH="0" baseline="0">
                          <a:ln>
                            <a:noFill/>
                          </a:ln>
                          <a:solidFill>
                            <a:schemeClr val="tx1"/>
                          </a:solidFill>
                          <a:effectLst/>
                          <a:latin typeface="+mn-lt"/>
                          <a:cs typeface="Times New Roman" pitchFamily="18" charset="0"/>
                        </a:rPr>
                        <a:t>115</a:t>
                      </a:r>
                      <a:endParaRPr kumimoji="0" lang="fi-FI" sz="1800" b="0" i="0" u="none" strike="noStrike" cap="none" normalizeH="0" baseline="0">
                        <a:ln>
                          <a:noFill/>
                        </a:ln>
                        <a:solidFill>
                          <a:schemeClr val="tx1"/>
                        </a:solidFill>
                        <a:effectLst/>
                        <a:latin typeface="+mn-lt"/>
                        <a:cs typeface="Arial" charset="0"/>
                      </a:endParaRPr>
                    </a:p>
                  </a:txBody>
                  <a:tcPr marT="45723" marB="45723" horzOverflow="overflow"/>
                </a:tc>
                <a:extLst>
                  <a:ext uri="{0D108BD9-81ED-4DB2-BD59-A6C34878D82A}">
                    <a16:rowId xmlns:a16="http://schemas.microsoft.com/office/drawing/2014/main" val="1923674446"/>
                  </a:ext>
                </a:extLst>
              </a:tr>
              <a:tr h="438027">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i-FI" sz="1800" b="0" i="0" u="none" strike="noStrike" cap="none" normalizeH="0" baseline="0" dirty="0">
                          <a:ln>
                            <a:noFill/>
                          </a:ln>
                          <a:solidFill>
                            <a:schemeClr val="tx1"/>
                          </a:solidFill>
                          <a:effectLst/>
                          <a:latin typeface="+mn-lt"/>
                          <a:cs typeface="Times New Roman" pitchFamily="18" charset="0"/>
                        </a:rPr>
                        <a:t>Betoni K25</a:t>
                      </a:r>
                      <a:endParaRPr kumimoji="0" lang="fi-FI" sz="1800" b="0" i="0" u="none" strike="noStrike" cap="none" normalizeH="0" baseline="0" dirty="0">
                        <a:ln>
                          <a:noFill/>
                        </a:ln>
                        <a:solidFill>
                          <a:schemeClr val="tx1"/>
                        </a:solidFill>
                        <a:effectLst/>
                        <a:latin typeface="+mn-lt"/>
                        <a:cs typeface="Arial" charset="0"/>
                      </a:endParaRPr>
                    </a:p>
                  </a:txBody>
                  <a:tcPr marT="45723" marB="45723"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i-FI" sz="1800" b="0" i="0" u="none" strike="noStrike" cap="none" normalizeH="0" baseline="0">
                          <a:ln>
                            <a:noFill/>
                          </a:ln>
                          <a:solidFill>
                            <a:schemeClr val="tx1"/>
                          </a:solidFill>
                          <a:effectLst/>
                          <a:latin typeface="+mn-lt"/>
                          <a:cs typeface="Times New Roman" pitchFamily="18" charset="0"/>
                        </a:rPr>
                        <a:t>180</a:t>
                      </a:r>
                      <a:endParaRPr kumimoji="0" lang="fi-FI" sz="1800" b="0" i="0" u="none" strike="noStrike" cap="none" normalizeH="0" baseline="0">
                        <a:ln>
                          <a:noFill/>
                        </a:ln>
                        <a:solidFill>
                          <a:schemeClr val="tx1"/>
                        </a:solidFill>
                        <a:effectLst/>
                        <a:latin typeface="+mn-lt"/>
                        <a:cs typeface="Arial" charset="0"/>
                      </a:endParaRPr>
                    </a:p>
                  </a:txBody>
                  <a:tcPr marT="45723" marB="45723"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i-FI" sz="1800" b="0" i="0" u="none" strike="noStrike" cap="none" normalizeH="0" baseline="0" dirty="0">
                          <a:ln>
                            <a:noFill/>
                          </a:ln>
                          <a:solidFill>
                            <a:schemeClr val="tx1"/>
                          </a:solidFill>
                          <a:effectLst/>
                          <a:latin typeface="+mn-lt"/>
                          <a:cs typeface="Times New Roman" pitchFamily="18" charset="0"/>
                        </a:rPr>
                        <a:t>60</a:t>
                      </a:r>
                      <a:endParaRPr kumimoji="0" lang="fi-FI" sz="1800" b="0" i="0" u="none" strike="noStrike" cap="none" normalizeH="0" baseline="0" dirty="0">
                        <a:ln>
                          <a:noFill/>
                        </a:ln>
                        <a:solidFill>
                          <a:schemeClr val="tx1"/>
                        </a:solidFill>
                        <a:effectLst/>
                        <a:latin typeface="+mn-lt"/>
                        <a:cs typeface="Arial" charset="0"/>
                      </a:endParaRPr>
                    </a:p>
                  </a:txBody>
                  <a:tcPr marT="45723" marB="45723"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i-FI" sz="1800" b="0" i="0" u="none" strike="noStrike" cap="none" normalizeH="0" baseline="0" dirty="0">
                          <a:ln>
                            <a:noFill/>
                          </a:ln>
                          <a:solidFill>
                            <a:schemeClr val="tx1"/>
                          </a:solidFill>
                          <a:effectLst/>
                          <a:latin typeface="+mn-lt"/>
                          <a:cs typeface="Times New Roman" pitchFamily="18" charset="0"/>
                        </a:rPr>
                        <a:t>30</a:t>
                      </a:r>
                      <a:endParaRPr kumimoji="0" lang="fi-FI" sz="1800" b="0" i="0" u="none" strike="noStrike" cap="none" normalizeH="0" baseline="0" dirty="0">
                        <a:ln>
                          <a:noFill/>
                        </a:ln>
                        <a:solidFill>
                          <a:schemeClr val="tx1"/>
                        </a:solidFill>
                        <a:effectLst/>
                        <a:latin typeface="+mn-lt"/>
                        <a:cs typeface="Arial" charset="0"/>
                      </a:endParaRPr>
                    </a:p>
                  </a:txBody>
                  <a:tcPr marT="45723" marB="45723"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i-FI" sz="1800" b="0" i="0" u="none" strike="noStrike" cap="none" normalizeH="0" baseline="0">
                          <a:ln>
                            <a:noFill/>
                          </a:ln>
                          <a:solidFill>
                            <a:schemeClr val="tx1"/>
                          </a:solidFill>
                          <a:effectLst/>
                          <a:latin typeface="+mn-lt"/>
                          <a:cs typeface="Times New Roman" pitchFamily="18" charset="0"/>
                        </a:rPr>
                        <a:t>90</a:t>
                      </a:r>
                      <a:endParaRPr kumimoji="0" lang="fi-FI" sz="1800" b="0" i="0" u="none" strike="noStrike" cap="none" normalizeH="0" baseline="0">
                        <a:ln>
                          <a:noFill/>
                        </a:ln>
                        <a:solidFill>
                          <a:schemeClr val="tx1"/>
                        </a:solidFill>
                        <a:effectLst/>
                        <a:latin typeface="+mn-lt"/>
                        <a:cs typeface="Arial" charset="0"/>
                      </a:endParaRPr>
                    </a:p>
                  </a:txBody>
                  <a:tcPr marT="45723" marB="45723" horzOverflow="overflow"/>
                </a:tc>
                <a:extLst>
                  <a:ext uri="{0D108BD9-81ED-4DB2-BD59-A6C34878D82A}">
                    <a16:rowId xmlns:a16="http://schemas.microsoft.com/office/drawing/2014/main" val="2882393615"/>
                  </a:ext>
                </a:extLst>
              </a:tr>
              <a:tr h="438027">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i-FI" sz="1800" b="0" i="0" u="none" strike="noStrike" cap="none" normalizeH="0" baseline="0" dirty="0">
                          <a:ln>
                            <a:noFill/>
                          </a:ln>
                          <a:solidFill>
                            <a:schemeClr val="tx1"/>
                          </a:solidFill>
                          <a:effectLst/>
                          <a:latin typeface="+mn-lt"/>
                          <a:cs typeface="Times New Roman" pitchFamily="18" charset="0"/>
                        </a:rPr>
                        <a:t>Betoni K40</a:t>
                      </a:r>
                      <a:endParaRPr kumimoji="0" lang="fi-FI" sz="1800" b="0" i="0" u="none" strike="noStrike" cap="none" normalizeH="0" baseline="0" dirty="0">
                        <a:ln>
                          <a:noFill/>
                        </a:ln>
                        <a:solidFill>
                          <a:schemeClr val="tx1"/>
                        </a:solidFill>
                        <a:effectLst/>
                        <a:latin typeface="+mn-lt"/>
                        <a:cs typeface="Arial" charset="0"/>
                      </a:endParaRPr>
                    </a:p>
                  </a:txBody>
                  <a:tcPr marT="45723" marB="45723"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i-FI" sz="1800" b="0" i="0" u="none" strike="noStrike" cap="none" normalizeH="0" baseline="0">
                          <a:ln>
                            <a:noFill/>
                          </a:ln>
                          <a:solidFill>
                            <a:schemeClr val="tx1"/>
                          </a:solidFill>
                          <a:effectLst/>
                          <a:latin typeface="+mn-lt"/>
                          <a:cs typeface="Times New Roman" pitchFamily="18" charset="0"/>
                        </a:rPr>
                        <a:t>180</a:t>
                      </a:r>
                      <a:endParaRPr kumimoji="0" lang="fi-FI" sz="1800" b="0" i="0" u="none" strike="noStrike" cap="none" normalizeH="0" baseline="0">
                        <a:ln>
                          <a:noFill/>
                        </a:ln>
                        <a:solidFill>
                          <a:schemeClr val="tx1"/>
                        </a:solidFill>
                        <a:effectLst/>
                        <a:latin typeface="+mn-lt"/>
                        <a:cs typeface="Arial" charset="0"/>
                      </a:endParaRPr>
                    </a:p>
                  </a:txBody>
                  <a:tcPr marT="45723" marB="45723"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i-FI" sz="1800" b="0" i="0" u="none" strike="noStrike" cap="none" normalizeH="0" baseline="0">
                          <a:ln>
                            <a:noFill/>
                          </a:ln>
                          <a:solidFill>
                            <a:schemeClr val="tx1"/>
                          </a:solidFill>
                          <a:effectLst/>
                          <a:latin typeface="+mn-lt"/>
                          <a:cs typeface="Times New Roman" pitchFamily="18" charset="0"/>
                        </a:rPr>
                        <a:t>70</a:t>
                      </a:r>
                      <a:endParaRPr kumimoji="0" lang="fi-FI" sz="1800" b="0" i="0" u="none" strike="noStrike" cap="none" normalizeH="0" baseline="0">
                        <a:ln>
                          <a:noFill/>
                        </a:ln>
                        <a:solidFill>
                          <a:schemeClr val="tx1"/>
                        </a:solidFill>
                        <a:effectLst/>
                        <a:latin typeface="+mn-lt"/>
                        <a:cs typeface="Arial" charset="0"/>
                      </a:endParaRPr>
                    </a:p>
                  </a:txBody>
                  <a:tcPr marT="45723" marB="45723"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i-FI" sz="1800" b="0" i="0" u="none" strike="noStrike" cap="none" normalizeH="0" baseline="0" dirty="0">
                          <a:ln>
                            <a:noFill/>
                          </a:ln>
                          <a:solidFill>
                            <a:schemeClr val="tx1"/>
                          </a:solidFill>
                          <a:effectLst/>
                          <a:latin typeface="+mn-lt"/>
                          <a:cs typeface="Times New Roman" pitchFamily="18" charset="0"/>
                        </a:rPr>
                        <a:t>40</a:t>
                      </a:r>
                      <a:endParaRPr kumimoji="0" lang="fi-FI" sz="1800" b="0" i="0" u="none" strike="noStrike" cap="none" normalizeH="0" baseline="0" dirty="0">
                        <a:ln>
                          <a:noFill/>
                        </a:ln>
                        <a:solidFill>
                          <a:schemeClr val="tx1"/>
                        </a:solidFill>
                        <a:effectLst/>
                        <a:latin typeface="+mn-lt"/>
                        <a:cs typeface="Arial" charset="0"/>
                      </a:endParaRPr>
                    </a:p>
                  </a:txBody>
                  <a:tcPr marT="45723" marB="45723"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i-FI" sz="1800" b="0" i="0" u="none" strike="noStrike" cap="none" normalizeH="0" baseline="0" dirty="0">
                          <a:ln>
                            <a:noFill/>
                          </a:ln>
                          <a:solidFill>
                            <a:schemeClr val="tx1"/>
                          </a:solidFill>
                          <a:effectLst/>
                          <a:latin typeface="+mn-lt"/>
                          <a:cs typeface="Times New Roman" pitchFamily="18" charset="0"/>
                        </a:rPr>
                        <a:t>70</a:t>
                      </a:r>
                      <a:endParaRPr kumimoji="0" lang="fi-FI" sz="1800" b="0" i="0" u="none" strike="noStrike" cap="none" normalizeH="0" baseline="0" dirty="0">
                        <a:ln>
                          <a:noFill/>
                        </a:ln>
                        <a:solidFill>
                          <a:schemeClr val="tx1"/>
                        </a:solidFill>
                        <a:effectLst/>
                        <a:latin typeface="+mn-lt"/>
                        <a:cs typeface="Arial" charset="0"/>
                      </a:endParaRPr>
                    </a:p>
                  </a:txBody>
                  <a:tcPr marT="45723" marB="45723" horzOverflow="overflow"/>
                </a:tc>
                <a:extLst>
                  <a:ext uri="{0D108BD9-81ED-4DB2-BD59-A6C34878D82A}">
                    <a16:rowId xmlns:a16="http://schemas.microsoft.com/office/drawing/2014/main" val="3709893158"/>
                  </a:ext>
                </a:extLst>
              </a:tr>
              <a:tr h="438027">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i-FI" sz="1800" b="0" i="0" u="none" strike="noStrike" cap="none" normalizeH="0" baseline="0" dirty="0">
                          <a:ln>
                            <a:noFill/>
                          </a:ln>
                          <a:solidFill>
                            <a:schemeClr val="tx1"/>
                          </a:solidFill>
                          <a:effectLst/>
                          <a:latin typeface="+mn-lt"/>
                          <a:cs typeface="Times New Roman" pitchFamily="18" charset="0"/>
                        </a:rPr>
                        <a:t>Tiilirakenne</a:t>
                      </a:r>
                    </a:p>
                  </a:txBody>
                  <a:tcPr marT="45723" marB="45723"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i-FI" sz="1800" b="0" i="0" u="none" strike="noStrike" cap="none" normalizeH="0" baseline="0">
                          <a:ln>
                            <a:noFill/>
                          </a:ln>
                          <a:solidFill>
                            <a:schemeClr val="tx1"/>
                          </a:solidFill>
                          <a:effectLst/>
                          <a:latin typeface="+mn-lt"/>
                          <a:cs typeface="Times New Roman" pitchFamily="18" charset="0"/>
                        </a:rPr>
                        <a:t>80</a:t>
                      </a:r>
                      <a:endParaRPr kumimoji="0" lang="fi-FI" sz="1800" b="0" i="0" u="none" strike="noStrike" cap="none" normalizeH="0" baseline="0">
                        <a:ln>
                          <a:noFill/>
                        </a:ln>
                        <a:solidFill>
                          <a:schemeClr val="tx1"/>
                        </a:solidFill>
                        <a:effectLst/>
                        <a:latin typeface="+mn-lt"/>
                        <a:cs typeface="Arial" charset="0"/>
                      </a:endParaRPr>
                    </a:p>
                  </a:txBody>
                  <a:tcPr marT="45723" marB="45723"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i-FI" sz="1800" b="0" i="0" u="none" strike="noStrike" cap="none" normalizeH="0" baseline="0">
                          <a:ln>
                            <a:noFill/>
                          </a:ln>
                          <a:solidFill>
                            <a:schemeClr val="tx1"/>
                          </a:solidFill>
                          <a:effectLst/>
                          <a:latin typeface="+mn-lt"/>
                          <a:cs typeface="Times New Roman" pitchFamily="18" charset="0"/>
                        </a:rPr>
                        <a:t>-</a:t>
                      </a:r>
                      <a:endParaRPr kumimoji="0" lang="fi-FI" sz="1800" b="0" i="0" u="none" strike="noStrike" cap="none" normalizeH="0" baseline="0">
                        <a:ln>
                          <a:noFill/>
                        </a:ln>
                        <a:solidFill>
                          <a:schemeClr val="tx1"/>
                        </a:solidFill>
                        <a:effectLst/>
                        <a:latin typeface="+mn-lt"/>
                        <a:cs typeface="Arial" charset="0"/>
                      </a:endParaRPr>
                    </a:p>
                  </a:txBody>
                  <a:tcPr marT="45723" marB="45723"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i-FI" sz="1800" b="0" i="0" u="none" strike="noStrike" cap="none" normalizeH="0" baseline="0" dirty="0">
                          <a:ln>
                            <a:noFill/>
                          </a:ln>
                          <a:solidFill>
                            <a:schemeClr val="tx1"/>
                          </a:solidFill>
                          <a:effectLst/>
                          <a:latin typeface="+mn-lt"/>
                          <a:cs typeface="Times New Roman" pitchFamily="18" charset="0"/>
                        </a:rPr>
                        <a:t>10</a:t>
                      </a:r>
                      <a:endParaRPr kumimoji="0" lang="fi-FI" sz="1800" b="0" i="0" u="none" strike="noStrike" cap="none" normalizeH="0" baseline="0" dirty="0">
                        <a:ln>
                          <a:noFill/>
                        </a:ln>
                        <a:solidFill>
                          <a:schemeClr val="tx1"/>
                        </a:solidFill>
                        <a:effectLst/>
                        <a:latin typeface="+mn-lt"/>
                        <a:cs typeface="Arial" charset="0"/>
                      </a:endParaRPr>
                    </a:p>
                  </a:txBody>
                  <a:tcPr marT="45723" marB="45723"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i-FI" sz="1800" b="0" i="0" u="none" strike="noStrike" cap="none" normalizeH="0" baseline="0" dirty="0">
                          <a:ln>
                            <a:noFill/>
                          </a:ln>
                          <a:solidFill>
                            <a:schemeClr val="tx1"/>
                          </a:solidFill>
                          <a:effectLst/>
                          <a:latin typeface="+mn-lt"/>
                          <a:cs typeface="Times New Roman" pitchFamily="18" charset="0"/>
                        </a:rPr>
                        <a:t>70</a:t>
                      </a:r>
                      <a:endParaRPr kumimoji="0" lang="fi-FI" sz="1800" b="0" i="0" u="none" strike="noStrike" cap="none" normalizeH="0" baseline="0" dirty="0">
                        <a:ln>
                          <a:noFill/>
                        </a:ln>
                        <a:solidFill>
                          <a:schemeClr val="tx1"/>
                        </a:solidFill>
                        <a:effectLst/>
                        <a:latin typeface="+mn-lt"/>
                        <a:cs typeface="Arial" charset="0"/>
                      </a:endParaRPr>
                    </a:p>
                  </a:txBody>
                  <a:tcPr marT="45723" marB="45723" horzOverflow="overflow"/>
                </a:tc>
                <a:extLst>
                  <a:ext uri="{0D108BD9-81ED-4DB2-BD59-A6C34878D82A}">
                    <a16:rowId xmlns:a16="http://schemas.microsoft.com/office/drawing/2014/main" val="2882545580"/>
                  </a:ext>
                </a:extLst>
              </a:tr>
              <a:tr h="438027">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i-FI" sz="1800" b="0" i="0" u="none" strike="noStrike" cap="none" normalizeH="0" baseline="0" dirty="0">
                          <a:ln>
                            <a:noFill/>
                          </a:ln>
                          <a:solidFill>
                            <a:schemeClr val="tx1"/>
                          </a:solidFill>
                          <a:effectLst/>
                          <a:latin typeface="+mn-lt"/>
                          <a:cs typeface="Times New Roman" pitchFamily="18" charset="0"/>
                        </a:rPr>
                        <a:t>Puu</a:t>
                      </a:r>
                      <a:endParaRPr kumimoji="0" lang="fi-FI" sz="1800" b="0" i="0" u="none" strike="noStrike" cap="none" normalizeH="0" baseline="0" dirty="0">
                        <a:ln>
                          <a:noFill/>
                        </a:ln>
                        <a:solidFill>
                          <a:schemeClr val="tx1"/>
                        </a:solidFill>
                        <a:effectLst/>
                        <a:latin typeface="+mn-lt"/>
                        <a:cs typeface="Arial" charset="0"/>
                      </a:endParaRPr>
                    </a:p>
                  </a:txBody>
                  <a:tcPr marT="45723" marB="45723"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i-FI" sz="1800" b="0" i="0" u="none" strike="noStrike" cap="none" normalizeH="0" baseline="0" dirty="0">
                          <a:ln>
                            <a:noFill/>
                          </a:ln>
                          <a:solidFill>
                            <a:schemeClr val="tx1"/>
                          </a:solidFill>
                          <a:effectLst/>
                          <a:latin typeface="+mn-lt"/>
                          <a:cs typeface="Times New Roman" pitchFamily="18" charset="0"/>
                        </a:rPr>
                        <a:t>60</a:t>
                      </a:r>
                      <a:endParaRPr kumimoji="0" lang="fi-FI" sz="1800" b="0" i="0" u="none" strike="noStrike" cap="none" normalizeH="0" baseline="0" dirty="0">
                        <a:ln>
                          <a:noFill/>
                        </a:ln>
                        <a:solidFill>
                          <a:schemeClr val="tx1"/>
                        </a:solidFill>
                        <a:effectLst/>
                        <a:latin typeface="+mn-lt"/>
                        <a:cs typeface="Arial" charset="0"/>
                      </a:endParaRPr>
                    </a:p>
                  </a:txBody>
                  <a:tcPr marT="45723" marB="45723"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i-FI" sz="1800" b="0" i="0" u="none" strike="noStrike" cap="none" normalizeH="0" baseline="0" dirty="0">
                          <a:ln>
                            <a:noFill/>
                          </a:ln>
                          <a:solidFill>
                            <a:schemeClr val="tx1"/>
                          </a:solidFill>
                          <a:effectLst/>
                          <a:latin typeface="+mn-lt"/>
                          <a:cs typeface="Times New Roman" pitchFamily="18" charset="0"/>
                        </a:rPr>
                        <a:t>-</a:t>
                      </a:r>
                      <a:endParaRPr kumimoji="0" lang="fi-FI" sz="1800" b="0" i="0" u="none" strike="noStrike" cap="none" normalizeH="0" baseline="0" dirty="0">
                        <a:ln>
                          <a:noFill/>
                        </a:ln>
                        <a:solidFill>
                          <a:schemeClr val="tx1"/>
                        </a:solidFill>
                        <a:effectLst/>
                        <a:latin typeface="+mn-lt"/>
                        <a:cs typeface="Arial" charset="0"/>
                      </a:endParaRPr>
                    </a:p>
                  </a:txBody>
                  <a:tcPr marT="45723" marB="45723"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i-FI" sz="1800" b="0" i="0" u="none" strike="noStrike" cap="none" normalizeH="0" baseline="0" dirty="0">
                          <a:ln>
                            <a:noFill/>
                          </a:ln>
                          <a:solidFill>
                            <a:schemeClr val="tx1"/>
                          </a:solidFill>
                          <a:effectLst/>
                          <a:latin typeface="+mn-lt"/>
                          <a:cs typeface="Times New Roman" pitchFamily="18" charset="0"/>
                        </a:rPr>
                        <a:t>40</a:t>
                      </a:r>
                      <a:endParaRPr kumimoji="0" lang="fi-FI" sz="1800" b="0" i="0" u="none" strike="noStrike" cap="none" normalizeH="0" baseline="0" dirty="0">
                        <a:ln>
                          <a:noFill/>
                        </a:ln>
                        <a:solidFill>
                          <a:schemeClr val="tx1"/>
                        </a:solidFill>
                        <a:effectLst/>
                        <a:latin typeface="+mn-lt"/>
                        <a:cs typeface="Arial" charset="0"/>
                      </a:endParaRPr>
                    </a:p>
                  </a:txBody>
                  <a:tcPr marT="45723" marB="45723"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i-FI" sz="1800" b="0" i="0" u="none" strike="noStrike" cap="none" normalizeH="0" baseline="0" dirty="0">
                          <a:ln>
                            <a:noFill/>
                          </a:ln>
                          <a:solidFill>
                            <a:schemeClr val="tx1"/>
                          </a:solidFill>
                          <a:effectLst/>
                          <a:latin typeface="+mn-lt"/>
                          <a:cs typeface="Times New Roman" pitchFamily="18" charset="0"/>
                        </a:rPr>
                        <a:t>20</a:t>
                      </a:r>
                      <a:endParaRPr kumimoji="0" lang="fi-FI" sz="1800" b="0" i="0" u="none" strike="noStrike" cap="none" normalizeH="0" baseline="0" dirty="0">
                        <a:ln>
                          <a:noFill/>
                        </a:ln>
                        <a:solidFill>
                          <a:schemeClr val="tx1"/>
                        </a:solidFill>
                        <a:effectLst/>
                        <a:latin typeface="+mn-lt"/>
                        <a:cs typeface="Arial" charset="0"/>
                      </a:endParaRPr>
                    </a:p>
                  </a:txBody>
                  <a:tcPr marT="45723" marB="45723" horzOverflow="overflow"/>
                </a:tc>
                <a:extLst>
                  <a:ext uri="{0D108BD9-81ED-4DB2-BD59-A6C34878D82A}">
                    <a16:rowId xmlns:a16="http://schemas.microsoft.com/office/drawing/2014/main" val="2078204170"/>
                  </a:ext>
                </a:extLst>
              </a:tr>
            </a:tbl>
          </a:graphicData>
        </a:graphic>
      </p:graphicFrame>
      <p:sp>
        <p:nvSpPr>
          <p:cNvPr id="4" name="Date Placeholder 3">
            <a:extLst>
              <a:ext uri="{FF2B5EF4-FFF2-40B4-BE49-F238E27FC236}">
                <a16:creationId xmlns:a16="http://schemas.microsoft.com/office/drawing/2014/main" id="{56E16C95-F3D8-4E1F-8AA4-D4C4AB89C7F3}"/>
              </a:ext>
            </a:extLst>
          </p:cNvPr>
          <p:cNvSpPr>
            <a:spLocks noGrp="1"/>
          </p:cNvSpPr>
          <p:nvPr>
            <p:ph type="dt" sz="half" idx="10"/>
          </p:nvPr>
        </p:nvSpPr>
        <p:spPr/>
        <p:txBody>
          <a:bodyPr/>
          <a:lstStyle/>
          <a:p>
            <a:r>
              <a:rPr lang="fi-FI"/>
              <a:t>2019</a:t>
            </a:r>
            <a:endParaRPr lang="fi-FI" dirty="0"/>
          </a:p>
        </p:txBody>
      </p:sp>
      <p:sp>
        <p:nvSpPr>
          <p:cNvPr id="5" name="Footer Placeholder 4">
            <a:extLst>
              <a:ext uri="{FF2B5EF4-FFF2-40B4-BE49-F238E27FC236}">
                <a16:creationId xmlns:a16="http://schemas.microsoft.com/office/drawing/2014/main" id="{428B97B0-2968-4B09-B302-EE5363F547D4}"/>
              </a:ext>
            </a:extLst>
          </p:cNvPr>
          <p:cNvSpPr>
            <a:spLocks noGrp="1"/>
          </p:cNvSpPr>
          <p:nvPr>
            <p:ph type="ftr" sz="quarter" idx="3"/>
          </p:nvPr>
        </p:nvSpPr>
        <p:spPr/>
        <p:txBody>
          <a:bodyPr/>
          <a:lstStyle/>
          <a:p>
            <a:r>
              <a:rPr lang="fi-FI"/>
              <a:t>Energiatehokas rakentaminen - olosuhdehallinta ja rakenteiden kuivattaminen</a:t>
            </a:r>
            <a:endParaRPr lang="fi-FI" dirty="0"/>
          </a:p>
        </p:txBody>
      </p:sp>
      <p:sp>
        <p:nvSpPr>
          <p:cNvPr id="6" name="Slide Number Placeholder 5">
            <a:extLst>
              <a:ext uri="{FF2B5EF4-FFF2-40B4-BE49-F238E27FC236}">
                <a16:creationId xmlns:a16="http://schemas.microsoft.com/office/drawing/2014/main" id="{7204D333-1353-4CAD-A838-AE65763E6AE0}"/>
              </a:ext>
            </a:extLst>
          </p:cNvPr>
          <p:cNvSpPr>
            <a:spLocks noGrp="1"/>
          </p:cNvSpPr>
          <p:nvPr>
            <p:ph type="sldNum" sz="quarter" idx="4"/>
          </p:nvPr>
        </p:nvSpPr>
        <p:spPr/>
        <p:txBody>
          <a:bodyPr/>
          <a:lstStyle/>
          <a:p>
            <a:fld id="{0168ACF4-E7A5-495E-8C31-8E9E3D5B0BFC}" type="slidenum">
              <a:rPr lang="fi-FI" smtClean="0"/>
              <a:pPr/>
              <a:t>4</a:t>
            </a:fld>
            <a:endParaRPr lang="fi-FI" dirty="0"/>
          </a:p>
        </p:txBody>
      </p:sp>
    </p:spTree>
    <p:extLst>
      <p:ext uri="{BB962C8B-B14F-4D97-AF65-F5344CB8AC3E}">
        <p14:creationId xmlns:p14="http://schemas.microsoft.com/office/powerpoint/2010/main" val="6490952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ADF8AE-3D04-46AC-94C5-361E72A16F40}"/>
              </a:ext>
            </a:extLst>
          </p:cNvPr>
          <p:cNvSpPr>
            <a:spLocks noGrp="1"/>
          </p:cNvSpPr>
          <p:nvPr>
            <p:ph type="title"/>
          </p:nvPr>
        </p:nvSpPr>
        <p:spPr/>
        <p:txBody>
          <a:bodyPr/>
          <a:lstStyle/>
          <a:p>
            <a:r>
              <a:rPr lang="fi-FI" dirty="0"/>
              <a:t>Betonin kuivumisajan arviointi</a:t>
            </a:r>
            <a:br>
              <a:rPr lang="fi-FI" dirty="0"/>
            </a:br>
            <a:endParaRPr lang="fi-FI" dirty="0"/>
          </a:p>
        </p:txBody>
      </p:sp>
      <p:sp>
        <p:nvSpPr>
          <p:cNvPr id="3" name="Content Placeholder 2">
            <a:extLst>
              <a:ext uri="{FF2B5EF4-FFF2-40B4-BE49-F238E27FC236}">
                <a16:creationId xmlns:a16="http://schemas.microsoft.com/office/drawing/2014/main" id="{2EAB8E22-0D4D-446F-98C3-31A6443AB71D}"/>
              </a:ext>
            </a:extLst>
          </p:cNvPr>
          <p:cNvSpPr>
            <a:spLocks noGrp="1"/>
          </p:cNvSpPr>
          <p:nvPr>
            <p:ph sz="half" idx="2"/>
          </p:nvPr>
        </p:nvSpPr>
        <p:spPr/>
        <p:txBody>
          <a:bodyPr>
            <a:normAutofit fontScale="62500" lnSpcReduction="20000"/>
          </a:bodyPr>
          <a:lstStyle/>
          <a:p>
            <a:r>
              <a:rPr lang="fi-FI" sz="3200" dirty="0"/>
              <a:t>Nyrkkisääntö:</a:t>
            </a:r>
          </a:p>
          <a:p>
            <a:pPr marL="342900" indent="-342900">
              <a:buFont typeface="Arial" panose="020B0604020202020204" pitchFamily="34" charset="0"/>
              <a:buChar char="•"/>
            </a:pPr>
            <a:r>
              <a:rPr lang="fi-FI" dirty="0"/>
              <a:t>Betonilattialle on varattava kuivumisaikaa viikko/cm aina 4 cm:iin asti. </a:t>
            </a:r>
          </a:p>
          <a:p>
            <a:pPr marL="342900" indent="-342900">
              <a:buFont typeface="Arial" panose="020B0604020202020204" pitchFamily="34" charset="0"/>
              <a:buChar char="•"/>
            </a:pPr>
            <a:r>
              <a:rPr lang="fi-FI" dirty="0"/>
              <a:t>Yli 4 cm:n menevälle paksuudelle tulee varata 2 viikkoa / lisä-cm.</a:t>
            </a:r>
          </a:p>
          <a:p>
            <a:pPr marL="342900" indent="-342900">
              <a:buFont typeface="Arial" panose="020B0604020202020204" pitchFamily="34" charset="0"/>
              <a:buChar char="•"/>
            </a:pPr>
            <a:r>
              <a:rPr lang="fi-FI" dirty="0"/>
              <a:t>Yli 6 cm paksun betonin kuivumisaika on 4 viikkoa / jokainen lisä-cm.</a:t>
            </a:r>
          </a:p>
          <a:p>
            <a:pPr marL="342900" indent="-342900">
              <a:buFont typeface="Arial" panose="020B0604020202020204" pitchFamily="34" charset="0"/>
              <a:buChar char="•"/>
            </a:pPr>
            <a:r>
              <a:rPr lang="fi-FI" dirty="0"/>
              <a:t>Toisin sanoen 8 cm paksun betonin on annettava kuivua vähintään</a:t>
            </a:r>
            <a:br>
              <a:rPr lang="fi-FI" dirty="0"/>
            </a:br>
            <a:r>
              <a:rPr lang="fi-FI" dirty="0"/>
              <a:t>(4 x 1) + (2 x 2) + (2 x 4) = 16 viikkoa. </a:t>
            </a:r>
          </a:p>
          <a:p>
            <a:endParaRPr lang="fi-FI" dirty="0"/>
          </a:p>
          <a:p>
            <a:r>
              <a:rPr lang="fi-FI" sz="3200" dirty="0"/>
              <a:t>Nyrkkisääntöä voi käyttää aikataulusuunnittelussa</a:t>
            </a:r>
            <a:br>
              <a:rPr lang="fi-FI" sz="3200" dirty="0"/>
            </a:br>
            <a:r>
              <a:rPr lang="fi-FI" sz="3200" dirty="0"/>
              <a:t>- ei pinnoitustöiden aloituspäätöksen perusteena.</a:t>
            </a:r>
          </a:p>
          <a:p>
            <a:endParaRPr lang="fi-FI" dirty="0"/>
          </a:p>
          <a:p>
            <a:pPr fontAlgn="base"/>
            <a:r>
              <a:rPr lang="fi-FI" dirty="0"/>
              <a:t>Jos aikataulu on kireä, laatan tekoon voidaan käyttää nopeasti kuivuvaa betonia. Tällöin tulee huomioida, että kuivumiskutistuma suurenee,​</a:t>
            </a:r>
            <a:br>
              <a:rPr lang="fi-FI" dirty="0"/>
            </a:br>
            <a:r>
              <a:rPr lang="fi-FI" dirty="0"/>
              <a:t>mikä lisää pintamateriaalien irtoamisen riskiä.</a:t>
            </a:r>
          </a:p>
          <a:p>
            <a:endParaRPr lang="fi-FI" dirty="0"/>
          </a:p>
        </p:txBody>
      </p:sp>
      <p:sp>
        <p:nvSpPr>
          <p:cNvPr id="4" name="Date Placeholder 3">
            <a:extLst>
              <a:ext uri="{FF2B5EF4-FFF2-40B4-BE49-F238E27FC236}">
                <a16:creationId xmlns:a16="http://schemas.microsoft.com/office/drawing/2014/main" id="{B200E26C-7C50-43DC-A44B-4864217AF710}"/>
              </a:ext>
            </a:extLst>
          </p:cNvPr>
          <p:cNvSpPr>
            <a:spLocks noGrp="1"/>
          </p:cNvSpPr>
          <p:nvPr>
            <p:ph type="dt" sz="half" idx="10"/>
          </p:nvPr>
        </p:nvSpPr>
        <p:spPr/>
        <p:txBody>
          <a:bodyPr/>
          <a:lstStyle/>
          <a:p>
            <a:r>
              <a:rPr lang="fi-FI"/>
              <a:t>2019</a:t>
            </a:r>
            <a:endParaRPr lang="fi-FI" dirty="0"/>
          </a:p>
        </p:txBody>
      </p:sp>
      <p:sp>
        <p:nvSpPr>
          <p:cNvPr id="5" name="Footer Placeholder 4">
            <a:extLst>
              <a:ext uri="{FF2B5EF4-FFF2-40B4-BE49-F238E27FC236}">
                <a16:creationId xmlns:a16="http://schemas.microsoft.com/office/drawing/2014/main" id="{334B52D1-DDF2-4C2B-8AA6-2939855B80CA}"/>
              </a:ext>
            </a:extLst>
          </p:cNvPr>
          <p:cNvSpPr>
            <a:spLocks noGrp="1"/>
          </p:cNvSpPr>
          <p:nvPr>
            <p:ph type="ftr" sz="quarter" idx="3"/>
          </p:nvPr>
        </p:nvSpPr>
        <p:spPr/>
        <p:txBody>
          <a:bodyPr/>
          <a:lstStyle/>
          <a:p>
            <a:r>
              <a:rPr lang="fi-FI"/>
              <a:t>Energiatehokas rakentaminen - olosuhdehallinta ja rakenteiden kuivattaminen</a:t>
            </a:r>
            <a:endParaRPr lang="fi-FI" dirty="0"/>
          </a:p>
        </p:txBody>
      </p:sp>
      <p:sp>
        <p:nvSpPr>
          <p:cNvPr id="6" name="Slide Number Placeholder 5">
            <a:extLst>
              <a:ext uri="{FF2B5EF4-FFF2-40B4-BE49-F238E27FC236}">
                <a16:creationId xmlns:a16="http://schemas.microsoft.com/office/drawing/2014/main" id="{DEDA3EE5-9B3C-4EF2-8DE6-506D8F70A149}"/>
              </a:ext>
            </a:extLst>
          </p:cNvPr>
          <p:cNvSpPr>
            <a:spLocks noGrp="1"/>
          </p:cNvSpPr>
          <p:nvPr>
            <p:ph type="sldNum" sz="quarter" idx="4"/>
          </p:nvPr>
        </p:nvSpPr>
        <p:spPr/>
        <p:txBody>
          <a:bodyPr/>
          <a:lstStyle/>
          <a:p>
            <a:fld id="{0168ACF4-E7A5-495E-8C31-8E9E3D5B0BFC}" type="slidenum">
              <a:rPr lang="fi-FI" smtClean="0"/>
              <a:pPr/>
              <a:t>5</a:t>
            </a:fld>
            <a:endParaRPr lang="fi-FI" dirty="0"/>
          </a:p>
        </p:txBody>
      </p:sp>
    </p:spTree>
    <p:extLst>
      <p:ext uri="{BB962C8B-B14F-4D97-AF65-F5344CB8AC3E}">
        <p14:creationId xmlns:p14="http://schemas.microsoft.com/office/powerpoint/2010/main" val="42158186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1CFF1-3EBD-4931-85A4-35BE8898A33C}"/>
              </a:ext>
            </a:extLst>
          </p:cNvPr>
          <p:cNvSpPr>
            <a:spLocks noGrp="1"/>
          </p:cNvSpPr>
          <p:nvPr>
            <p:ph type="title"/>
          </p:nvPr>
        </p:nvSpPr>
        <p:spPr/>
        <p:txBody>
          <a:bodyPr/>
          <a:lstStyle/>
          <a:p>
            <a:r>
              <a:rPr lang="fi-FI" dirty="0"/>
              <a:t>Kuivatusaikaan vaikuttavat:</a:t>
            </a:r>
          </a:p>
        </p:txBody>
      </p:sp>
      <p:sp>
        <p:nvSpPr>
          <p:cNvPr id="3" name="Content Placeholder 2">
            <a:extLst>
              <a:ext uri="{FF2B5EF4-FFF2-40B4-BE49-F238E27FC236}">
                <a16:creationId xmlns:a16="http://schemas.microsoft.com/office/drawing/2014/main" id="{FDB87397-5EF4-4833-873F-B1FFC6B00BB9}"/>
              </a:ext>
            </a:extLst>
          </p:cNvPr>
          <p:cNvSpPr>
            <a:spLocks noGrp="1"/>
          </p:cNvSpPr>
          <p:nvPr>
            <p:ph sz="half" idx="2"/>
          </p:nvPr>
        </p:nvSpPr>
        <p:spPr/>
        <p:txBody>
          <a:bodyPr>
            <a:normAutofit fontScale="85000" lnSpcReduction="20000"/>
          </a:bodyPr>
          <a:lstStyle/>
          <a:p>
            <a:pPr lvl="1">
              <a:lnSpc>
                <a:spcPct val="110000"/>
              </a:lnSpc>
              <a:defRPr/>
            </a:pPr>
            <a:r>
              <a:rPr lang="fi-FI" dirty="0">
                <a:ea typeface="ＭＳ Ｐゴシック" pitchFamily="34" charset="-128"/>
              </a:rPr>
              <a:t>Korkealujuuksisilla betonilaaduilla kuivumisnopeus jopa kaksinkertainen tavalliseen betoniin verrattuna.</a:t>
            </a:r>
          </a:p>
          <a:p>
            <a:pPr lvl="1">
              <a:lnSpc>
                <a:spcPct val="110000"/>
              </a:lnSpc>
              <a:defRPr/>
            </a:pPr>
            <a:r>
              <a:rPr lang="fi-FI" dirty="0">
                <a:ea typeface="ＭＳ Ｐゴシック" pitchFamily="34" charset="-128"/>
              </a:rPr>
              <a:t>Yhteen suuntaan kuivuva rakenne kuivuu </a:t>
            </a:r>
            <a:br>
              <a:rPr lang="fi-FI" dirty="0">
                <a:ea typeface="ＭＳ Ｐゴシック" pitchFamily="34" charset="-128"/>
              </a:rPr>
            </a:br>
            <a:r>
              <a:rPr lang="fi-FI" dirty="0">
                <a:ea typeface="ＭＳ Ｐゴシック" pitchFamily="34" charset="-128"/>
              </a:rPr>
              <a:t>2-3-kertaa hitaammin kuin kahteen suuntaan kuivuva.</a:t>
            </a:r>
          </a:p>
          <a:p>
            <a:pPr lvl="1">
              <a:lnSpc>
                <a:spcPct val="110000"/>
              </a:lnSpc>
              <a:defRPr/>
            </a:pPr>
            <a:r>
              <a:rPr lang="fi-FI" dirty="0">
                <a:ea typeface="ＭＳ Ｐゴシック" pitchFamily="34" charset="-128"/>
              </a:rPr>
              <a:t>Betonin lämpötilan nosto 10 asteella yleensä puolittaa kuivumisajan.</a:t>
            </a:r>
          </a:p>
          <a:p>
            <a:pPr lvl="1">
              <a:lnSpc>
                <a:spcPct val="110000"/>
              </a:lnSpc>
              <a:defRPr/>
            </a:pPr>
            <a:r>
              <a:rPr lang="fi-FI" dirty="0"/>
              <a:t>Ilman suhteellisen kosteuden (RH) lasku 60 %:sta 50 %:iin nopeuttaa kuivumisaikaa noin 20 %</a:t>
            </a:r>
            <a:r>
              <a:rPr lang="fi-FI" dirty="0">
                <a:ea typeface="ＭＳ Ｐゴシック" pitchFamily="34" charset="-128"/>
              </a:rPr>
              <a:t>.</a:t>
            </a:r>
          </a:p>
          <a:p>
            <a:pPr lvl="1">
              <a:lnSpc>
                <a:spcPct val="110000"/>
              </a:lnSpc>
              <a:defRPr/>
            </a:pPr>
            <a:r>
              <a:rPr lang="fi-FI" dirty="0">
                <a:ea typeface="ＭＳ Ｐゴシック" pitchFamily="34" charset="-128"/>
              </a:rPr>
              <a:t>Alle 50 % RH ei oleellisesti nopeuta kuivumista, mutta</a:t>
            </a:r>
            <a:br>
              <a:rPr lang="fi-FI" dirty="0">
                <a:ea typeface="ＭＳ Ｐゴシック" pitchFamily="34" charset="-128"/>
              </a:rPr>
            </a:br>
            <a:r>
              <a:rPr lang="fi-FI" dirty="0">
                <a:ea typeface="ＭＳ Ｐゴシック" pitchFamily="34" charset="-128"/>
              </a:rPr>
              <a:t>yli 60 % kosteus hidastaa sitä merkittävästi.</a:t>
            </a:r>
          </a:p>
          <a:p>
            <a:pPr lvl="1">
              <a:lnSpc>
                <a:spcPct val="110000"/>
              </a:lnSpc>
              <a:defRPr/>
            </a:pPr>
            <a:r>
              <a:rPr lang="fi-FI" dirty="0">
                <a:ea typeface="ＭＳ Ｐゴシック" pitchFamily="34" charset="-128"/>
              </a:rPr>
              <a:t>Betonin uudelleen kastuminen kuivumisjakson aikana lisää kuivumisaikaa 1,4–2-kertaiseksi.</a:t>
            </a:r>
          </a:p>
          <a:p>
            <a:pPr lvl="1">
              <a:lnSpc>
                <a:spcPct val="110000"/>
              </a:lnSpc>
              <a:defRPr/>
            </a:pPr>
            <a:r>
              <a:rPr lang="fi-FI" dirty="0">
                <a:ea typeface="ＭＳ Ｐゴシック" pitchFamily="34" charset="-128"/>
              </a:rPr>
              <a:t>Rakenteen suhteellisen kosteuden tavoitetaso vaihtelee pinnoitusmateriaalin mukaan ja vaikuttaa kuivatusaikaan.</a:t>
            </a:r>
          </a:p>
        </p:txBody>
      </p:sp>
      <p:sp>
        <p:nvSpPr>
          <p:cNvPr id="4" name="Date Placeholder 3">
            <a:extLst>
              <a:ext uri="{FF2B5EF4-FFF2-40B4-BE49-F238E27FC236}">
                <a16:creationId xmlns:a16="http://schemas.microsoft.com/office/drawing/2014/main" id="{036F1211-AA61-4D3C-9616-2350306A7A0A}"/>
              </a:ext>
            </a:extLst>
          </p:cNvPr>
          <p:cNvSpPr>
            <a:spLocks noGrp="1"/>
          </p:cNvSpPr>
          <p:nvPr>
            <p:ph type="dt" sz="half" idx="10"/>
          </p:nvPr>
        </p:nvSpPr>
        <p:spPr/>
        <p:txBody>
          <a:bodyPr/>
          <a:lstStyle/>
          <a:p>
            <a:r>
              <a:rPr lang="fi-FI"/>
              <a:t>2019</a:t>
            </a:r>
            <a:endParaRPr lang="fi-FI" dirty="0"/>
          </a:p>
        </p:txBody>
      </p:sp>
      <p:sp>
        <p:nvSpPr>
          <p:cNvPr id="5" name="Footer Placeholder 4">
            <a:extLst>
              <a:ext uri="{FF2B5EF4-FFF2-40B4-BE49-F238E27FC236}">
                <a16:creationId xmlns:a16="http://schemas.microsoft.com/office/drawing/2014/main" id="{7E84ACE9-C5CB-4377-9E33-10DCCA4077A7}"/>
              </a:ext>
            </a:extLst>
          </p:cNvPr>
          <p:cNvSpPr>
            <a:spLocks noGrp="1"/>
          </p:cNvSpPr>
          <p:nvPr>
            <p:ph type="ftr" sz="quarter" idx="3"/>
          </p:nvPr>
        </p:nvSpPr>
        <p:spPr/>
        <p:txBody>
          <a:bodyPr/>
          <a:lstStyle/>
          <a:p>
            <a:r>
              <a:rPr lang="fi-FI"/>
              <a:t>Energiatehokas rakentaminen - olosuhdehallinta ja rakenteiden kuivattaminen</a:t>
            </a:r>
            <a:endParaRPr lang="fi-FI" dirty="0"/>
          </a:p>
        </p:txBody>
      </p:sp>
      <p:sp>
        <p:nvSpPr>
          <p:cNvPr id="6" name="Slide Number Placeholder 5">
            <a:extLst>
              <a:ext uri="{FF2B5EF4-FFF2-40B4-BE49-F238E27FC236}">
                <a16:creationId xmlns:a16="http://schemas.microsoft.com/office/drawing/2014/main" id="{AA8BBC7B-6443-4FDF-882A-36E6EA1C2A33}"/>
              </a:ext>
            </a:extLst>
          </p:cNvPr>
          <p:cNvSpPr>
            <a:spLocks noGrp="1"/>
          </p:cNvSpPr>
          <p:nvPr>
            <p:ph type="sldNum" sz="quarter" idx="4"/>
          </p:nvPr>
        </p:nvSpPr>
        <p:spPr/>
        <p:txBody>
          <a:bodyPr/>
          <a:lstStyle/>
          <a:p>
            <a:fld id="{0168ACF4-E7A5-495E-8C31-8E9E3D5B0BFC}" type="slidenum">
              <a:rPr lang="fi-FI" smtClean="0"/>
              <a:pPr/>
              <a:t>6</a:t>
            </a:fld>
            <a:endParaRPr lang="fi-FI" dirty="0"/>
          </a:p>
        </p:txBody>
      </p:sp>
    </p:spTree>
    <p:extLst>
      <p:ext uri="{BB962C8B-B14F-4D97-AF65-F5344CB8AC3E}">
        <p14:creationId xmlns:p14="http://schemas.microsoft.com/office/powerpoint/2010/main" val="1875964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9C80F6-6F6E-4371-A151-60A9A9E383F5}"/>
              </a:ext>
            </a:extLst>
          </p:cNvPr>
          <p:cNvSpPr>
            <a:spLocks noGrp="1"/>
          </p:cNvSpPr>
          <p:nvPr>
            <p:ph type="title"/>
          </p:nvPr>
        </p:nvSpPr>
        <p:spPr/>
        <p:txBody>
          <a:bodyPr>
            <a:normAutofit fontScale="90000"/>
          </a:bodyPr>
          <a:lstStyle/>
          <a:p>
            <a:r>
              <a:rPr lang="fi-FI" sz="2700" dirty="0"/>
              <a:t>Tehtävä:</a:t>
            </a:r>
            <a:br>
              <a:rPr lang="fi-FI" dirty="0"/>
            </a:br>
            <a:r>
              <a:rPr lang="fi-FI" dirty="0"/>
              <a:t>Suunnittele mahdollisimman nopeasti kuivuva maanvaraisen laatan toteutus</a:t>
            </a:r>
          </a:p>
        </p:txBody>
      </p:sp>
      <p:sp>
        <p:nvSpPr>
          <p:cNvPr id="3" name="Content Placeholder 2">
            <a:extLst>
              <a:ext uri="{FF2B5EF4-FFF2-40B4-BE49-F238E27FC236}">
                <a16:creationId xmlns:a16="http://schemas.microsoft.com/office/drawing/2014/main" id="{76964DB0-551D-483F-96A4-4EA6CF09A92C}"/>
              </a:ext>
            </a:extLst>
          </p:cNvPr>
          <p:cNvSpPr>
            <a:spLocks noGrp="1"/>
          </p:cNvSpPr>
          <p:nvPr>
            <p:ph sz="half" idx="2"/>
          </p:nvPr>
        </p:nvSpPr>
        <p:spPr/>
        <p:txBody>
          <a:bodyPr>
            <a:normAutofit fontScale="85000" lnSpcReduction="10000"/>
          </a:bodyPr>
          <a:lstStyle/>
          <a:p>
            <a:r>
              <a:rPr lang="fi-FI" dirty="0"/>
              <a:t>Erilaisia keinoja betonin kuivumisen nopeuttamiseksi:</a:t>
            </a:r>
          </a:p>
          <a:p>
            <a:pPr marL="457200" indent="-457200">
              <a:lnSpc>
                <a:spcPct val="110000"/>
              </a:lnSpc>
              <a:buFont typeface="Arial" panose="020B0604020202020204" pitchFamily="34" charset="0"/>
              <a:buChar char="•"/>
            </a:pPr>
            <a:r>
              <a:rPr lang="fi-FI" b="0" dirty="0">
                <a:cs typeface="Arial"/>
              </a:rPr>
              <a:t>betonin valmistuksessa käytetään </a:t>
            </a:r>
            <a:r>
              <a:rPr lang="fi-FI" b="0" dirty="0"/>
              <a:t>alhaista vesisementtisuhdetta ja </a:t>
            </a:r>
            <a:r>
              <a:rPr lang="fi-FI" b="0" dirty="0" err="1"/>
              <a:t>notkistinta</a:t>
            </a:r>
            <a:r>
              <a:rPr lang="fi-FI" b="0" dirty="0"/>
              <a:t> </a:t>
            </a:r>
          </a:p>
          <a:p>
            <a:pPr marL="457200" indent="-457200">
              <a:lnSpc>
                <a:spcPct val="110000"/>
              </a:lnSpc>
              <a:buFont typeface="Arial" panose="020B0604020202020204" pitchFamily="34" charset="0"/>
              <a:buChar char="•"/>
            </a:pPr>
            <a:r>
              <a:rPr lang="fi-FI" b="0" dirty="0"/>
              <a:t>raudoitukseen asennetaan lankalämmityskaapelit ja  </a:t>
            </a:r>
            <a:r>
              <a:rPr lang="fi-FI" b="0" dirty="0">
                <a:cs typeface="Arial" charset="0"/>
              </a:rPr>
              <a:t>lämmitetään betonia</a:t>
            </a:r>
          </a:p>
          <a:p>
            <a:pPr marL="457200" indent="-457200">
              <a:lnSpc>
                <a:spcPct val="110000"/>
              </a:lnSpc>
              <a:buFont typeface="Arial" panose="020B0604020202020204" pitchFamily="34" charset="0"/>
              <a:buChar char="•"/>
            </a:pPr>
            <a:r>
              <a:rPr lang="fi-FI" b="0" dirty="0"/>
              <a:t>lämmitetään alusta ja mesta jo ennakkoon, pidetään </a:t>
            </a:r>
            <a:br>
              <a:rPr lang="fi-FI" b="0" dirty="0"/>
            </a:br>
            <a:r>
              <a:rPr lang="fi-FI" b="0" dirty="0"/>
              <a:t>lämpötila korkealla</a:t>
            </a:r>
          </a:p>
          <a:p>
            <a:pPr marL="457200" indent="-457200">
              <a:lnSpc>
                <a:spcPct val="110000"/>
              </a:lnSpc>
              <a:buFont typeface="Arial" panose="020B0604020202020204" pitchFamily="34" charset="0"/>
              <a:buChar char="•"/>
            </a:pPr>
            <a:r>
              <a:rPr lang="fi-FI" b="0" dirty="0"/>
              <a:t>valu suojataan muovilla 1-2 viikon ajaksi</a:t>
            </a:r>
          </a:p>
          <a:p>
            <a:pPr marL="457200" indent="-457200">
              <a:lnSpc>
                <a:spcPct val="110000"/>
              </a:lnSpc>
              <a:buFont typeface="Arial" panose="020B0604020202020204" pitchFamily="34" charset="0"/>
              <a:buChar char="•"/>
            </a:pPr>
            <a:r>
              <a:rPr lang="fi-FI" b="0" dirty="0"/>
              <a:t>ilman lämpötila pidetään yli 20 asteessa ja suhteellinen </a:t>
            </a:r>
            <a:br>
              <a:rPr lang="fi-FI" b="0" dirty="0"/>
            </a:br>
            <a:r>
              <a:rPr lang="fi-FI" b="0" dirty="0"/>
              <a:t>kosteus noin 50 %:ssa</a:t>
            </a:r>
          </a:p>
          <a:p>
            <a:endParaRPr lang="fi-FI" dirty="0"/>
          </a:p>
        </p:txBody>
      </p:sp>
      <p:sp>
        <p:nvSpPr>
          <p:cNvPr id="4" name="Date Placeholder 3">
            <a:extLst>
              <a:ext uri="{FF2B5EF4-FFF2-40B4-BE49-F238E27FC236}">
                <a16:creationId xmlns:a16="http://schemas.microsoft.com/office/drawing/2014/main" id="{C3B1E6A7-7852-4787-960F-9F13E16B8ED9}"/>
              </a:ext>
            </a:extLst>
          </p:cNvPr>
          <p:cNvSpPr>
            <a:spLocks noGrp="1"/>
          </p:cNvSpPr>
          <p:nvPr>
            <p:ph type="dt" sz="half" idx="10"/>
          </p:nvPr>
        </p:nvSpPr>
        <p:spPr/>
        <p:txBody>
          <a:bodyPr/>
          <a:lstStyle/>
          <a:p>
            <a:r>
              <a:rPr lang="fi-FI"/>
              <a:t>2019</a:t>
            </a:r>
            <a:endParaRPr lang="fi-FI" dirty="0"/>
          </a:p>
        </p:txBody>
      </p:sp>
      <p:sp>
        <p:nvSpPr>
          <p:cNvPr id="5" name="Footer Placeholder 4">
            <a:extLst>
              <a:ext uri="{FF2B5EF4-FFF2-40B4-BE49-F238E27FC236}">
                <a16:creationId xmlns:a16="http://schemas.microsoft.com/office/drawing/2014/main" id="{7E1C2F0A-342C-4840-A738-13207E197E17}"/>
              </a:ext>
            </a:extLst>
          </p:cNvPr>
          <p:cNvSpPr>
            <a:spLocks noGrp="1"/>
          </p:cNvSpPr>
          <p:nvPr>
            <p:ph type="ftr" sz="quarter" idx="3"/>
          </p:nvPr>
        </p:nvSpPr>
        <p:spPr/>
        <p:txBody>
          <a:bodyPr/>
          <a:lstStyle/>
          <a:p>
            <a:r>
              <a:rPr lang="fi-FI"/>
              <a:t>Energiatehokas rakentaminen - olosuhdehallinta ja rakenteiden kuivattaminen</a:t>
            </a:r>
            <a:endParaRPr lang="fi-FI" dirty="0"/>
          </a:p>
        </p:txBody>
      </p:sp>
      <p:sp>
        <p:nvSpPr>
          <p:cNvPr id="6" name="Slide Number Placeholder 5">
            <a:extLst>
              <a:ext uri="{FF2B5EF4-FFF2-40B4-BE49-F238E27FC236}">
                <a16:creationId xmlns:a16="http://schemas.microsoft.com/office/drawing/2014/main" id="{6B52B5D1-5EF0-4636-B3FF-E7FDBE71E93A}"/>
              </a:ext>
            </a:extLst>
          </p:cNvPr>
          <p:cNvSpPr>
            <a:spLocks noGrp="1"/>
          </p:cNvSpPr>
          <p:nvPr>
            <p:ph type="sldNum" sz="quarter" idx="4"/>
          </p:nvPr>
        </p:nvSpPr>
        <p:spPr/>
        <p:txBody>
          <a:bodyPr/>
          <a:lstStyle/>
          <a:p>
            <a:fld id="{0168ACF4-E7A5-495E-8C31-8E9E3D5B0BFC}" type="slidenum">
              <a:rPr lang="fi-FI" smtClean="0"/>
              <a:pPr/>
              <a:t>7</a:t>
            </a:fld>
            <a:endParaRPr lang="fi-FI" dirty="0"/>
          </a:p>
        </p:txBody>
      </p:sp>
    </p:spTree>
    <p:extLst>
      <p:ext uri="{BB962C8B-B14F-4D97-AF65-F5344CB8AC3E}">
        <p14:creationId xmlns:p14="http://schemas.microsoft.com/office/powerpoint/2010/main" val="2513117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B6180F84-5CBD-4767-BF80-749030E299E5}"/>
              </a:ext>
            </a:extLst>
          </p:cNvPr>
          <p:cNvSpPr>
            <a:spLocks noGrp="1"/>
          </p:cNvSpPr>
          <p:nvPr>
            <p:ph type="dt" sz="half" idx="10"/>
          </p:nvPr>
        </p:nvSpPr>
        <p:spPr/>
        <p:txBody>
          <a:bodyPr/>
          <a:lstStyle/>
          <a:p>
            <a:r>
              <a:rPr lang="fi-FI"/>
              <a:t>2019</a:t>
            </a:r>
            <a:endParaRPr lang="fi-FI" dirty="0"/>
          </a:p>
        </p:txBody>
      </p:sp>
      <p:sp>
        <p:nvSpPr>
          <p:cNvPr id="5" name="Footer Placeholder 4">
            <a:extLst>
              <a:ext uri="{FF2B5EF4-FFF2-40B4-BE49-F238E27FC236}">
                <a16:creationId xmlns:a16="http://schemas.microsoft.com/office/drawing/2014/main" id="{E29A4F46-5EE3-44AF-A765-5B163B3320F3}"/>
              </a:ext>
            </a:extLst>
          </p:cNvPr>
          <p:cNvSpPr>
            <a:spLocks noGrp="1"/>
          </p:cNvSpPr>
          <p:nvPr>
            <p:ph type="ftr" sz="quarter" idx="3"/>
          </p:nvPr>
        </p:nvSpPr>
        <p:spPr/>
        <p:txBody>
          <a:bodyPr/>
          <a:lstStyle/>
          <a:p>
            <a:r>
              <a:rPr lang="fi-FI"/>
              <a:t>Energiatehokas rakentaminen - olosuhdehallinta ja rakenteiden kuivattaminen</a:t>
            </a:r>
            <a:endParaRPr lang="fi-FI" dirty="0"/>
          </a:p>
        </p:txBody>
      </p:sp>
      <p:sp>
        <p:nvSpPr>
          <p:cNvPr id="6" name="Slide Number Placeholder 5">
            <a:extLst>
              <a:ext uri="{FF2B5EF4-FFF2-40B4-BE49-F238E27FC236}">
                <a16:creationId xmlns:a16="http://schemas.microsoft.com/office/drawing/2014/main" id="{1E326F22-89C2-4421-9C21-53F4ABC2C51F}"/>
              </a:ext>
            </a:extLst>
          </p:cNvPr>
          <p:cNvSpPr>
            <a:spLocks noGrp="1"/>
          </p:cNvSpPr>
          <p:nvPr>
            <p:ph type="sldNum" sz="quarter" idx="4"/>
          </p:nvPr>
        </p:nvSpPr>
        <p:spPr/>
        <p:txBody>
          <a:bodyPr/>
          <a:lstStyle/>
          <a:p>
            <a:fld id="{0168ACF4-E7A5-495E-8C31-8E9E3D5B0BFC}" type="slidenum">
              <a:rPr lang="fi-FI" smtClean="0"/>
              <a:pPr/>
              <a:t>8</a:t>
            </a:fld>
            <a:endParaRPr lang="fi-FI" dirty="0"/>
          </a:p>
        </p:txBody>
      </p:sp>
      <p:pic>
        <p:nvPicPr>
          <p:cNvPr id="7" name="Picture 2">
            <a:extLst>
              <a:ext uri="{FF2B5EF4-FFF2-40B4-BE49-F238E27FC236}">
                <a16:creationId xmlns:a16="http://schemas.microsoft.com/office/drawing/2014/main" id="{0273108C-2A69-409C-8FDA-876E6B6CFF6E}"/>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780538" y="1773238"/>
            <a:ext cx="3346450" cy="424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Kuvatekstiellipsi 8">
            <a:extLst>
              <a:ext uri="{FF2B5EF4-FFF2-40B4-BE49-F238E27FC236}">
                <a16:creationId xmlns:a16="http://schemas.microsoft.com/office/drawing/2014/main" id="{0FB02E6F-82AD-4E81-A3DA-8B42679D6242}"/>
              </a:ext>
            </a:extLst>
          </p:cNvPr>
          <p:cNvSpPr>
            <a:spLocks noChangeArrowheads="1"/>
          </p:cNvSpPr>
          <p:nvPr/>
        </p:nvSpPr>
        <p:spPr bwMode="auto">
          <a:xfrm>
            <a:off x="5724525" y="1557338"/>
            <a:ext cx="2663825" cy="1584325"/>
          </a:xfrm>
          <a:prstGeom prst="wedgeEllipseCallout">
            <a:avLst>
              <a:gd name="adj1" fmla="val -76816"/>
              <a:gd name="adj2" fmla="val 81458"/>
            </a:avLst>
          </a:prstGeom>
          <a:solidFill>
            <a:schemeClr val="accent1"/>
          </a:solidFill>
          <a:ln w="25400" algn="ctr">
            <a:solidFill>
              <a:srgbClr val="385D8A"/>
            </a:solidFill>
            <a:miter lim="800000"/>
            <a:headEnd/>
            <a:tailEnd/>
          </a:ln>
        </p:spPr>
        <p:txBody>
          <a:bodyPr anchor="ctr"/>
          <a:lstStyle/>
          <a:p>
            <a:pPr algn="ctr"/>
            <a:r>
              <a:rPr lang="fi-FI" sz="2400" dirty="0">
                <a:solidFill>
                  <a:srgbClr val="FFFFFF"/>
                </a:solidFill>
              </a:rPr>
              <a:t>Muista myös tuulettaa</a:t>
            </a:r>
          </a:p>
        </p:txBody>
      </p:sp>
    </p:spTree>
    <p:extLst>
      <p:ext uri="{BB962C8B-B14F-4D97-AF65-F5344CB8AC3E}">
        <p14:creationId xmlns:p14="http://schemas.microsoft.com/office/powerpoint/2010/main" val="19308134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FCCE2-B16D-45D4-963B-E38A5D5ECA84}"/>
              </a:ext>
            </a:extLst>
          </p:cNvPr>
          <p:cNvSpPr>
            <a:spLocks noGrp="1"/>
          </p:cNvSpPr>
          <p:nvPr>
            <p:ph type="title"/>
          </p:nvPr>
        </p:nvSpPr>
        <p:spPr/>
        <p:txBody>
          <a:bodyPr/>
          <a:lstStyle/>
          <a:p>
            <a:r>
              <a:rPr lang="fi-FI" altLang="fi-FI" dirty="0">
                <a:ea typeface="DejaVu Sans" pitchFamily="34" charset="0"/>
                <a:cs typeface="DejaVu Sans" pitchFamily="34" charset="0"/>
              </a:rPr>
              <a:t>Työmaan ilmanvaihto</a:t>
            </a:r>
            <a:br>
              <a:rPr lang="fi-FI" altLang="fi-FI" dirty="0">
                <a:ea typeface="DejaVu Sans" pitchFamily="34" charset="0"/>
                <a:cs typeface="DejaVu Sans" pitchFamily="34" charset="0"/>
              </a:rPr>
            </a:br>
            <a:endParaRPr lang="fi-FI" dirty="0"/>
          </a:p>
        </p:txBody>
      </p:sp>
      <p:sp>
        <p:nvSpPr>
          <p:cNvPr id="3" name="Content Placeholder 2">
            <a:extLst>
              <a:ext uri="{FF2B5EF4-FFF2-40B4-BE49-F238E27FC236}">
                <a16:creationId xmlns:a16="http://schemas.microsoft.com/office/drawing/2014/main" id="{893DD443-383F-42C6-A21A-C28147F3B4FD}"/>
              </a:ext>
            </a:extLst>
          </p:cNvPr>
          <p:cNvSpPr>
            <a:spLocks noGrp="1"/>
          </p:cNvSpPr>
          <p:nvPr>
            <p:ph sz="half" idx="2"/>
          </p:nvPr>
        </p:nvSpPr>
        <p:spPr>
          <a:xfrm>
            <a:off x="457200" y="1773239"/>
            <a:ext cx="8218488" cy="1893505"/>
          </a:xfrm>
        </p:spPr>
        <p:txBody>
          <a:bodyPr/>
          <a:lstStyle/>
          <a:p>
            <a:pPr marL="342900" indent="-342900">
              <a:buFont typeface="Arial" panose="020B0604020202020204" pitchFamily="34" charset="0"/>
              <a:buChar char="•"/>
            </a:pPr>
            <a:r>
              <a:rPr lang="fi-FI" sz="2000" dirty="0"/>
              <a:t>Kynnysraot ja pienet talotekniikan läpimenot sopivat hyvin työmaan ilmanvaihtoon.</a:t>
            </a:r>
          </a:p>
          <a:p>
            <a:pPr marL="342900" indent="-342900">
              <a:buFont typeface="Arial" panose="020B0604020202020204" pitchFamily="34" charset="0"/>
              <a:buChar char="•"/>
            </a:pPr>
            <a:r>
              <a:rPr lang="fi-FI" sz="2000" dirty="0"/>
              <a:t>Työmaan ilmankosteutta mitataan.</a:t>
            </a:r>
          </a:p>
          <a:p>
            <a:pPr marL="342900" indent="-342900">
              <a:buFont typeface="Arial" panose="020B0604020202020204" pitchFamily="34" charset="0"/>
              <a:buChar char="•"/>
            </a:pPr>
            <a:r>
              <a:rPr lang="fi-FI" sz="2000" dirty="0"/>
              <a:t>Tuuletusikkunoilla säädetään sopiva ilman kosteus.</a:t>
            </a:r>
          </a:p>
          <a:p>
            <a:pPr marL="342900" indent="-342900">
              <a:buFont typeface="Arial" panose="020B0604020202020204" pitchFamily="34" charset="0"/>
              <a:buChar char="•"/>
            </a:pPr>
            <a:r>
              <a:rPr lang="fi-FI" sz="2000" dirty="0"/>
              <a:t>Parvekeovia aukomalla hukataan energiaa turhaan. </a:t>
            </a:r>
          </a:p>
          <a:p>
            <a:endParaRPr lang="fi-FI" dirty="0"/>
          </a:p>
        </p:txBody>
      </p:sp>
      <p:sp>
        <p:nvSpPr>
          <p:cNvPr id="4" name="Date Placeholder 3">
            <a:extLst>
              <a:ext uri="{FF2B5EF4-FFF2-40B4-BE49-F238E27FC236}">
                <a16:creationId xmlns:a16="http://schemas.microsoft.com/office/drawing/2014/main" id="{C18DD161-38AE-4851-BD7A-FF58437D4419}"/>
              </a:ext>
            </a:extLst>
          </p:cNvPr>
          <p:cNvSpPr>
            <a:spLocks noGrp="1"/>
          </p:cNvSpPr>
          <p:nvPr>
            <p:ph type="dt" sz="half" idx="10"/>
          </p:nvPr>
        </p:nvSpPr>
        <p:spPr/>
        <p:txBody>
          <a:bodyPr/>
          <a:lstStyle/>
          <a:p>
            <a:r>
              <a:rPr lang="fi-FI"/>
              <a:t>2019</a:t>
            </a:r>
            <a:endParaRPr lang="fi-FI" dirty="0"/>
          </a:p>
        </p:txBody>
      </p:sp>
      <p:sp>
        <p:nvSpPr>
          <p:cNvPr id="5" name="Footer Placeholder 4">
            <a:extLst>
              <a:ext uri="{FF2B5EF4-FFF2-40B4-BE49-F238E27FC236}">
                <a16:creationId xmlns:a16="http://schemas.microsoft.com/office/drawing/2014/main" id="{08EEFB77-B505-475B-9084-AC813434E49A}"/>
              </a:ext>
            </a:extLst>
          </p:cNvPr>
          <p:cNvSpPr>
            <a:spLocks noGrp="1"/>
          </p:cNvSpPr>
          <p:nvPr>
            <p:ph type="ftr" sz="quarter" idx="3"/>
          </p:nvPr>
        </p:nvSpPr>
        <p:spPr/>
        <p:txBody>
          <a:bodyPr/>
          <a:lstStyle/>
          <a:p>
            <a:r>
              <a:rPr lang="fi-FI"/>
              <a:t>Energiatehokas rakentaminen - olosuhdehallinta ja rakenteiden kuivattaminen</a:t>
            </a:r>
            <a:endParaRPr lang="fi-FI" dirty="0"/>
          </a:p>
        </p:txBody>
      </p:sp>
      <p:sp>
        <p:nvSpPr>
          <p:cNvPr id="6" name="Slide Number Placeholder 5">
            <a:extLst>
              <a:ext uri="{FF2B5EF4-FFF2-40B4-BE49-F238E27FC236}">
                <a16:creationId xmlns:a16="http://schemas.microsoft.com/office/drawing/2014/main" id="{97902762-2281-441A-BD84-18474B9EAF51}"/>
              </a:ext>
            </a:extLst>
          </p:cNvPr>
          <p:cNvSpPr>
            <a:spLocks noGrp="1"/>
          </p:cNvSpPr>
          <p:nvPr>
            <p:ph type="sldNum" sz="quarter" idx="4"/>
          </p:nvPr>
        </p:nvSpPr>
        <p:spPr/>
        <p:txBody>
          <a:bodyPr/>
          <a:lstStyle/>
          <a:p>
            <a:fld id="{0168ACF4-E7A5-495E-8C31-8E9E3D5B0BFC}" type="slidenum">
              <a:rPr lang="fi-FI" smtClean="0"/>
              <a:pPr/>
              <a:t>9</a:t>
            </a:fld>
            <a:endParaRPr lang="fi-FI" dirty="0"/>
          </a:p>
        </p:txBody>
      </p:sp>
      <p:grpSp>
        <p:nvGrpSpPr>
          <p:cNvPr id="17" name="Group 16">
            <a:extLst>
              <a:ext uri="{FF2B5EF4-FFF2-40B4-BE49-F238E27FC236}">
                <a16:creationId xmlns:a16="http://schemas.microsoft.com/office/drawing/2014/main" id="{9FEB7175-9FDA-4038-BF10-89359E7CE6AD}"/>
              </a:ext>
            </a:extLst>
          </p:cNvPr>
          <p:cNvGrpSpPr/>
          <p:nvPr/>
        </p:nvGrpSpPr>
        <p:grpSpPr>
          <a:xfrm>
            <a:off x="358019" y="3744145"/>
            <a:ext cx="1717670" cy="2107258"/>
            <a:chOff x="358019" y="3744145"/>
            <a:chExt cx="1717670" cy="2107258"/>
          </a:xfrm>
        </p:grpSpPr>
        <p:pic>
          <p:nvPicPr>
            <p:cNvPr id="9" name="Picture 2">
              <a:extLst>
                <a:ext uri="{FF2B5EF4-FFF2-40B4-BE49-F238E27FC236}">
                  <a16:creationId xmlns:a16="http://schemas.microsoft.com/office/drawing/2014/main" id="{2B05B02A-4C7C-4F12-9179-B9DD66C210B0}"/>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95336" y="3744145"/>
              <a:ext cx="1443037" cy="150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a:extLst>
                <a:ext uri="{FF2B5EF4-FFF2-40B4-BE49-F238E27FC236}">
                  <a16:creationId xmlns:a16="http://schemas.microsoft.com/office/drawing/2014/main" id="{A61C1CF7-B2BC-49BE-B8FE-09DA390F6D68}"/>
                </a:ext>
              </a:extLst>
            </p:cNvPr>
            <p:cNvSpPr txBox="1"/>
            <p:nvPr/>
          </p:nvSpPr>
          <p:spPr>
            <a:xfrm>
              <a:off x="358019" y="5266628"/>
              <a:ext cx="1717670" cy="584775"/>
            </a:xfrm>
            <a:prstGeom prst="rect">
              <a:avLst/>
            </a:prstGeom>
            <a:noFill/>
          </p:spPr>
          <p:txBody>
            <a:bodyPr wrap="square" rtlCol="0">
              <a:spAutoFit/>
            </a:bodyPr>
            <a:lstStyle/>
            <a:p>
              <a:pPr algn="ctr"/>
              <a:r>
                <a:rPr lang="fi-FI" sz="1600" dirty="0"/>
                <a:t>Aukko Ø160 mm </a:t>
              </a:r>
            </a:p>
            <a:p>
              <a:pPr algn="ctr"/>
              <a:r>
                <a:rPr lang="fi-FI" sz="1600" dirty="0"/>
                <a:t>40-100 m</a:t>
              </a:r>
              <a:r>
                <a:rPr lang="fi-FI" sz="1600" baseline="30000" dirty="0"/>
                <a:t>3</a:t>
              </a:r>
              <a:r>
                <a:rPr lang="fi-FI" sz="1600" dirty="0"/>
                <a:t>/h</a:t>
              </a:r>
            </a:p>
          </p:txBody>
        </p:sp>
      </p:grpSp>
      <p:grpSp>
        <p:nvGrpSpPr>
          <p:cNvPr id="16" name="Group 15">
            <a:extLst>
              <a:ext uri="{FF2B5EF4-FFF2-40B4-BE49-F238E27FC236}">
                <a16:creationId xmlns:a16="http://schemas.microsoft.com/office/drawing/2014/main" id="{F0562978-8B5B-40BE-86DF-94B120463A98}"/>
              </a:ext>
            </a:extLst>
          </p:cNvPr>
          <p:cNvGrpSpPr/>
          <p:nvPr/>
        </p:nvGrpSpPr>
        <p:grpSpPr>
          <a:xfrm>
            <a:off x="2439817" y="3711595"/>
            <a:ext cx="1815262" cy="2152677"/>
            <a:chOff x="2340864" y="3711595"/>
            <a:chExt cx="1815262" cy="2152677"/>
          </a:xfrm>
        </p:grpSpPr>
        <p:pic>
          <p:nvPicPr>
            <p:cNvPr id="8" name="Picture 5" descr="K:\702_L\70204\Valokuvat\Pohjola työmaat\Vuoreksen Eemeli\Kuva 3.jpg">
              <a:extLst>
                <a:ext uri="{FF2B5EF4-FFF2-40B4-BE49-F238E27FC236}">
                  <a16:creationId xmlns:a16="http://schemas.microsoft.com/office/drawing/2014/main" id="{A8096A15-4D65-4704-A2B5-BCF344D24027}"/>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2457579" y="3711595"/>
              <a:ext cx="1581832" cy="153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a:extLst>
                <a:ext uri="{FF2B5EF4-FFF2-40B4-BE49-F238E27FC236}">
                  <a16:creationId xmlns:a16="http://schemas.microsoft.com/office/drawing/2014/main" id="{AE9C43D2-61C9-4094-9E68-AF65A100FDD1}"/>
                </a:ext>
              </a:extLst>
            </p:cNvPr>
            <p:cNvSpPr txBox="1"/>
            <p:nvPr/>
          </p:nvSpPr>
          <p:spPr>
            <a:xfrm>
              <a:off x="2340864" y="5279497"/>
              <a:ext cx="1815262" cy="584775"/>
            </a:xfrm>
            <a:prstGeom prst="rect">
              <a:avLst/>
            </a:prstGeom>
            <a:noFill/>
          </p:spPr>
          <p:txBody>
            <a:bodyPr wrap="square" rtlCol="0">
              <a:spAutoFit/>
            </a:bodyPr>
            <a:lstStyle/>
            <a:p>
              <a:pPr algn="ctr"/>
              <a:r>
                <a:rPr lang="fi-FI" sz="1600" dirty="0"/>
                <a:t>Kynnys rako 5 cm</a:t>
              </a:r>
            </a:p>
            <a:p>
              <a:pPr algn="ctr"/>
              <a:r>
                <a:rPr lang="fi-FI" sz="1600" dirty="0"/>
                <a:t>70-200 m</a:t>
              </a:r>
              <a:r>
                <a:rPr lang="fi-FI" sz="1600" baseline="30000" dirty="0"/>
                <a:t>3</a:t>
              </a:r>
              <a:r>
                <a:rPr lang="fi-FI" sz="1600" dirty="0"/>
                <a:t>/h</a:t>
              </a:r>
            </a:p>
          </p:txBody>
        </p:sp>
      </p:grpSp>
      <p:grpSp>
        <p:nvGrpSpPr>
          <p:cNvPr id="15" name="Group 14">
            <a:extLst>
              <a:ext uri="{FF2B5EF4-FFF2-40B4-BE49-F238E27FC236}">
                <a16:creationId xmlns:a16="http://schemas.microsoft.com/office/drawing/2014/main" id="{1382CC66-758C-44A8-AD21-F1EB59ED9A4F}"/>
              </a:ext>
            </a:extLst>
          </p:cNvPr>
          <p:cNvGrpSpPr/>
          <p:nvPr/>
        </p:nvGrpSpPr>
        <p:grpSpPr>
          <a:xfrm>
            <a:off x="4619207" y="3711596"/>
            <a:ext cx="1554015" cy="2152676"/>
            <a:chOff x="4412711" y="3711596"/>
            <a:chExt cx="1554015" cy="2152676"/>
          </a:xfrm>
        </p:grpSpPr>
        <p:pic>
          <p:nvPicPr>
            <p:cNvPr id="7" name="Picture 3" descr="K:\702_L\70204\Valokuvat\Pohjola työmaat\Vuoreksen Eemeli\Kuva 1.jpg">
              <a:extLst>
                <a:ext uri="{FF2B5EF4-FFF2-40B4-BE49-F238E27FC236}">
                  <a16:creationId xmlns:a16="http://schemas.microsoft.com/office/drawing/2014/main" id="{C1483C0D-E78C-4B70-B5FD-1581ADEA1FF2}"/>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4440613" y="3711596"/>
              <a:ext cx="1498210" cy="153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a:extLst>
                <a:ext uri="{FF2B5EF4-FFF2-40B4-BE49-F238E27FC236}">
                  <a16:creationId xmlns:a16="http://schemas.microsoft.com/office/drawing/2014/main" id="{B9AECCFD-35EF-4289-A633-8F6BEC9BC710}"/>
                </a:ext>
              </a:extLst>
            </p:cNvPr>
            <p:cNvSpPr txBox="1"/>
            <p:nvPr/>
          </p:nvSpPr>
          <p:spPr>
            <a:xfrm>
              <a:off x="4412711" y="5279497"/>
              <a:ext cx="1554015" cy="584775"/>
            </a:xfrm>
            <a:prstGeom prst="rect">
              <a:avLst/>
            </a:prstGeom>
            <a:noFill/>
          </p:spPr>
          <p:txBody>
            <a:bodyPr wrap="none" rtlCol="0">
              <a:spAutoFit/>
            </a:bodyPr>
            <a:lstStyle/>
            <a:p>
              <a:pPr algn="ctr"/>
              <a:r>
                <a:rPr lang="fi-FI" sz="1600" dirty="0"/>
                <a:t>Tuuletusikkuna</a:t>
              </a:r>
            </a:p>
            <a:p>
              <a:pPr algn="ctr"/>
              <a:r>
                <a:rPr lang="fi-FI" sz="1600" dirty="0"/>
                <a:t>0-2000 m</a:t>
              </a:r>
              <a:r>
                <a:rPr lang="fi-FI" sz="1600" baseline="30000" dirty="0"/>
                <a:t>3</a:t>
              </a:r>
              <a:r>
                <a:rPr lang="fi-FI" sz="1600" dirty="0"/>
                <a:t>/h</a:t>
              </a:r>
            </a:p>
          </p:txBody>
        </p:sp>
      </p:grpSp>
      <p:grpSp>
        <p:nvGrpSpPr>
          <p:cNvPr id="18" name="Group 17">
            <a:extLst>
              <a:ext uri="{FF2B5EF4-FFF2-40B4-BE49-F238E27FC236}">
                <a16:creationId xmlns:a16="http://schemas.microsoft.com/office/drawing/2014/main" id="{6360C576-0F84-42C5-8AE4-E86334BE0644}"/>
              </a:ext>
            </a:extLst>
          </p:cNvPr>
          <p:cNvGrpSpPr/>
          <p:nvPr/>
        </p:nvGrpSpPr>
        <p:grpSpPr>
          <a:xfrm>
            <a:off x="6537349" y="3711596"/>
            <a:ext cx="2169894" cy="2152675"/>
            <a:chOff x="6391045" y="3711596"/>
            <a:chExt cx="2169894" cy="2152675"/>
          </a:xfrm>
        </p:grpSpPr>
        <p:pic>
          <p:nvPicPr>
            <p:cNvPr id="10" name="Picture 3">
              <a:extLst>
                <a:ext uri="{FF2B5EF4-FFF2-40B4-BE49-F238E27FC236}">
                  <a16:creationId xmlns:a16="http://schemas.microsoft.com/office/drawing/2014/main" id="{6253C852-50D2-4130-BFAF-651EB20C932F}"/>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391045" y="3711596"/>
              <a:ext cx="2169894" cy="153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a:extLst>
                <a:ext uri="{FF2B5EF4-FFF2-40B4-BE49-F238E27FC236}">
                  <a16:creationId xmlns:a16="http://schemas.microsoft.com/office/drawing/2014/main" id="{CB1BA82A-D811-42D6-8904-8FA4A6B9D5DB}"/>
                </a:ext>
              </a:extLst>
            </p:cNvPr>
            <p:cNvSpPr txBox="1"/>
            <p:nvPr/>
          </p:nvSpPr>
          <p:spPr>
            <a:xfrm>
              <a:off x="6391045" y="5279496"/>
              <a:ext cx="2169894" cy="584775"/>
            </a:xfrm>
            <a:prstGeom prst="rect">
              <a:avLst/>
            </a:prstGeom>
            <a:noFill/>
          </p:spPr>
          <p:txBody>
            <a:bodyPr wrap="square" rtlCol="0">
              <a:spAutoFit/>
            </a:bodyPr>
            <a:lstStyle/>
            <a:p>
              <a:pPr algn="ctr"/>
              <a:r>
                <a:rPr lang="fi-FI" sz="1600" dirty="0"/>
                <a:t>Oviaukko</a:t>
              </a:r>
            </a:p>
            <a:p>
              <a:pPr algn="ctr"/>
              <a:r>
                <a:rPr lang="fi-FI" sz="1600" dirty="0"/>
                <a:t>0-10000 m</a:t>
              </a:r>
              <a:r>
                <a:rPr lang="fi-FI" sz="1600" baseline="30000" dirty="0"/>
                <a:t>3</a:t>
              </a:r>
              <a:r>
                <a:rPr lang="fi-FI" sz="1600" dirty="0"/>
                <a:t>/h</a:t>
              </a:r>
            </a:p>
          </p:txBody>
        </p:sp>
      </p:grpSp>
    </p:spTree>
    <p:extLst>
      <p:ext uri="{BB962C8B-B14F-4D97-AF65-F5344CB8AC3E}">
        <p14:creationId xmlns:p14="http://schemas.microsoft.com/office/powerpoint/2010/main" val="4130759827"/>
      </p:ext>
    </p:extLst>
  </p:cSld>
  <p:clrMapOvr>
    <a:masterClrMapping/>
  </p:clrMapOvr>
</p:sld>
</file>

<file path=ppt/theme/theme1.xml><?xml version="1.0" encoding="utf-8"?>
<a:theme xmlns:a="http://schemas.openxmlformats.org/drawingml/2006/main" name="BUS_4-3">
  <a:themeElements>
    <a:clrScheme name="Motiva BUS Finland">
      <a:dk1>
        <a:srgbClr val="005CA8"/>
      </a:dk1>
      <a:lt1>
        <a:sysClr val="window" lastClr="FFFFFF"/>
      </a:lt1>
      <a:dk2>
        <a:srgbClr val="000000"/>
      </a:dk2>
      <a:lt2>
        <a:srgbClr val="E0E0E0"/>
      </a:lt2>
      <a:accent1>
        <a:srgbClr val="005CA8"/>
      </a:accent1>
      <a:accent2>
        <a:srgbClr val="EB6608"/>
      </a:accent2>
      <a:accent3>
        <a:srgbClr val="009EE2"/>
      </a:accent3>
      <a:accent4>
        <a:srgbClr val="5BC4F1"/>
      </a:accent4>
      <a:accent5>
        <a:srgbClr val="FFEC00"/>
      </a:accent5>
      <a:accent6>
        <a:srgbClr val="F8CAA9"/>
      </a:accent6>
      <a:hlink>
        <a:srgbClr val="005CA8"/>
      </a:hlink>
      <a:folHlink>
        <a:srgbClr val="009EE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BUS_4-3" id="{424A63F7-A929-468D-9ED0-15F23040014C}" vid="{55B1D400-09AC-499E-B69D-32E92CF65373}"/>
    </a:ext>
  </a:extLst>
</a:theme>
</file>

<file path=ppt/theme/theme2.xml><?xml version="1.0" encoding="utf-8"?>
<a:theme xmlns:a="http://schemas.openxmlformats.org/drawingml/2006/main" name="1_BUS_4-3">
  <a:themeElements>
    <a:clrScheme name="Motiva BUS Finland">
      <a:dk1>
        <a:srgbClr val="005CA8"/>
      </a:dk1>
      <a:lt1>
        <a:sysClr val="window" lastClr="FFFFFF"/>
      </a:lt1>
      <a:dk2>
        <a:srgbClr val="000000"/>
      </a:dk2>
      <a:lt2>
        <a:srgbClr val="E0E0E0"/>
      </a:lt2>
      <a:accent1>
        <a:srgbClr val="005CA8"/>
      </a:accent1>
      <a:accent2>
        <a:srgbClr val="EB6608"/>
      </a:accent2>
      <a:accent3>
        <a:srgbClr val="009EE2"/>
      </a:accent3>
      <a:accent4>
        <a:srgbClr val="5BC4F1"/>
      </a:accent4>
      <a:accent5>
        <a:srgbClr val="FFEC00"/>
      </a:accent5>
      <a:accent6>
        <a:srgbClr val="F8CAA9"/>
      </a:accent6>
      <a:hlink>
        <a:srgbClr val="005CA8"/>
      </a:hlink>
      <a:folHlink>
        <a:srgbClr val="009EE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BUS_4-3" id="{4B8B6DB7-A83C-4921-AA0F-3547944883AB}" vid="{3A479110-73A1-44FD-A827-9F48E7484BC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BUS_4-3</Template>
  <TotalTime>51</TotalTime>
  <Words>621</Words>
  <Application>Microsoft Office PowerPoint</Application>
  <PresentationFormat>On-screen Show (4:3)</PresentationFormat>
  <Paragraphs>171</Paragraphs>
  <Slides>14</Slides>
  <Notes>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14</vt:i4>
      </vt:variant>
    </vt:vector>
  </HeadingPairs>
  <TitlesOfParts>
    <vt:vector size="23" baseType="lpstr">
      <vt:lpstr>MS PGothic</vt:lpstr>
      <vt:lpstr>MS PGothic</vt:lpstr>
      <vt:lpstr>Arial</vt:lpstr>
      <vt:lpstr>Calibri</vt:lpstr>
      <vt:lpstr>DejaVu Sans</vt:lpstr>
      <vt:lpstr>Times New Roman</vt:lpstr>
      <vt:lpstr>Wingdings</vt:lpstr>
      <vt:lpstr>BUS_4-3</vt:lpstr>
      <vt:lpstr>1_BUS_4-3</vt:lpstr>
      <vt:lpstr>Rakennustyömaan olosuhdehallinta ja rakenteiden kuivattaminen</vt:lpstr>
      <vt:lpstr>Olosuhteiden hallinnan haasteita</vt:lpstr>
      <vt:lpstr>Ilman kosteus ja vesimäärä</vt:lpstr>
      <vt:lpstr>Betonista vapautuva rakennekosteus </vt:lpstr>
      <vt:lpstr>Betonin kuivumisajan arviointi </vt:lpstr>
      <vt:lpstr>Kuivatusaikaan vaikuttavat:</vt:lpstr>
      <vt:lpstr>Tehtävä: Suunnittele mahdollisimman nopeasti kuivuva maanvaraisen laatan toteutus</vt:lpstr>
      <vt:lpstr>PowerPoint Presentation</vt:lpstr>
      <vt:lpstr>Työmaan ilmanvaihto </vt:lpstr>
      <vt:lpstr>Tehtävä: Paljonko 10 000 m3 (noin 50 asunnon) asuinkerrostalotyömaalla voidaan ilmanvaihdolla poistaa vesihöyryä, kun ulko- ja sisäilma vaihdetaan kertaalleen? </vt:lpstr>
      <vt:lpstr>Sorptiokuivain</vt:lpstr>
      <vt:lpstr>Kondenssikuivain</vt:lpstr>
      <vt:lpstr>PowerPoint Presentation</vt:lpstr>
      <vt:lpstr>Oppimateriaaliin on sisällytetty energiatehokkaaseen rakentamiseen tarvittavia hyviä käytäntöjä ja periaatteita. Kirjoittajat eivät vastaa niiden sopivuudesta yksittäisiin rakennuskohteisiin sellaisinaan.  Yksittäisten rakennuskohteiden toteutus tulee tehdä kyseisten kohteiden toteutussuunnitelmien mukaisesti.  Alkuperäinen aneisto on tuotettu EU:n Horizon2020-ohjelman BUILDUPSkills-hankkeessa (Motiva Oy, TTS, TUT, 2016). Työryhmä: Olli Teriö, Jukka Lahdensivu, Juhani Heljo, Jaakko Sorri, Ulrika Uotila, Aki Peltola, Jari Hämäläinen &amp; Heidi Sumkin. Aineisto päivitetty 2019 (Risto Tenhunen ja Olli Teriö). www.motiva.fi/buildupskills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Kirsi-Maaria Forssell</dc:creator>
  <cp:lastModifiedBy>Kirsi-Maaria Forssell</cp:lastModifiedBy>
  <cp:revision>6</cp:revision>
  <dcterms:created xsi:type="dcterms:W3CDTF">2019-06-14T07:51:10Z</dcterms:created>
  <dcterms:modified xsi:type="dcterms:W3CDTF">2019-06-14T12:47:49Z</dcterms:modified>
</cp:coreProperties>
</file>